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1"/>
  </p:notesMasterIdLst>
  <p:sldIdLst>
    <p:sldId id="399" r:id="rId2"/>
    <p:sldId id="400" r:id="rId3"/>
    <p:sldId id="335" r:id="rId4"/>
    <p:sldId id="336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</p:sldIdLst>
  <p:sldSz cx="9144000" cy="5143500" type="screen16x9"/>
  <p:notesSz cx="6858000" cy="9144000"/>
  <p:embeddedFontLst>
    <p:embeddedFont>
      <p:font typeface="Lato" panose="020F0502020204030203" pitchFamily="34" charset="0"/>
      <p:regular r:id="rId52"/>
      <p:bold r:id="rId53"/>
      <p:italic r:id="rId54"/>
      <p:boldItalic r:id="rId55"/>
    </p:embeddedFont>
    <p:embeddedFont>
      <p:font typeface="Playfair Display" panose="00000500000000000000" pitchFamily="2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5" name="Google Shape;50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4" name="Google Shape;524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2" name="Google Shape;54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8" name="Google Shape;558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6" name="Google Shape;57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3" name="Google Shape;59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5" name="Google Shape;625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5" name="Google Shape;66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1" name="Google Shape;691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0" name="Google Shape;710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5" name="Google Shape;725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8" name="Google Shape;73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8" name="Google Shape;758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4" name="Google Shape;774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9" name="Google Shape;789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3" name="Google Shape;803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5" name="Google Shape;82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1" name="Google Shape;84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5" name="Google Shape;855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6" name="Google Shape;876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9" name="Google Shape;899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6" name="Google Shape;926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8" name="Google Shape;938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2" name="Google Shape;952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be1010b47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be1010b47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6" name="Google Shape;986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5" name="Google Shape;1005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9" name="Google Shape;1019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aec98533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aec98533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aec98534f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aec98534f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aec98534f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aec98534f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aec98534f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aec98534f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aec98534f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aec98534f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9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５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2550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60800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はじ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たところ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だよ。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3199375" y="107150"/>
            <a:ext cx="2801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439343" y="12552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4515543" y="30840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78;p14">
            <a:extLst>
              <a:ext uri="{FF2B5EF4-FFF2-40B4-BE49-F238E27FC236}">
                <a16:creationId xmlns:a16="http://schemas.microsoft.com/office/drawing/2014/main" id="{E766BA51-9A97-48D5-933F-6B0B549D730F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9;p14">
            <a:extLst>
              <a:ext uri="{FF2B5EF4-FFF2-40B4-BE49-F238E27FC236}">
                <a16:creationId xmlns:a16="http://schemas.microsoft.com/office/drawing/2014/main" id="{BD2B320B-1555-4BE4-B39F-CEB17088EF79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92F5D080-046E-4A7F-A68E-25F8BEA4848B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20" name="Google Shape;81;p14">
            <a:extLst>
              <a:ext uri="{FF2B5EF4-FFF2-40B4-BE49-F238E27FC236}">
                <a16:creationId xmlns:a16="http://schemas.microsoft.com/office/drawing/2014/main" id="{B2233BFB-838C-4A21-82ED-C816B9E79AB4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22;p17">
            <a:extLst>
              <a:ext uri="{FF2B5EF4-FFF2-40B4-BE49-F238E27FC236}">
                <a16:creationId xmlns:a16="http://schemas.microsoft.com/office/drawing/2014/main" id="{A9392851-5AD2-44CC-9120-23BC262DBACD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2988" y="1255327"/>
            <a:ext cx="6718032" cy="309330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50923"/>
              <a:gd name="adj2" fmla="val -72402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13093"/>
              <a:gd name="adj2" fmla="val -93055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12" y="2860505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チュートリアルは閉じてね。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この画面になったかな？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今日もがんばるぞ！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ゲームを作る画面だよ</a:t>
            </a:r>
            <a:endParaRPr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4117850" y="198675"/>
            <a:ext cx="6276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5050975" y="184025"/>
            <a:ext cx="9492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3022339" y="3779686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1858594" y="4113086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70;p28">
            <a:extLst>
              <a:ext uri="{FF2B5EF4-FFF2-40B4-BE49-F238E27FC236}">
                <a16:creationId xmlns:a16="http://schemas.microsoft.com/office/drawing/2014/main" id="{BE54F2B7-AD2C-EF42-A653-68F3A4B6CB1A}"/>
              </a:ext>
            </a:extLst>
          </p:cNvPr>
          <p:cNvSpPr txBox="1"/>
          <p:nvPr/>
        </p:nvSpPr>
        <p:spPr>
          <a:xfrm>
            <a:off x="4560741" y="4201480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きょう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>
                <a:latin typeface="Arial"/>
                <a:cs typeface="Arial"/>
              </a:rPr>
              <a:t>ゲームを作ろう！</a:t>
            </a:r>
            <a:endParaRPr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>
                <a:latin typeface="Arial"/>
                <a:cs typeface="Arial"/>
              </a:rPr>
              <a:t>レベル１</a:t>
            </a:r>
            <a:endParaRPr sz="4000">
              <a:latin typeface="Arial"/>
              <a:cs typeface="Arial"/>
            </a:endParaRPr>
          </a:p>
        </p:txBody>
      </p:sp>
      <p:sp>
        <p:nvSpPr>
          <p:cNvPr id="410" name="Google Shape;410;p38"/>
          <p:cNvSpPr txBox="1"/>
          <p:nvPr/>
        </p:nvSpPr>
        <p:spPr>
          <a:xfrm>
            <a:off x="4632892" y="1408567"/>
            <a:ext cx="6480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ゲームをつくろう！</a:t>
            </a:r>
            <a:endParaRPr>
              <a:latin typeface="Arial"/>
              <a:cs typeface="Arial"/>
            </a:endParaRPr>
          </a:p>
        </p:txBody>
      </p:sp>
      <p:sp>
        <p:nvSpPr>
          <p:cNvPr id="416" name="Google Shape;416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こんなゲームをつくるよ！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ネコ</a:t>
            </a:r>
            <a:r>
              <a:rPr lang="ja" sz="1500" b="1">
                <a:latin typeface="Arial"/>
                <a:cs typeface="Arial"/>
              </a:rPr>
              <a:t>を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マウス</a:t>
            </a:r>
            <a:r>
              <a:rPr lang="ja" sz="1500" b="1">
                <a:latin typeface="Arial"/>
                <a:cs typeface="Arial"/>
              </a:rPr>
              <a:t>でうごかそう。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・にげる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ネズミ</a:t>
            </a:r>
            <a:r>
              <a:rPr lang="ja" sz="1500" b="1">
                <a:latin typeface="Arial"/>
                <a:cs typeface="Arial"/>
              </a:rPr>
              <a:t>をつかまえたら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クリア</a:t>
            </a:r>
            <a:r>
              <a:rPr lang="ja" sz="1500" b="1">
                <a:latin typeface="Arial"/>
                <a:cs typeface="Arial"/>
              </a:rPr>
              <a:t>！</a:t>
            </a:r>
            <a:endParaRPr sz="1500" b="1">
              <a:latin typeface="Arial"/>
              <a:cs typeface="Arial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3">
            <a:alphaModFix/>
          </a:blip>
          <a:srcRect l="67938" t="18315" b="31479"/>
          <a:stretch/>
        </p:blipFill>
        <p:spPr>
          <a:xfrm>
            <a:off x="4665909" y="1152475"/>
            <a:ext cx="4317365" cy="36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2975" y="3630759"/>
            <a:ext cx="730625" cy="11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40"/>
          <p:cNvGrpSpPr/>
          <p:nvPr/>
        </p:nvGrpSpPr>
        <p:grpSpPr>
          <a:xfrm>
            <a:off x="1337887" y="1017450"/>
            <a:ext cx="6468226" cy="3620876"/>
            <a:chOff x="1337887" y="1017450"/>
            <a:chExt cx="6468226" cy="3620876"/>
          </a:xfrm>
        </p:grpSpPr>
        <p:pic>
          <p:nvPicPr>
            <p:cNvPr id="424" name="Google Shape;424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37887" y="1017450"/>
              <a:ext cx="6468226" cy="36208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5" name="Google Shape;425;p40"/>
            <p:cNvSpPr/>
            <p:nvPr/>
          </p:nvSpPr>
          <p:spPr>
            <a:xfrm>
              <a:off x="2234983" y="1347117"/>
              <a:ext cx="428700" cy="229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2234983" y="1042317"/>
              <a:ext cx="428700" cy="229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6153147" y="1576625"/>
              <a:ext cx="643800" cy="229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8" name="Google Shape;428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あたらしくゲームをつくろう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429" name="Google Shape;429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8319" y="3901574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4255625" y="2954600"/>
            <a:ext cx="2541300" cy="1316400"/>
          </a:xfrm>
          <a:prstGeom prst="wedgeRoundRectCallout">
            <a:avLst>
              <a:gd name="adj1" fmla="val 63848"/>
              <a:gd name="adj2" fmla="val 5133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新規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r>
              <a:rPr lang="ja" sz="1500" b="1">
                <a:solidFill>
                  <a:schemeClr val="dk2"/>
                </a:solidFill>
              </a:rPr>
              <a:t>、あたら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しくゲームを</a:t>
            </a:r>
            <a:r>
              <a:rPr lang="ja" sz="1500" b="1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ろう。</a:t>
            </a:r>
            <a:endParaRPr lang="ja-JP" altLang="en-US"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1" name="Google Shape;431;p40"/>
          <p:cNvSpPr/>
          <p:nvPr/>
        </p:nvSpPr>
        <p:spPr>
          <a:xfrm>
            <a:off x="6796850" y="2036000"/>
            <a:ext cx="1699200" cy="918600"/>
          </a:xfrm>
          <a:prstGeom prst="wedgeRoundRectCallout">
            <a:avLst>
              <a:gd name="adj1" fmla="val -65794"/>
              <a:gd name="adj2" fmla="val -7179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これは「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OK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えら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んで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6720676" y="2475634"/>
            <a:ext cx="6294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5792426" y="2956194"/>
            <a:ext cx="7653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しんき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193578" y="3322796"/>
            <a:ext cx="6294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35" name="Google Shape;435;p40"/>
          <p:cNvSpPr txBox="1"/>
          <p:nvPr/>
        </p:nvSpPr>
        <p:spPr>
          <a:xfrm>
            <a:off x="5832373" y="3383084"/>
            <a:ext cx="5664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スプライトをついかしよう</a:t>
            </a:r>
            <a:endParaRPr>
              <a:latin typeface="Arial"/>
              <a:cs typeface="Arial"/>
            </a:endParaRPr>
          </a:p>
        </p:txBody>
      </p:sp>
      <p:pic>
        <p:nvPicPr>
          <p:cNvPr id="441" name="Google Shape;44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1895475"/>
            <a:ext cx="1133474" cy="1133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1450" y="1123925"/>
            <a:ext cx="2783850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/>
          <p:nvPr/>
        </p:nvSpPr>
        <p:spPr>
          <a:xfrm>
            <a:off x="6567150" y="4546475"/>
            <a:ext cx="352200" cy="39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41"/>
          <p:cNvSpPr/>
          <p:nvPr/>
        </p:nvSpPr>
        <p:spPr>
          <a:xfrm>
            <a:off x="1928825" y="1423650"/>
            <a:ext cx="2325300" cy="1605300"/>
          </a:xfrm>
          <a:prstGeom prst="wedgeRoundRectCallout">
            <a:avLst>
              <a:gd name="adj1" fmla="val -71067"/>
              <a:gd name="adj2" fmla="val -999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ネコははじめからいるから、</a:t>
            </a:r>
            <a:r>
              <a:rPr lang="ja" sz="1500" b="1">
                <a:solidFill>
                  <a:schemeClr val="accent5"/>
                </a:solidFill>
              </a:rPr>
              <a:t>ネズミ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ついか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　　　</a:t>
            </a:r>
            <a:r>
              <a:rPr lang="ja" sz="1500" b="1">
                <a:solidFill>
                  <a:schemeClr val="dk2"/>
                </a:solidFill>
              </a:rPr>
              <a:t> ←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　　　　してね。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8034" y="2385276"/>
            <a:ext cx="420556" cy="3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91225" y="3454638"/>
            <a:ext cx="965200" cy="9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1"/>
          <p:cNvSpPr/>
          <p:nvPr/>
        </p:nvSpPr>
        <p:spPr>
          <a:xfrm>
            <a:off x="5266100" y="3505550"/>
            <a:ext cx="2034600" cy="863400"/>
          </a:xfrm>
          <a:prstGeom prst="wedgeRoundRectCallout">
            <a:avLst>
              <a:gd name="adj1" fmla="val -348"/>
              <a:gd name="adj2" fmla="val 858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ここだね。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8" name="Google Shape;448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87287" y="3546829"/>
            <a:ext cx="511925" cy="780826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1"/>
          <p:cNvSpPr txBox="1"/>
          <p:nvPr/>
        </p:nvSpPr>
        <p:spPr>
          <a:xfrm>
            <a:off x="2847070" y="2147402"/>
            <a:ext cx="65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ネズミをさがしてね</a:t>
            </a:r>
            <a:endParaRPr>
              <a:latin typeface="Arial"/>
              <a:cs typeface="Arial"/>
            </a:endParaRPr>
          </a:p>
        </p:txBody>
      </p:sp>
      <p:pic>
        <p:nvPicPr>
          <p:cNvPr id="455" name="Google Shape;455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7724" y="1601746"/>
            <a:ext cx="5646975" cy="297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160175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42"/>
          <p:cNvSpPr/>
          <p:nvPr/>
        </p:nvSpPr>
        <p:spPr>
          <a:xfrm>
            <a:off x="1377725" y="1148100"/>
            <a:ext cx="2510400" cy="1102200"/>
          </a:xfrm>
          <a:prstGeom prst="wedgeRoundRectCallout">
            <a:avLst>
              <a:gd name="adj1" fmla="val -55405"/>
              <a:gd name="adj2" fmla="val 1388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わ！絵がいっぱい</a:t>
            </a:r>
            <a:r>
              <a:rPr lang="ja" sz="1500" b="1">
                <a:solidFill>
                  <a:schemeClr val="dk2"/>
                </a:solidFill>
              </a:rPr>
              <a:t>で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てきたよ！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えっと、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はどこにあるのかな？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42"/>
          <p:cNvSpPr/>
          <p:nvPr/>
        </p:nvSpPr>
        <p:spPr>
          <a:xfrm>
            <a:off x="5373125" y="1163400"/>
            <a:ext cx="1898100" cy="1102200"/>
          </a:xfrm>
          <a:prstGeom prst="wedgeRoundRectCallout">
            <a:avLst>
              <a:gd name="adj1" fmla="val -75001"/>
              <a:gd name="adj2" fmla="val 1944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9" name="Google Shape;459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5611" y="3247900"/>
            <a:ext cx="1102178" cy="1102199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2"/>
          <p:cNvSpPr/>
          <p:nvPr/>
        </p:nvSpPr>
        <p:spPr>
          <a:xfrm>
            <a:off x="1576725" y="2801375"/>
            <a:ext cx="3199500" cy="1270500"/>
          </a:xfrm>
          <a:prstGeom prst="wedgeRoundRectCallout">
            <a:avLst>
              <a:gd name="adj1" fmla="val -58523"/>
              <a:gd name="adj2" fmla="val 302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動物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」のボタンを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すれば</a:t>
            </a:r>
            <a:r>
              <a:rPr lang="ja" sz="1500" b="1">
                <a:solidFill>
                  <a:schemeClr val="accent5"/>
                </a:solidFill>
              </a:rPr>
              <a:t>どうぶつ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だけが</a:t>
            </a:r>
            <a:r>
              <a:rPr lang="ja" sz="1500" b="1">
                <a:solidFill>
                  <a:schemeClr val="dk2"/>
                </a:solidFill>
              </a:rPr>
              <a:t>でてくる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から、さがしやすいよ。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1" name="Google Shape;461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26241" y="1310600"/>
            <a:ext cx="1799400" cy="697065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42"/>
          <p:cNvSpPr/>
          <p:nvPr/>
        </p:nvSpPr>
        <p:spPr>
          <a:xfrm>
            <a:off x="6490600" y="1454275"/>
            <a:ext cx="658200" cy="459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3" name="Google Shape;463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39770" y="1913575"/>
            <a:ext cx="658200" cy="100396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2"/>
          <p:cNvSpPr txBox="1"/>
          <p:nvPr/>
        </p:nvSpPr>
        <p:spPr>
          <a:xfrm>
            <a:off x="1802886" y="1056250"/>
            <a:ext cx="382800" cy="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5" name="Google Shape;465;p42"/>
          <p:cNvSpPr txBox="1"/>
          <p:nvPr/>
        </p:nvSpPr>
        <p:spPr>
          <a:xfrm>
            <a:off x="1756970" y="2816001"/>
            <a:ext cx="872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どうぶつ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66" name="Google Shape;466;p42"/>
          <p:cNvSpPr txBox="1"/>
          <p:nvPr/>
        </p:nvSpPr>
        <p:spPr>
          <a:xfrm>
            <a:off x="3241837" y="2831318"/>
            <a:ext cx="551100" cy="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ネズミをクリックしてね</a:t>
            </a:r>
            <a:endParaRPr>
              <a:latin typeface="Arial"/>
              <a:cs typeface="Arial"/>
            </a:endParaRPr>
          </a:p>
        </p:txBody>
      </p:sp>
      <p:pic>
        <p:nvPicPr>
          <p:cNvPr id="472" name="Google Shape;47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67651" y="1445400"/>
            <a:ext cx="5564650" cy="3009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43"/>
          <p:cNvSpPr/>
          <p:nvPr/>
        </p:nvSpPr>
        <p:spPr>
          <a:xfrm>
            <a:off x="4898575" y="3291225"/>
            <a:ext cx="734700" cy="734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4" name="Google Shape;47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169850"/>
            <a:ext cx="957975" cy="95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63" y="3291225"/>
            <a:ext cx="1072250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3"/>
          <p:cNvSpPr/>
          <p:nvPr/>
        </p:nvSpPr>
        <p:spPr>
          <a:xfrm>
            <a:off x="1484875" y="1239950"/>
            <a:ext cx="1706100" cy="1072200"/>
          </a:xfrm>
          <a:prstGeom prst="wedgeRoundRectCallout">
            <a:avLst>
              <a:gd name="adj1" fmla="val -73584"/>
              <a:gd name="adj2" fmla="val -1573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あ！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をみつけたよ。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7" name="Google Shape;477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46798" y="3735175"/>
            <a:ext cx="734700" cy="1120645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3"/>
          <p:cNvSpPr/>
          <p:nvPr/>
        </p:nvSpPr>
        <p:spPr>
          <a:xfrm>
            <a:off x="1561425" y="3122850"/>
            <a:ext cx="1706100" cy="1240500"/>
          </a:xfrm>
          <a:prstGeom prst="wedgeRoundRectCallout">
            <a:avLst>
              <a:gd name="adj1" fmla="val -67924"/>
              <a:gd name="adj2" fmla="val -804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OK！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43"/>
          <p:cNvSpPr txBox="1"/>
          <p:nvPr/>
        </p:nvSpPr>
        <p:spPr>
          <a:xfrm>
            <a:off x="1681610" y="3602045"/>
            <a:ext cx="7347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ネズミがついかできたよ</a:t>
            </a:r>
            <a:endParaRPr>
              <a:latin typeface="Arial"/>
              <a:cs typeface="Arial"/>
            </a:endParaRPr>
          </a:p>
        </p:txBody>
      </p:sp>
      <p:pic>
        <p:nvPicPr>
          <p:cNvPr id="485" name="Google Shape;485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97207" y="1084950"/>
            <a:ext cx="2480093" cy="355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6645" y="1342090"/>
            <a:ext cx="1118772" cy="123819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44"/>
          <p:cNvSpPr/>
          <p:nvPr/>
        </p:nvSpPr>
        <p:spPr>
          <a:xfrm>
            <a:off x="2449275" y="1377725"/>
            <a:ext cx="2265600" cy="1255200"/>
          </a:xfrm>
          <a:prstGeom prst="wedgeRoundRectCallout">
            <a:avLst>
              <a:gd name="adj1" fmla="val -74999"/>
              <a:gd name="adj2" fmla="val -1951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ステージに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表示されたよ！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1213" y="3161650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/>
          <p:nvPr/>
        </p:nvSpPr>
        <p:spPr>
          <a:xfrm>
            <a:off x="2510525" y="2862600"/>
            <a:ext cx="2265600" cy="1456800"/>
          </a:xfrm>
          <a:prstGeom prst="wedgeRoundRectCallout">
            <a:avLst>
              <a:gd name="adj1" fmla="val -75675"/>
              <a:gd name="adj2" fmla="val 4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ja" sz="1500" b="1">
                <a:solidFill>
                  <a:schemeClr val="dk2"/>
                </a:solidFill>
              </a:rPr>
              <a:t>ついか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できたね。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じゃあ、さっそく</a:t>
            </a:r>
            <a:r>
              <a:rPr lang="ja" sz="1500" b="1">
                <a:solidFill>
                  <a:schemeClr val="dk2"/>
                </a:solidFill>
              </a:rPr>
              <a:t>うごき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っていこう！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44"/>
          <p:cNvSpPr txBox="1"/>
          <p:nvPr/>
        </p:nvSpPr>
        <p:spPr>
          <a:xfrm>
            <a:off x="2426979" y="1896446"/>
            <a:ext cx="734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/>
              <a:t>ネコのうごきをつくろう</a:t>
            </a:r>
            <a:endParaRPr/>
          </a:p>
        </p:txBody>
      </p:sp>
      <p:pic>
        <p:nvPicPr>
          <p:cNvPr id="496" name="Google Shape;496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000" y="2533600"/>
            <a:ext cx="919175" cy="919175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5"/>
          <p:cNvSpPr/>
          <p:nvPr/>
        </p:nvSpPr>
        <p:spPr>
          <a:xfrm>
            <a:off x="1560563" y="2458138"/>
            <a:ext cx="1737000" cy="1347000"/>
          </a:xfrm>
          <a:prstGeom prst="wedgeRoundRectCallout">
            <a:avLst>
              <a:gd name="adj1" fmla="val -67625"/>
              <a:gd name="adj2" fmla="val -159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うん！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えっと、ブロック</a:t>
            </a:r>
            <a:r>
              <a:rPr lang="ja" sz="1500" b="1">
                <a:solidFill>
                  <a:schemeClr val="dk2"/>
                </a:solidFill>
              </a:rPr>
              <a:t>パレット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からブロックを</a:t>
            </a:r>
            <a:r>
              <a:rPr lang="ja" sz="1500" b="1">
                <a:solidFill>
                  <a:schemeClr val="dk2"/>
                </a:solidFill>
              </a:rPr>
              <a:t>えら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んで・・・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8" name="Google Shape;498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375" y="1071638"/>
            <a:ext cx="1102975" cy="110297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5"/>
          <p:cNvSpPr/>
          <p:nvPr/>
        </p:nvSpPr>
        <p:spPr>
          <a:xfrm>
            <a:off x="1448075" y="1240050"/>
            <a:ext cx="2072700" cy="1103100"/>
          </a:xfrm>
          <a:prstGeom prst="wedgeRoundRectCallout">
            <a:avLst>
              <a:gd name="adj1" fmla="val -63735"/>
              <a:gd name="adj2" fmla="val -2086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まず、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ネコの</a:t>
            </a:r>
            <a:r>
              <a:rPr lang="ja" sz="1500" b="1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</a:t>
            </a:r>
            <a:r>
              <a:rPr lang="ja" sz="1500" b="1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っていこう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0" name="Google Shape;500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02374" y="1169850"/>
            <a:ext cx="5260302" cy="252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45"/>
          <p:cNvSpPr/>
          <p:nvPr/>
        </p:nvSpPr>
        <p:spPr>
          <a:xfrm>
            <a:off x="1187974" y="3528975"/>
            <a:ext cx="2072682" cy="1471338"/>
          </a:xfrm>
          <a:prstGeom prst="irregularSeal1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まって、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その</a:t>
            </a:r>
            <a:r>
              <a:rPr lang="ja" sz="1500" b="1">
                <a:solidFill>
                  <a:schemeClr val="accent5"/>
                </a:solidFill>
              </a:rPr>
              <a:t>まえ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に！！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2" name="Google Shape;502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1124" y="4054825"/>
            <a:ext cx="729674" cy="72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うごきをつけたいスプライトをえらぼう</a:t>
            </a:r>
            <a:endParaRPr>
              <a:latin typeface="Arial"/>
              <a:cs typeface="Arial"/>
            </a:endParaRPr>
          </a:p>
        </p:txBody>
      </p:sp>
      <p:pic>
        <p:nvPicPr>
          <p:cNvPr id="508" name="Google Shape;50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700" y="1261350"/>
            <a:ext cx="888550" cy="8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6"/>
          <p:cNvSpPr/>
          <p:nvPr/>
        </p:nvSpPr>
        <p:spPr>
          <a:xfrm>
            <a:off x="1395400" y="1117475"/>
            <a:ext cx="1988100" cy="888600"/>
          </a:xfrm>
          <a:prstGeom prst="wedgeRoundRectCallout">
            <a:avLst>
              <a:gd name="adj1" fmla="val -62096"/>
              <a:gd name="adj2" fmla="val -180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びっくりした～！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どうしたの？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0" name="Google Shape;510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501" y="3219075"/>
            <a:ext cx="1015100" cy="101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26300" y="1169850"/>
            <a:ext cx="5165301" cy="3453655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6"/>
          <p:cNvSpPr/>
          <p:nvPr/>
        </p:nvSpPr>
        <p:spPr>
          <a:xfrm>
            <a:off x="1515500" y="2617675"/>
            <a:ext cx="3056700" cy="2112600"/>
          </a:xfrm>
          <a:prstGeom prst="wedgeRoundRectCallout">
            <a:avLst>
              <a:gd name="adj1" fmla="val -63522"/>
              <a:gd name="adj2" fmla="val -1087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今これは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ネズミの</a:t>
            </a:r>
            <a:r>
              <a:rPr lang="ja" sz="1500" b="1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きをつくるモード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になっているんだ。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スクリプトエリアの</a:t>
            </a:r>
            <a:r>
              <a:rPr lang="ja" sz="1500" b="1">
                <a:solidFill>
                  <a:schemeClr val="accent5"/>
                </a:solidFill>
              </a:rPr>
              <a:t>右上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にネズミが</a:t>
            </a:r>
            <a:r>
              <a:rPr lang="ja" sz="1500" b="1">
                <a:solidFill>
                  <a:schemeClr val="accent5"/>
                </a:solidFill>
              </a:rPr>
              <a:t>でている</a:t>
            </a:r>
            <a:r>
              <a:rPr lang="ja" sz="1500" b="1">
                <a:solidFill>
                  <a:schemeClr val="dk2"/>
                </a:solidFill>
              </a:rPr>
              <a:t>でしょ？ステージの下にあるスクリプトいちらんで、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ネズミが</a:t>
            </a:r>
            <a:r>
              <a:rPr lang="ja" sz="1500" b="1">
                <a:solidFill>
                  <a:schemeClr val="accent5"/>
                </a:solidFill>
              </a:rPr>
              <a:t>えら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ばれている</a:t>
            </a:r>
            <a:r>
              <a:rPr lang="ja" sz="1500" b="1">
                <a:solidFill>
                  <a:schemeClr val="dk2"/>
                </a:solidFill>
              </a:rPr>
              <a:t>からなんだ。</a:t>
            </a:r>
            <a:endParaRPr lang="ja-JP" sz="1500" b="1">
              <a:solidFill>
                <a:schemeClr val="dk2"/>
              </a:solidFill>
            </a:endParaRPr>
          </a:p>
        </p:txBody>
      </p:sp>
      <p:grpSp>
        <p:nvGrpSpPr>
          <p:cNvPr id="513" name="Google Shape;513;p46"/>
          <p:cNvGrpSpPr/>
          <p:nvPr/>
        </p:nvGrpSpPr>
        <p:grpSpPr>
          <a:xfrm>
            <a:off x="4572000" y="1117475"/>
            <a:ext cx="995100" cy="888600"/>
            <a:chOff x="4572000" y="1117475"/>
            <a:chExt cx="995100" cy="888600"/>
          </a:xfrm>
        </p:grpSpPr>
        <p:sp>
          <p:nvSpPr>
            <p:cNvPr id="514" name="Google Shape;514;p46"/>
            <p:cNvSpPr/>
            <p:nvPr/>
          </p:nvSpPr>
          <p:spPr>
            <a:xfrm>
              <a:off x="4572000" y="1117475"/>
              <a:ext cx="995100" cy="888600"/>
            </a:xfrm>
            <a:prstGeom prst="wedgeRoundRectCallout">
              <a:avLst>
                <a:gd name="adj1" fmla="val 125884"/>
                <a:gd name="adj2" fmla="val 24077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5" name="Google Shape;515;p4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737100" y="1246600"/>
              <a:ext cx="664890" cy="630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6" name="Google Shape;516;p46"/>
          <p:cNvGrpSpPr/>
          <p:nvPr/>
        </p:nvGrpSpPr>
        <p:grpSpPr>
          <a:xfrm>
            <a:off x="4653650" y="2632975"/>
            <a:ext cx="1668600" cy="1454400"/>
            <a:chOff x="4653650" y="2632975"/>
            <a:chExt cx="1668600" cy="1454400"/>
          </a:xfrm>
        </p:grpSpPr>
        <p:sp>
          <p:nvSpPr>
            <p:cNvPr id="517" name="Google Shape;517;p46"/>
            <p:cNvSpPr/>
            <p:nvPr/>
          </p:nvSpPr>
          <p:spPr>
            <a:xfrm>
              <a:off x="4653650" y="2632975"/>
              <a:ext cx="1668600" cy="1454400"/>
            </a:xfrm>
            <a:prstGeom prst="wedgeRoundRectCallout">
              <a:avLst>
                <a:gd name="adj1" fmla="val 94952"/>
                <a:gd name="adj2" fmla="val 47886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8" name="Google Shape;518;p4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869700" y="2768725"/>
              <a:ext cx="1263114" cy="1141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9" name="Google Shape;519;p46"/>
          <p:cNvSpPr txBox="1"/>
          <p:nvPr/>
        </p:nvSpPr>
        <p:spPr>
          <a:xfrm>
            <a:off x="2627081" y="3211678"/>
            <a:ext cx="8265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みぎうえ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20" name="Google Shape;520;p46"/>
          <p:cNvSpPr txBox="1"/>
          <p:nvPr/>
        </p:nvSpPr>
        <p:spPr>
          <a:xfrm>
            <a:off x="3583156" y="3530653"/>
            <a:ext cx="489900" cy="3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21" name="Google Shape;521;p46"/>
          <p:cNvSpPr txBox="1"/>
          <p:nvPr/>
        </p:nvSpPr>
        <p:spPr>
          <a:xfrm>
            <a:off x="1515856" y="2532341"/>
            <a:ext cx="454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いま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ネコをえらんでからうごきをつくろうね</a:t>
            </a:r>
            <a:endParaRPr>
              <a:latin typeface="Arial"/>
              <a:cs typeface="Arial"/>
            </a:endParaRPr>
          </a:p>
        </p:txBody>
      </p:sp>
      <p:pic>
        <p:nvPicPr>
          <p:cNvPr id="527" name="Google Shape;52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9400" y="1152475"/>
            <a:ext cx="4082899" cy="353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900" y="3611662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250" y="1799223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7"/>
          <p:cNvSpPr/>
          <p:nvPr/>
        </p:nvSpPr>
        <p:spPr>
          <a:xfrm>
            <a:off x="1817650" y="3134725"/>
            <a:ext cx="2501700" cy="1532100"/>
          </a:xfrm>
          <a:prstGeom prst="wedgeRoundRectCallout">
            <a:avLst>
              <a:gd name="adj1" fmla="val -67680"/>
              <a:gd name="adj2" fmla="val 1503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りょうかい！ネコを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左クリックするね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r>
              <a:rPr lang="ja" sz="1500" b="1">
                <a:solidFill>
                  <a:schemeClr val="accent5"/>
                </a:solidFill>
              </a:rPr>
              <a:t>の右上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も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</a:t>
            </a:r>
            <a:r>
              <a:rPr lang="ja" sz="1500" b="1">
                <a:solidFill>
                  <a:schemeClr val="accent5"/>
                </a:solidFill>
              </a:rPr>
              <a:t>にかわった</a:t>
            </a:r>
            <a:r>
              <a:rPr lang="ja" sz="1500" b="1">
                <a:solidFill>
                  <a:schemeClr val="dk2"/>
                </a:solidFill>
              </a:rPr>
              <a:t>よ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これでOKだね。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7"/>
          <p:cNvSpPr/>
          <p:nvPr/>
        </p:nvSpPr>
        <p:spPr>
          <a:xfrm>
            <a:off x="1738750" y="1329750"/>
            <a:ext cx="2501700" cy="1630800"/>
          </a:xfrm>
          <a:prstGeom prst="wedgeRoundRectCallout">
            <a:avLst>
              <a:gd name="adj1" fmla="val -64065"/>
              <a:gd name="adj2" fmla="val 942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このまま</a:t>
            </a:r>
            <a:r>
              <a:rPr lang="ja" sz="1500" b="1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ると、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ネズミの</a:t>
            </a:r>
            <a:r>
              <a:rPr lang="ja" sz="1500" b="1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きになってしまう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えら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んで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してから</a:t>
            </a:r>
            <a:r>
              <a:rPr lang="ja" sz="1500" b="1">
                <a:solidFill>
                  <a:schemeClr val="dk2"/>
                </a:solidFill>
              </a:rPr>
              <a:t>すす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めようね。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47"/>
          <p:cNvSpPr/>
          <p:nvPr/>
        </p:nvSpPr>
        <p:spPr>
          <a:xfrm>
            <a:off x="6107900" y="3903550"/>
            <a:ext cx="4287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47"/>
          <p:cNvSpPr/>
          <p:nvPr/>
        </p:nvSpPr>
        <p:spPr>
          <a:xfrm>
            <a:off x="4439325" y="2503450"/>
            <a:ext cx="1454400" cy="1082700"/>
          </a:xfrm>
          <a:prstGeom prst="wedgeRoundRectCallout">
            <a:avLst>
              <a:gd name="adj1" fmla="val 56307"/>
              <a:gd name="adj2" fmla="val 8638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4" name="Google Shape;534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19525" y="2621050"/>
            <a:ext cx="1294012" cy="84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5565" y="3186400"/>
            <a:ext cx="598534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7"/>
          <p:cNvSpPr/>
          <p:nvPr/>
        </p:nvSpPr>
        <p:spPr>
          <a:xfrm>
            <a:off x="5650700" y="1541350"/>
            <a:ext cx="4287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47"/>
          <p:cNvSpPr txBox="1"/>
          <p:nvPr/>
        </p:nvSpPr>
        <p:spPr>
          <a:xfrm>
            <a:off x="1678486" y="2111661"/>
            <a:ext cx="688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38" name="Google Shape;538;p47"/>
          <p:cNvSpPr txBox="1"/>
          <p:nvPr/>
        </p:nvSpPr>
        <p:spPr>
          <a:xfrm>
            <a:off x="1732323" y="3337917"/>
            <a:ext cx="688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39" name="Google Shape;539;p47"/>
          <p:cNvSpPr txBox="1"/>
          <p:nvPr/>
        </p:nvSpPr>
        <p:spPr>
          <a:xfrm>
            <a:off x="3518592" y="3586745"/>
            <a:ext cx="688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みぎうえ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ブロックをおいていくよ</a:t>
            </a:r>
            <a:endParaRPr>
              <a:latin typeface="Arial"/>
              <a:cs typeface="Arial"/>
            </a:endParaRPr>
          </a:p>
        </p:txBody>
      </p:sp>
      <p:pic>
        <p:nvPicPr>
          <p:cNvPr id="545" name="Google Shape;545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050" y="1418223"/>
            <a:ext cx="912950" cy="91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500" y="3078262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50900" y="1714950"/>
            <a:ext cx="5357601" cy="2519826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48"/>
          <p:cNvSpPr/>
          <p:nvPr/>
        </p:nvSpPr>
        <p:spPr>
          <a:xfrm>
            <a:off x="1547625" y="1216000"/>
            <a:ext cx="1908300" cy="1570200"/>
          </a:xfrm>
          <a:prstGeom prst="wedgeRoundRectCallout">
            <a:avLst>
              <a:gd name="adj1" fmla="val -67028"/>
              <a:gd name="adj2" fmla="val -70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さあ、</a:t>
            </a:r>
            <a:r>
              <a:rPr lang="ja" sz="1500" b="1">
                <a:solidFill>
                  <a:schemeClr val="dk2"/>
                </a:solidFill>
              </a:rPr>
              <a:t>気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り</a:t>
            </a:r>
            <a:r>
              <a:rPr lang="ja" sz="1500" b="1">
                <a:solidFill>
                  <a:schemeClr val="dk2"/>
                </a:solidFill>
              </a:rPr>
              <a:t>なお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して、ネコの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きのブロックをおいていこう。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48"/>
          <p:cNvSpPr/>
          <p:nvPr/>
        </p:nvSpPr>
        <p:spPr>
          <a:xfrm>
            <a:off x="1551425" y="3144800"/>
            <a:ext cx="1908300" cy="1187400"/>
          </a:xfrm>
          <a:prstGeom prst="wedgeRoundRectCallout">
            <a:avLst>
              <a:gd name="adj1" fmla="val -64696"/>
              <a:gd name="adj2" fmla="val -1886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まずは「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緑のはたを押したとき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」のブロックだ</a:t>
            </a:r>
            <a:r>
              <a:rPr lang="ja" sz="1500" b="1">
                <a:solidFill>
                  <a:schemeClr val="dk2"/>
                </a:solidFill>
              </a:rPr>
              <a:t>よ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ね。</a:t>
            </a:r>
            <a:endParaRPr lang="ja-JP" altLang="en-US"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550" name="Google Shape;550;p48"/>
          <p:cNvCxnSpPr/>
          <p:nvPr/>
        </p:nvCxnSpPr>
        <p:spPr>
          <a:xfrm>
            <a:off x="4269271" y="2180400"/>
            <a:ext cx="1062300" cy="11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551" name="Google Shape;551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48201" y="2115275"/>
            <a:ext cx="598525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48"/>
          <p:cNvSpPr/>
          <p:nvPr/>
        </p:nvSpPr>
        <p:spPr>
          <a:xfrm>
            <a:off x="3829675" y="2038625"/>
            <a:ext cx="455400" cy="20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48"/>
          <p:cNvSpPr txBox="1"/>
          <p:nvPr/>
        </p:nvSpPr>
        <p:spPr>
          <a:xfrm>
            <a:off x="2157014" y="1276417"/>
            <a:ext cx="4554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54" name="Google Shape;554;p48"/>
          <p:cNvSpPr txBox="1"/>
          <p:nvPr/>
        </p:nvSpPr>
        <p:spPr>
          <a:xfrm>
            <a:off x="2255406" y="3094612"/>
            <a:ext cx="5985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55" name="Google Shape;555;p48"/>
          <p:cNvSpPr txBox="1"/>
          <p:nvPr/>
        </p:nvSpPr>
        <p:spPr>
          <a:xfrm>
            <a:off x="1585371" y="3440711"/>
            <a:ext cx="5985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マウスポインタについていくようにしよう</a:t>
            </a:r>
            <a:endParaRPr>
              <a:latin typeface="Arial"/>
              <a:cs typeface="Arial"/>
            </a:endParaRPr>
          </a:p>
        </p:txBody>
      </p:sp>
      <p:pic>
        <p:nvPicPr>
          <p:cNvPr id="561" name="Google Shape;56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050" y="1646823"/>
            <a:ext cx="912950" cy="91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500" y="33068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49"/>
          <p:cNvSpPr/>
          <p:nvPr/>
        </p:nvSpPr>
        <p:spPr>
          <a:xfrm>
            <a:off x="1591975" y="1360138"/>
            <a:ext cx="2587200" cy="1566600"/>
          </a:xfrm>
          <a:prstGeom prst="wedgeRoundRectCallout">
            <a:avLst>
              <a:gd name="adj1" fmla="val -65381"/>
              <a:gd name="adj2" fmla="val -2540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ネコは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マウスで</a:t>
            </a:r>
            <a:r>
              <a:rPr lang="ja" sz="1500" b="1">
                <a:solidFill>
                  <a:schemeClr val="accent5"/>
                </a:solidFill>
              </a:rPr>
              <a:t>うごかせる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ようにするよ。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動き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」カテゴリにあるこのブロックを</a:t>
            </a:r>
            <a:r>
              <a:rPr lang="ja" sz="1500" b="1">
                <a:solidFill>
                  <a:schemeClr val="dk2"/>
                </a:solidFill>
              </a:rPr>
              <a:t>つか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4" name="Google Shape;564;p49"/>
          <p:cNvSpPr/>
          <p:nvPr/>
        </p:nvSpPr>
        <p:spPr>
          <a:xfrm>
            <a:off x="1592025" y="3054850"/>
            <a:ext cx="2587200" cy="1140000"/>
          </a:xfrm>
          <a:prstGeom prst="wedgeRoundRectCallout">
            <a:avLst>
              <a:gd name="adj1" fmla="val -68357"/>
              <a:gd name="adj2" fmla="val 1093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どこかの場所へ行く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</a:t>
            </a:r>
            <a:r>
              <a:rPr lang="ja" sz="1500" b="1">
                <a:solidFill>
                  <a:schemeClr val="dk2"/>
                </a:solidFill>
              </a:rPr>
              <a:t>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いてあるけど？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5" name="Google Shape;565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6325" y="1527650"/>
            <a:ext cx="4744002" cy="23929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6" name="Google Shape;566;p49"/>
          <p:cNvGrpSpPr/>
          <p:nvPr/>
        </p:nvGrpSpPr>
        <p:grpSpPr>
          <a:xfrm>
            <a:off x="5996100" y="1189788"/>
            <a:ext cx="1928700" cy="1369800"/>
            <a:chOff x="5996100" y="1189788"/>
            <a:chExt cx="1928700" cy="1369800"/>
          </a:xfrm>
        </p:grpSpPr>
        <p:sp>
          <p:nvSpPr>
            <p:cNvPr id="567" name="Google Shape;567;p49"/>
            <p:cNvSpPr/>
            <p:nvPr/>
          </p:nvSpPr>
          <p:spPr>
            <a:xfrm>
              <a:off x="5996100" y="1189788"/>
              <a:ext cx="1928700" cy="1369800"/>
            </a:xfrm>
            <a:prstGeom prst="wedgeRoundRectCallout">
              <a:avLst>
                <a:gd name="adj1" fmla="val -87063"/>
                <a:gd name="adj2" fmla="val 47535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68" name="Google Shape;568;p4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085612" y="1660600"/>
              <a:ext cx="1749675" cy="42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9" name="Google Shape;569;p49"/>
          <p:cNvSpPr/>
          <p:nvPr/>
        </p:nvSpPr>
        <p:spPr>
          <a:xfrm>
            <a:off x="4463983" y="2495823"/>
            <a:ext cx="722700" cy="20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49"/>
          <p:cNvSpPr txBox="1"/>
          <p:nvPr/>
        </p:nvSpPr>
        <p:spPr>
          <a:xfrm>
            <a:off x="1752300" y="1935737"/>
            <a:ext cx="722700" cy="3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1" name="Google Shape;571;p49"/>
          <p:cNvSpPr txBox="1"/>
          <p:nvPr/>
        </p:nvSpPr>
        <p:spPr>
          <a:xfrm>
            <a:off x="2576556" y="3184078"/>
            <a:ext cx="6123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ばしょ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2" name="Google Shape;572;p49"/>
          <p:cNvSpPr txBox="1"/>
          <p:nvPr/>
        </p:nvSpPr>
        <p:spPr>
          <a:xfrm>
            <a:off x="3092225" y="3245300"/>
            <a:ext cx="73356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573" name="Google Shape;573;p49"/>
          <p:cNvSpPr txBox="1"/>
          <p:nvPr/>
        </p:nvSpPr>
        <p:spPr>
          <a:xfrm>
            <a:off x="3131152" y="3197616"/>
            <a:ext cx="459300" cy="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「マウスのポインターへ行く」にかえよう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579" name="Google Shape;57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0100" y="1432198"/>
            <a:ext cx="912950" cy="91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100" y="30782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50"/>
          <p:cNvSpPr/>
          <p:nvPr/>
        </p:nvSpPr>
        <p:spPr>
          <a:xfrm>
            <a:off x="1677200" y="1347100"/>
            <a:ext cx="2894700" cy="1362300"/>
          </a:xfrm>
          <a:prstGeom prst="wedgeRoundRectCallout">
            <a:avLst>
              <a:gd name="adj1" fmla="val -60826"/>
              <a:gd name="adj2" fmla="val -245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じつ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行き</a:t>
            </a:r>
            <a:r>
              <a:rPr lang="ja" sz="1500" b="1">
                <a:solidFill>
                  <a:schemeClr val="accent5"/>
                </a:solidFill>
              </a:rPr>
              <a:t>先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accent5"/>
                </a:solidFill>
              </a:rPr>
              <a:t>か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えられる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んだよ。「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どこかの場所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のところ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してみてね。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50"/>
          <p:cNvSpPr/>
          <p:nvPr/>
        </p:nvSpPr>
        <p:spPr>
          <a:xfrm>
            <a:off x="1733125" y="3219350"/>
            <a:ext cx="2838900" cy="1085400"/>
          </a:xfrm>
          <a:prstGeom prst="wedgeRoundRectCallout">
            <a:avLst>
              <a:gd name="adj1" fmla="val -63374"/>
              <a:gd name="adj2" fmla="val -618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このなかから、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マウスのポインター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えら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べばいいんだね！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3" name="Google Shape;583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90675" y="1099975"/>
            <a:ext cx="251910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50"/>
          <p:cNvSpPr/>
          <p:nvPr/>
        </p:nvSpPr>
        <p:spPr>
          <a:xfrm>
            <a:off x="7212075" y="3508200"/>
            <a:ext cx="670800" cy="1085400"/>
          </a:xfrm>
          <a:prstGeom prst="wedgeRoundRectCallout">
            <a:avLst>
              <a:gd name="adj1" fmla="val -162515"/>
              <a:gd name="adj2" fmla="val -1651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5" name="Google Shape;585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48213" y="3594425"/>
            <a:ext cx="598525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0"/>
          <p:cNvSpPr/>
          <p:nvPr/>
        </p:nvSpPr>
        <p:spPr>
          <a:xfrm>
            <a:off x="5357173" y="3775048"/>
            <a:ext cx="1058100" cy="20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50"/>
          <p:cNvSpPr txBox="1"/>
          <p:nvPr/>
        </p:nvSpPr>
        <p:spPr>
          <a:xfrm>
            <a:off x="2456817" y="1434044"/>
            <a:ext cx="841800" cy="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　　さき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88" name="Google Shape;588;p50"/>
          <p:cNvSpPr txBox="1"/>
          <p:nvPr/>
        </p:nvSpPr>
        <p:spPr>
          <a:xfrm>
            <a:off x="3209218" y="1724894"/>
            <a:ext cx="535800" cy="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ばしょ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89" name="Google Shape;589;p50"/>
          <p:cNvSpPr txBox="1"/>
          <p:nvPr/>
        </p:nvSpPr>
        <p:spPr>
          <a:xfrm>
            <a:off x="1983618" y="2000443"/>
            <a:ext cx="670800" cy="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90" name="Google Shape;590;p50"/>
          <p:cNvSpPr txBox="1"/>
          <p:nvPr/>
        </p:nvSpPr>
        <p:spPr>
          <a:xfrm>
            <a:off x="5189417" y="214315"/>
            <a:ext cx="5358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5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ブロックをつなげよう</a:t>
            </a:r>
            <a:endParaRPr>
              <a:latin typeface="Arial"/>
              <a:cs typeface="Arial"/>
            </a:endParaRPr>
          </a:p>
        </p:txBody>
      </p:sp>
      <p:pic>
        <p:nvPicPr>
          <p:cNvPr id="596" name="Google Shape;596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3175" y="1017450"/>
            <a:ext cx="4645163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300" y="1017448"/>
            <a:ext cx="912950" cy="91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5300" y="3230675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51"/>
          <p:cNvSpPr/>
          <p:nvPr/>
        </p:nvSpPr>
        <p:spPr>
          <a:xfrm>
            <a:off x="1148250" y="1261200"/>
            <a:ext cx="2986200" cy="1254900"/>
          </a:xfrm>
          <a:prstGeom prst="wedgeRoundRectCallout">
            <a:avLst>
              <a:gd name="adj1" fmla="val -59510"/>
              <a:gd name="adj2" fmla="val 1417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マウスのポインタ―へ行く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」に</a:t>
            </a:r>
            <a:r>
              <a:rPr lang="ja" sz="1500" b="1">
                <a:solidFill>
                  <a:schemeClr val="dk2"/>
                </a:solidFill>
              </a:rPr>
              <a:t>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</a:t>
            </a:r>
            <a:r>
              <a:rPr lang="ja" sz="1500" b="1">
                <a:solidFill>
                  <a:schemeClr val="dk2"/>
                </a:solidFill>
              </a:rPr>
              <a:t>たブロックを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におこう。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51"/>
          <p:cNvSpPr/>
          <p:nvPr/>
        </p:nvSpPr>
        <p:spPr>
          <a:xfrm>
            <a:off x="1266325" y="3138150"/>
            <a:ext cx="2908800" cy="1254900"/>
          </a:xfrm>
          <a:prstGeom prst="wedgeRoundRectCallout">
            <a:avLst>
              <a:gd name="adj1" fmla="val -57269"/>
              <a:gd name="adj2" fmla="val 1193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緑の</a:t>
            </a:r>
            <a:r>
              <a:rPr lang="ja" sz="1500" b="1">
                <a:solidFill>
                  <a:schemeClr val="accent5"/>
                </a:solidFill>
              </a:rPr>
              <a:t>はた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が押されたとき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</a:t>
            </a:r>
            <a:r>
              <a:rPr lang="ja" sz="1500" b="1">
                <a:solidFill>
                  <a:schemeClr val="dk2"/>
                </a:solidFill>
              </a:rPr>
              <a:t>の下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にくっつける</a:t>
            </a:r>
            <a:r>
              <a:rPr lang="ja" sz="1500" b="1">
                <a:solidFill>
                  <a:schemeClr val="dk2"/>
                </a:solidFill>
              </a:rPr>
              <a:t>よ。</a:t>
            </a:r>
            <a:endParaRPr lang="ja-JP" altLang="en-US"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601" name="Google Shape;601;p51"/>
          <p:cNvCxnSpPr/>
          <p:nvPr/>
        </p:nvCxnSpPr>
        <p:spPr>
          <a:xfrm flipV="1">
            <a:off x="5829668" y="1863460"/>
            <a:ext cx="1122008" cy="59275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02" name="Google Shape;602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64101" y="1885975"/>
            <a:ext cx="598525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51"/>
          <p:cNvSpPr/>
          <p:nvPr/>
        </p:nvSpPr>
        <p:spPr>
          <a:xfrm>
            <a:off x="4725300" y="2486900"/>
            <a:ext cx="1274400" cy="2871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51"/>
          <p:cNvSpPr txBox="1"/>
          <p:nvPr/>
        </p:nvSpPr>
        <p:spPr>
          <a:xfrm>
            <a:off x="3277441" y="1287976"/>
            <a:ext cx="3522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05" name="Google Shape;605;p51"/>
          <p:cNvSpPr txBox="1"/>
          <p:nvPr/>
        </p:nvSpPr>
        <p:spPr>
          <a:xfrm>
            <a:off x="1461433" y="3288719"/>
            <a:ext cx="5358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06" name="Google Shape;606;p51"/>
          <p:cNvSpPr txBox="1"/>
          <p:nvPr/>
        </p:nvSpPr>
        <p:spPr>
          <a:xfrm>
            <a:off x="2425858" y="3275154"/>
            <a:ext cx="3522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07" name="Google Shape;607;p51"/>
          <p:cNvSpPr txBox="1"/>
          <p:nvPr/>
        </p:nvSpPr>
        <p:spPr>
          <a:xfrm>
            <a:off x="2211781" y="3620691"/>
            <a:ext cx="5985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ためしにうごかしてみるよ</a:t>
            </a:r>
            <a:endParaRPr>
              <a:latin typeface="Arial"/>
              <a:cs typeface="Arial"/>
            </a:endParaRPr>
          </a:p>
        </p:txBody>
      </p:sp>
      <p:pic>
        <p:nvPicPr>
          <p:cNvPr id="613" name="Google Shape;61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2500" y="1017450"/>
            <a:ext cx="4348607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375" y="3545925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83857" y="1253700"/>
            <a:ext cx="625876" cy="954649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52"/>
          <p:cNvSpPr/>
          <p:nvPr/>
        </p:nvSpPr>
        <p:spPr>
          <a:xfrm>
            <a:off x="1629600" y="3012825"/>
            <a:ext cx="2472900" cy="1700100"/>
          </a:xfrm>
          <a:prstGeom prst="wedgeRoundRectCallout">
            <a:avLst>
              <a:gd name="adj1" fmla="val -67916"/>
              <a:gd name="adj2" fmla="val 166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やってみるね！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あれ？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ネコが</a:t>
            </a:r>
            <a:r>
              <a:rPr lang="ja" sz="1500" b="1">
                <a:solidFill>
                  <a:schemeClr val="accent5"/>
                </a:solidFill>
              </a:rPr>
              <a:t>みどりの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はたのほうに</a:t>
            </a:r>
            <a:r>
              <a:rPr lang="ja" sz="1500" b="1">
                <a:solidFill>
                  <a:schemeClr val="accent5"/>
                </a:solidFill>
              </a:rPr>
              <a:t>いって、うごかなくなっちゃった</a:t>
            </a:r>
            <a:r>
              <a:rPr lang="ja" sz="1500" b="1">
                <a:solidFill>
                  <a:schemeClr val="dk2"/>
                </a:solidFill>
              </a:rPr>
              <a:t>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7" name="Google Shape;617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5300" y="1432198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52"/>
          <p:cNvSpPr/>
          <p:nvPr/>
        </p:nvSpPr>
        <p:spPr>
          <a:xfrm>
            <a:off x="1500200" y="1040100"/>
            <a:ext cx="2472900" cy="1700100"/>
          </a:xfrm>
          <a:prstGeom prst="wedgeRoundRectCallout">
            <a:avLst>
              <a:gd name="adj1" fmla="val -62985"/>
              <a:gd name="adj2" fmla="val -763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ここで、いちどためしに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じっこう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してみよう。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緑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のはた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おし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てね。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マウスでネコを</a:t>
            </a:r>
            <a:r>
              <a:rPr lang="ja" sz="1500" b="1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かせる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かな？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52"/>
          <p:cNvSpPr/>
          <p:nvPr/>
        </p:nvSpPr>
        <p:spPr>
          <a:xfrm>
            <a:off x="5907256" y="1295631"/>
            <a:ext cx="275400" cy="20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52"/>
          <p:cNvSpPr/>
          <p:nvPr/>
        </p:nvSpPr>
        <p:spPr>
          <a:xfrm>
            <a:off x="7105225" y="936450"/>
            <a:ext cx="1118100" cy="536100"/>
          </a:xfrm>
          <a:prstGeom prst="wedgeRoundRectCallout">
            <a:avLst>
              <a:gd name="adj1" fmla="val -105002"/>
              <a:gd name="adj2" fmla="val 266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実行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52"/>
          <p:cNvSpPr txBox="1"/>
          <p:nvPr/>
        </p:nvSpPr>
        <p:spPr>
          <a:xfrm>
            <a:off x="7257629" y="890858"/>
            <a:ext cx="992400" cy="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22" name="Google Shape;622;p52"/>
          <p:cNvSpPr txBox="1"/>
          <p:nvPr/>
        </p:nvSpPr>
        <p:spPr>
          <a:xfrm>
            <a:off x="1441481" y="1590827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5952" y="1414475"/>
            <a:ext cx="1729575" cy="1967925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/>
              <a:t>いちどうごいたらおわりだよ</a:t>
            </a:r>
            <a:endParaRPr/>
          </a:p>
        </p:txBody>
      </p:sp>
      <p:sp>
        <p:nvSpPr>
          <p:cNvPr id="629" name="Google Shape;629;p53"/>
          <p:cNvSpPr/>
          <p:nvPr/>
        </p:nvSpPr>
        <p:spPr>
          <a:xfrm>
            <a:off x="8044288" y="1088200"/>
            <a:ext cx="909900" cy="954600"/>
          </a:xfrm>
          <a:prstGeom prst="wedgeRoundRectCallout">
            <a:avLst>
              <a:gd name="adj1" fmla="val -85615"/>
              <a:gd name="adj2" fmla="val 3952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0" name="Google Shape;630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533250"/>
            <a:ext cx="909850" cy="9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53"/>
          <p:cNvSpPr/>
          <p:nvPr/>
        </p:nvSpPr>
        <p:spPr>
          <a:xfrm>
            <a:off x="1467575" y="1352175"/>
            <a:ext cx="2429700" cy="1499400"/>
          </a:xfrm>
          <a:prstGeom prst="wedgeRoundRectCallout">
            <a:avLst>
              <a:gd name="adj1" fmla="val -66784"/>
              <a:gd name="adj2" fmla="val -208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これだと、</a:t>
            </a:r>
            <a:r>
              <a:rPr lang="ja" sz="1500" b="1">
                <a:solidFill>
                  <a:schemeClr val="dk2"/>
                </a:solidFill>
              </a:rPr>
              <a:t>ネコがいちど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マウスポインターの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ところに行ったらそれで</a:t>
            </a:r>
            <a:r>
              <a:rPr lang="ja" sz="1500" b="1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わりなんだ。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2" name="Google Shape;632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7650" y="3169875"/>
            <a:ext cx="909850" cy="9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44900" y="1414473"/>
            <a:ext cx="2973300" cy="202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53"/>
          <p:cNvPicPr preferRelativeResize="0"/>
          <p:nvPr/>
        </p:nvPicPr>
        <p:blipFill rotWithShape="1">
          <a:blip r:embed="rId7">
            <a:alphaModFix/>
          </a:blip>
          <a:srcRect l="612110" t="-555510" r="-612110" b="555510"/>
          <a:stretch/>
        </p:blipFill>
        <p:spPr>
          <a:xfrm>
            <a:off x="7790725" y="1788138"/>
            <a:ext cx="33337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10100" y="3253075"/>
            <a:ext cx="708975" cy="743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6" name="Google Shape;636;p53"/>
          <p:cNvCxnSpPr/>
          <p:nvPr/>
        </p:nvCxnSpPr>
        <p:spPr>
          <a:xfrm rot="10800000">
            <a:off x="7701200" y="2629100"/>
            <a:ext cx="408900" cy="843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7" name="Google Shape;637;p53"/>
          <p:cNvSpPr txBox="1"/>
          <p:nvPr/>
        </p:nvSpPr>
        <p:spPr>
          <a:xfrm>
            <a:off x="7283500" y="1228438"/>
            <a:ext cx="408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ja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１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8" name="Google Shape;638;p53"/>
          <p:cNvSpPr txBox="1"/>
          <p:nvPr/>
        </p:nvSpPr>
        <p:spPr>
          <a:xfrm>
            <a:off x="7957700" y="2785250"/>
            <a:ext cx="408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ja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２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9" name="Google Shape;639;p53"/>
          <p:cNvSpPr txBox="1"/>
          <p:nvPr/>
        </p:nvSpPr>
        <p:spPr>
          <a:xfrm>
            <a:off x="4019350" y="1812950"/>
            <a:ext cx="408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ja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１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0" name="Google Shape;640;p53"/>
          <p:cNvSpPr txBox="1"/>
          <p:nvPr/>
        </p:nvSpPr>
        <p:spPr>
          <a:xfrm>
            <a:off x="4028578" y="2251850"/>
            <a:ext cx="408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ja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２</a:t>
            </a:r>
            <a:endParaRPr sz="24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41" name="Google Shape;641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186295" y="1088175"/>
            <a:ext cx="625876" cy="954649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53"/>
          <p:cNvSpPr/>
          <p:nvPr/>
        </p:nvSpPr>
        <p:spPr>
          <a:xfrm>
            <a:off x="5460075" y="3620025"/>
            <a:ext cx="2232300" cy="1063500"/>
          </a:xfrm>
          <a:prstGeom prst="wedgeRoundRectCallout">
            <a:avLst>
              <a:gd name="adj1" fmla="val 74328"/>
              <a:gd name="adj2" fmla="val -4707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はたがおされた！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マウスポインタ―の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ところへ</a:t>
            </a:r>
            <a:r>
              <a:rPr lang="ja" sz="1500" b="1">
                <a:solidFill>
                  <a:schemeClr val="dk2"/>
                </a:solidFill>
              </a:rPr>
              <a:t>い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かなきゃ！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53"/>
          <p:cNvSpPr txBox="1"/>
          <p:nvPr/>
        </p:nvSpPr>
        <p:spPr>
          <a:xfrm>
            <a:off x="2117750" y="1961097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4" name="Google Shape;644;p53"/>
          <p:cNvSpPr/>
          <p:nvPr/>
        </p:nvSpPr>
        <p:spPr>
          <a:xfrm>
            <a:off x="7286625" y="1852275"/>
            <a:ext cx="333300" cy="336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53"/>
          <p:cNvSpPr/>
          <p:nvPr/>
        </p:nvSpPr>
        <p:spPr>
          <a:xfrm>
            <a:off x="1488575" y="3076250"/>
            <a:ext cx="2750400" cy="1409100"/>
          </a:xfrm>
          <a:prstGeom prst="wedgeRoundRectCallout">
            <a:avLst>
              <a:gd name="adj1" fmla="val -63638"/>
              <a:gd name="adj2" fmla="val -2499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そうなんだね。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じゃあ、ずっと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マウスポインターの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ほうに</a:t>
            </a:r>
            <a:r>
              <a:rPr lang="ja" sz="1500" b="1">
                <a:solidFill>
                  <a:schemeClr val="dk2"/>
                </a:solidFill>
              </a:rPr>
              <a:t>いくようにする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どうすればいいの？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「ずっと」でブロックをかこもう</a:t>
            </a:r>
            <a:endParaRPr>
              <a:latin typeface="Arial"/>
              <a:cs typeface="Arial"/>
            </a:endParaRPr>
          </a:p>
        </p:txBody>
      </p:sp>
      <p:pic>
        <p:nvPicPr>
          <p:cNvPr id="651" name="Google Shape;651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33250"/>
            <a:ext cx="909850" cy="9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250" y="3779475"/>
            <a:ext cx="909850" cy="9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54"/>
          <p:cNvSpPr/>
          <p:nvPr/>
        </p:nvSpPr>
        <p:spPr>
          <a:xfrm>
            <a:off x="1107575" y="4005975"/>
            <a:ext cx="1527900" cy="746400"/>
          </a:xfrm>
          <a:prstGeom prst="wedgeRoundRectCallout">
            <a:avLst>
              <a:gd name="adj1" fmla="val -58719"/>
              <a:gd name="adj2" fmla="val -596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りょうかい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4" name="Google Shape;654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91975" y="1169850"/>
            <a:ext cx="5352024" cy="2565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5" name="Google Shape;655;p54"/>
          <p:cNvGrpSpPr/>
          <p:nvPr/>
        </p:nvGrpSpPr>
        <p:grpSpPr>
          <a:xfrm>
            <a:off x="5491575" y="2418000"/>
            <a:ext cx="3018900" cy="2026500"/>
            <a:chOff x="5339175" y="2418000"/>
            <a:chExt cx="3018900" cy="2026500"/>
          </a:xfrm>
        </p:grpSpPr>
        <p:sp>
          <p:nvSpPr>
            <p:cNvPr id="656" name="Google Shape;656;p54"/>
            <p:cNvSpPr/>
            <p:nvPr/>
          </p:nvSpPr>
          <p:spPr>
            <a:xfrm>
              <a:off x="5339175" y="2418000"/>
              <a:ext cx="3018900" cy="2026500"/>
            </a:xfrm>
            <a:prstGeom prst="wedgeRoundRectCallout">
              <a:avLst>
                <a:gd name="adj1" fmla="val -38970"/>
                <a:gd name="adj2" fmla="val -56364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57" name="Google Shape;657;p5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563138" y="2554425"/>
              <a:ext cx="2570975" cy="175365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658" name="Google Shape;658;p54"/>
          <p:cNvCxnSpPr/>
          <p:nvPr/>
        </p:nvCxnSpPr>
        <p:spPr>
          <a:xfrm rot="10800000" flipH="1">
            <a:off x="4541150" y="2096600"/>
            <a:ext cx="782700" cy="265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9" name="Google Shape;659;p54"/>
          <p:cNvSpPr/>
          <p:nvPr/>
        </p:nvSpPr>
        <p:spPr>
          <a:xfrm>
            <a:off x="4009923" y="2183925"/>
            <a:ext cx="489300" cy="3180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0" name="Google Shape;660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7851" y="1969738"/>
            <a:ext cx="489300" cy="746387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4"/>
          <p:cNvSpPr/>
          <p:nvPr/>
        </p:nvSpPr>
        <p:spPr>
          <a:xfrm>
            <a:off x="1086575" y="1352175"/>
            <a:ext cx="2705400" cy="2296500"/>
          </a:xfrm>
          <a:prstGeom prst="wedgeRoundRectCallout">
            <a:avLst>
              <a:gd name="adj1" fmla="val -58902"/>
              <a:gd name="adj2" fmla="val -240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ずっとしてほしいことは、「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ずっと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」のブロックで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かこむといいよ。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ブロックは「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制御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カテゴリにあるよ。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54"/>
          <p:cNvSpPr txBox="1"/>
          <p:nvPr/>
        </p:nvSpPr>
        <p:spPr>
          <a:xfrm>
            <a:off x="2215886" y="2539681"/>
            <a:ext cx="7305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せいぎょ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4225" y="1650231"/>
            <a:ext cx="5037375" cy="2696208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こんどはうごくかな？</a:t>
            </a:r>
            <a:endParaRPr>
              <a:latin typeface="Arial"/>
              <a:cs typeface="Arial"/>
            </a:endParaRPr>
          </a:p>
        </p:txBody>
      </p:sp>
      <p:pic>
        <p:nvPicPr>
          <p:cNvPr id="669" name="Google Shape;669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975" y="3545925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5"/>
          <p:cNvSpPr/>
          <p:nvPr/>
        </p:nvSpPr>
        <p:spPr>
          <a:xfrm>
            <a:off x="1456425" y="3186725"/>
            <a:ext cx="2374200" cy="1420800"/>
          </a:xfrm>
          <a:prstGeom prst="wedgeRoundRectCallout">
            <a:avLst>
              <a:gd name="adj1" fmla="val -69186"/>
              <a:gd name="adj2" fmla="val -81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あ！</a:t>
            </a:r>
            <a:r>
              <a:rPr lang="ja" sz="1500" b="1">
                <a:solidFill>
                  <a:schemeClr val="dk2"/>
                </a:solidFill>
              </a:rPr>
              <a:t>こんど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r>
              <a:rPr lang="ja" sz="1500" b="1">
                <a:solidFill>
                  <a:schemeClr val="dk2"/>
                </a:solidFill>
              </a:rPr>
              <a:t>ずっと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マウスポインタ―に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ついてくる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ように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なったよ！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1" name="Google Shape;671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469" y="1781922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55"/>
          <p:cNvSpPr/>
          <p:nvPr/>
        </p:nvSpPr>
        <p:spPr>
          <a:xfrm>
            <a:off x="1227825" y="1261200"/>
            <a:ext cx="2726400" cy="1678200"/>
          </a:xfrm>
          <a:prstGeom prst="wedgeRoundRectCallout">
            <a:avLst>
              <a:gd name="adj1" fmla="val -62336"/>
              <a:gd name="adj2" fmla="val -798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さあ、</a:t>
            </a:r>
            <a:r>
              <a:rPr lang="ja" sz="1500" b="1">
                <a:solidFill>
                  <a:schemeClr val="dk2"/>
                </a:solidFill>
              </a:rPr>
              <a:t>こんど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はどうかな？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緑のはた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マウスでネコを</a:t>
            </a:r>
            <a:r>
              <a:rPr lang="ja" sz="1500" b="1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かして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みよう！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55"/>
          <p:cNvSpPr/>
          <p:nvPr/>
        </p:nvSpPr>
        <p:spPr>
          <a:xfrm>
            <a:off x="6629076" y="1650225"/>
            <a:ext cx="219600" cy="20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55"/>
          <p:cNvSpPr txBox="1"/>
          <p:nvPr/>
        </p:nvSpPr>
        <p:spPr>
          <a:xfrm>
            <a:off x="1175655" y="1625819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ゲームをとめるには？</a:t>
            </a:r>
            <a:endParaRPr>
              <a:latin typeface="Arial"/>
              <a:cs typeface="Arial"/>
            </a:endParaRPr>
          </a:p>
        </p:txBody>
      </p:sp>
      <p:pic>
        <p:nvPicPr>
          <p:cNvPr id="680" name="Google Shape;680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6000" y="1076100"/>
            <a:ext cx="3170799" cy="370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56"/>
          <p:cNvSpPr/>
          <p:nvPr/>
        </p:nvSpPr>
        <p:spPr>
          <a:xfrm>
            <a:off x="5694384" y="1407648"/>
            <a:ext cx="219600" cy="202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2" name="Google Shape;682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125" y="2368648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6"/>
          <p:cNvSpPr/>
          <p:nvPr/>
        </p:nvSpPr>
        <p:spPr>
          <a:xfrm>
            <a:off x="1665075" y="2111275"/>
            <a:ext cx="3170700" cy="1542000"/>
          </a:xfrm>
          <a:prstGeom prst="wedgeRoundRectCallout">
            <a:avLst>
              <a:gd name="adj1" fmla="val -56993"/>
              <a:gd name="adj2" fmla="val -720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ちなみに、緑のはたの</a:t>
            </a:r>
            <a:r>
              <a:rPr lang="ja" sz="1500" b="1">
                <a:solidFill>
                  <a:schemeClr val="dk2"/>
                </a:solidFill>
              </a:rPr>
              <a:t>右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にある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赤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>
                <a:solidFill>
                  <a:schemeClr val="accent5"/>
                </a:solidFill>
              </a:rPr>
              <a:t>まる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いボタン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ゲームを</a:t>
            </a:r>
            <a:r>
              <a:rPr lang="ja" sz="1500" b="1">
                <a:solidFill>
                  <a:schemeClr val="accent5"/>
                </a:solidFill>
              </a:rPr>
              <a:t>と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めるボタンだ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4" name="Google Shape;684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0976" y="1522488"/>
            <a:ext cx="489300" cy="746387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6"/>
          <p:cNvSpPr/>
          <p:nvPr/>
        </p:nvSpPr>
        <p:spPr>
          <a:xfrm>
            <a:off x="6261650" y="1020325"/>
            <a:ext cx="912900" cy="387300"/>
          </a:xfrm>
          <a:prstGeom prst="wedgeRoundRectCallout">
            <a:avLst>
              <a:gd name="adj1" fmla="val -66842"/>
              <a:gd name="adj2" fmla="val 7269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める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56"/>
          <p:cNvSpPr txBox="1"/>
          <p:nvPr/>
        </p:nvSpPr>
        <p:spPr>
          <a:xfrm>
            <a:off x="2561778" y="2222772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87" name="Google Shape;687;p56"/>
          <p:cNvSpPr txBox="1"/>
          <p:nvPr/>
        </p:nvSpPr>
        <p:spPr>
          <a:xfrm>
            <a:off x="3558650" y="2222772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88" name="Google Shape;688;p56"/>
          <p:cNvSpPr txBox="1"/>
          <p:nvPr/>
        </p:nvSpPr>
        <p:spPr>
          <a:xfrm>
            <a:off x="1661137" y="2587167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あか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ネズミのうごきをつくろう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694" name="Google Shape;694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500" y="2915900"/>
            <a:ext cx="888550" cy="8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7"/>
          <p:cNvSpPr/>
          <p:nvPr/>
        </p:nvSpPr>
        <p:spPr>
          <a:xfrm>
            <a:off x="1793275" y="3005025"/>
            <a:ext cx="1856400" cy="1228500"/>
          </a:xfrm>
          <a:prstGeom prst="wedgeRoundRectCallout">
            <a:avLst>
              <a:gd name="adj1" fmla="val -69465"/>
              <a:gd name="adj2" fmla="val -1885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うん！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ネズミを</a:t>
            </a:r>
            <a:r>
              <a:rPr lang="ja" sz="1500" b="1">
                <a:solidFill>
                  <a:schemeClr val="accent5"/>
                </a:solidFill>
              </a:rPr>
              <a:t>えら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んで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からブロックを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くんだよね。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6" name="Google Shape;696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8937" y="990938"/>
            <a:ext cx="1141675" cy="1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26300" y="1169850"/>
            <a:ext cx="5165301" cy="3453655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7"/>
          <p:cNvSpPr/>
          <p:nvPr/>
        </p:nvSpPr>
        <p:spPr>
          <a:xfrm>
            <a:off x="1681975" y="1169850"/>
            <a:ext cx="1856400" cy="1141800"/>
          </a:xfrm>
          <a:prstGeom prst="wedgeRoundRectCallout">
            <a:avLst>
              <a:gd name="adj1" fmla="val -60796"/>
              <a:gd name="adj2" fmla="val -214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</a:t>
            </a:r>
            <a:r>
              <a:rPr lang="ja" sz="1500" b="1">
                <a:solidFill>
                  <a:schemeClr val="dk2"/>
                </a:solidFill>
              </a:rPr>
              <a:t>つぎ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ネズミの</a:t>
            </a:r>
            <a:r>
              <a:rPr lang="ja" sz="1500" b="1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ろう！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9" name="Google Shape;699;p57"/>
          <p:cNvGrpSpPr/>
          <p:nvPr/>
        </p:nvGrpSpPr>
        <p:grpSpPr>
          <a:xfrm>
            <a:off x="4572000" y="1117475"/>
            <a:ext cx="995100" cy="888600"/>
            <a:chOff x="4572000" y="1117475"/>
            <a:chExt cx="995100" cy="888600"/>
          </a:xfrm>
        </p:grpSpPr>
        <p:sp>
          <p:nvSpPr>
            <p:cNvPr id="700" name="Google Shape;700;p57"/>
            <p:cNvSpPr/>
            <p:nvPr/>
          </p:nvSpPr>
          <p:spPr>
            <a:xfrm>
              <a:off x="4572000" y="1117475"/>
              <a:ext cx="995100" cy="888600"/>
            </a:xfrm>
            <a:prstGeom prst="wedgeRoundRectCallout">
              <a:avLst>
                <a:gd name="adj1" fmla="val 125884"/>
                <a:gd name="adj2" fmla="val 24077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01" name="Google Shape;701;p5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737100" y="1246600"/>
              <a:ext cx="664890" cy="630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2" name="Google Shape;702;p57"/>
          <p:cNvGrpSpPr/>
          <p:nvPr/>
        </p:nvGrpSpPr>
        <p:grpSpPr>
          <a:xfrm>
            <a:off x="4653650" y="2632975"/>
            <a:ext cx="1668600" cy="1454400"/>
            <a:chOff x="4653650" y="2632975"/>
            <a:chExt cx="1668600" cy="1454400"/>
          </a:xfrm>
        </p:grpSpPr>
        <p:sp>
          <p:nvSpPr>
            <p:cNvPr id="703" name="Google Shape;703;p57"/>
            <p:cNvSpPr/>
            <p:nvPr/>
          </p:nvSpPr>
          <p:spPr>
            <a:xfrm>
              <a:off x="4653650" y="2632975"/>
              <a:ext cx="1668600" cy="1454400"/>
            </a:xfrm>
            <a:prstGeom prst="wedgeRoundRectCallout">
              <a:avLst>
                <a:gd name="adj1" fmla="val 94952"/>
                <a:gd name="adj2" fmla="val 47886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04" name="Google Shape;704;p5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869700" y="2768725"/>
              <a:ext cx="1263114" cy="11416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05" name="Google Shape;705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84576" y="4087363"/>
            <a:ext cx="489300" cy="746387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7"/>
          <p:cNvSpPr/>
          <p:nvPr/>
        </p:nvSpPr>
        <p:spPr>
          <a:xfrm>
            <a:off x="7799100" y="3312525"/>
            <a:ext cx="1257900" cy="503100"/>
          </a:xfrm>
          <a:prstGeom prst="wedgeRoundRectCallout">
            <a:avLst>
              <a:gd name="adj1" fmla="val -60255"/>
              <a:gd name="adj2" fmla="val 8890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57"/>
          <p:cNvSpPr txBox="1"/>
          <p:nvPr/>
        </p:nvSpPr>
        <p:spPr>
          <a:xfrm>
            <a:off x="7722900" y="3241375"/>
            <a:ext cx="566700" cy="2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/>
              <a:t>ネズミはどうやってうごかす？</a:t>
            </a:r>
            <a:endParaRPr/>
          </a:p>
        </p:txBody>
      </p:sp>
      <p:pic>
        <p:nvPicPr>
          <p:cNvPr id="713" name="Google Shape;713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37" y="990938"/>
            <a:ext cx="1141675" cy="1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700" y="2915900"/>
            <a:ext cx="888550" cy="8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8"/>
          <p:cNvSpPr/>
          <p:nvPr/>
        </p:nvSpPr>
        <p:spPr>
          <a:xfrm>
            <a:off x="1269900" y="3494225"/>
            <a:ext cx="2602500" cy="1326300"/>
          </a:xfrm>
          <a:prstGeom prst="wedgeRoundRectCallout">
            <a:avLst>
              <a:gd name="adj1" fmla="val -58103"/>
              <a:gd name="adj2" fmla="val -3724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いろんな</a:t>
            </a:r>
            <a:r>
              <a:rPr lang="ja" sz="1500" b="1">
                <a:solidFill>
                  <a:schemeClr val="dk2"/>
                </a:solidFill>
              </a:rPr>
              <a:t>ばしょ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じゆう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ににげ</a:t>
            </a:r>
            <a:r>
              <a:rPr lang="ja" sz="1500" b="1">
                <a:solidFill>
                  <a:schemeClr val="dk2"/>
                </a:solidFill>
              </a:rPr>
              <a:t>まわ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くれるようにしたい</a:t>
            </a:r>
            <a:r>
              <a:rPr lang="ja" sz="1500" b="1">
                <a:solidFill>
                  <a:schemeClr val="dk2"/>
                </a:solidFill>
              </a:rPr>
              <a:t>なぁ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58"/>
          <p:cNvSpPr/>
          <p:nvPr/>
        </p:nvSpPr>
        <p:spPr>
          <a:xfrm>
            <a:off x="1638000" y="1132125"/>
            <a:ext cx="1956900" cy="1326300"/>
          </a:xfrm>
          <a:prstGeom prst="wedgeRoundRectCallout">
            <a:avLst>
              <a:gd name="adj1" fmla="val -70611"/>
              <a:gd name="adj2" fmla="val -2306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ネズミにはどんなふうに</a:t>
            </a: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いて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ほしい？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58"/>
          <p:cNvSpPr/>
          <p:nvPr/>
        </p:nvSpPr>
        <p:spPr>
          <a:xfrm>
            <a:off x="3857700" y="1229975"/>
            <a:ext cx="4471500" cy="3494100"/>
          </a:xfrm>
          <a:prstGeom prst="cloudCallout">
            <a:avLst>
              <a:gd name="adj1" fmla="val -85948"/>
              <a:gd name="adj2" fmla="val 6002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8" name="Google Shape;718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91825" y="1850850"/>
            <a:ext cx="2803249" cy="219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8331" y="2714400"/>
            <a:ext cx="651259" cy="4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82006" y="3334350"/>
            <a:ext cx="651259" cy="467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1" name="Google Shape;721;p58"/>
          <p:cNvCxnSpPr>
            <a:stCxn id="719" idx="0"/>
          </p:cNvCxnSpPr>
          <p:nvPr/>
        </p:nvCxnSpPr>
        <p:spPr>
          <a:xfrm rot="10800000" flipH="1">
            <a:off x="6203960" y="2529900"/>
            <a:ext cx="337200" cy="18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22" name="Google Shape;722;p58"/>
          <p:cNvCxnSpPr/>
          <p:nvPr/>
        </p:nvCxnSpPr>
        <p:spPr>
          <a:xfrm>
            <a:off x="6917336" y="2717850"/>
            <a:ext cx="90300" cy="61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どのブロックがいいかな？</a:t>
            </a:r>
            <a:endParaRPr>
              <a:latin typeface="Arial"/>
              <a:cs typeface="Arial"/>
            </a:endParaRPr>
          </a:p>
        </p:txBody>
      </p:sp>
      <p:pic>
        <p:nvPicPr>
          <p:cNvPr id="728" name="Google Shape;728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5900" y="1017450"/>
            <a:ext cx="2187595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6437" y="1270488"/>
            <a:ext cx="1141675" cy="114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988" y="3223400"/>
            <a:ext cx="888550" cy="8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59"/>
          <p:cNvSpPr/>
          <p:nvPr/>
        </p:nvSpPr>
        <p:spPr>
          <a:xfrm>
            <a:off x="2206238" y="1411675"/>
            <a:ext cx="2699700" cy="1326300"/>
          </a:xfrm>
          <a:prstGeom prst="wedgeRoundRectCallout">
            <a:avLst>
              <a:gd name="adj1" fmla="val -61830"/>
              <a:gd name="adj2" fmla="val -1627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</a:t>
            </a:r>
            <a:r>
              <a:rPr lang="ja" sz="1500" b="1">
                <a:solidFill>
                  <a:schemeClr val="dk2"/>
                </a:solidFill>
              </a:rPr>
              <a:t>なか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でその</a:t>
            </a: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してくれそうなブロックはあるかな？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2135925" y="3223400"/>
            <a:ext cx="2966400" cy="1414200"/>
          </a:xfrm>
          <a:prstGeom prst="wedgeRoundRectCallout">
            <a:avLst>
              <a:gd name="adj1" fmla="val -60503"/>
              <a:gd name="adj2" fmla="val -2997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う～ん。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あ！</a:t>
            </a:r>
            <a:r>
              <a:rPr lang="ja" sz="1500" b="1">
                <a:solidFill>
                  <a:schemeClr val="dk2"/>
                </a:solidFill>
              </a:rPr>
              <a:t>さっきみた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場所へ行く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」はどうかな？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750475" y="2737975"/>
            <a:ext cx="1266000" cy="2949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59"/>
          <p:cNvSpPr txBox="1"/>
          <p:nvPr/>
        </p:nvSpPr>
        <p:spPr>
          <a:xfrm>
            <a:off x="2182297" y="3943158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ばしょ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35" name="Google Shape;735;p59"/>
          <p:cNvSpPr txBox="1"/>
          <p:nvPr/>
        </p:nvSpPr>
        <p:spPr>
          <a:xfrm>
            <a:off x="2730473" y="3963155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0" name="Google Shape;740;p60"/>
          <p:cNvGrpSpPr/>
          <p:nvPr/>
        </p:nvGrpSpPr>
        <p:grpSpPr>
          <a:xfrm>
            <a:off x="3789925" y="1519275"/>
            <a:ext cx="5145750" cy="1988925"/>
            <a:chOff x="3789925" y="1519275"/>
            <a:chExt cx="5145750" cy="1988925"/>
          </a:xfrm>
        </p:grpSpPr>
        <p:pic>
          <p:nvPicPr>
            <p:cNvPr id="741" name="Google Shape;741;p6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89925" y="1519275"/>
              <a:ext cx="5145749" cy="1988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2" name="Google Shape;742;p6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173975" y="2031750"/>
              <a:ext cx="1761700" cy="1336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3" name="Google Shape;743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「どこかの場所へ行く」をためしてみよう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744" name="Google Shape;744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78" y="15192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4923" y="327932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0"/>
          <p:cNvSpPr/>
          <p:nvPr/>
        </p:nvSpPr>
        <p:spPr>
          <a:xfrm>
            <a:off x="1118550" y="3050725"/>
            <a:ext cx="1961100" cy="1332900"/>
          </a:xfrm>
          <a:prstGeom prst="wedgeRoundRectCallout">
            <a:avLst>
              <a:gd name="adj1" fmla="val -60596"/>
              <a:gd name="adj2" fmla="val -100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わー！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イメージ</a:t>
            </a:r>
            <a:r>
              <a:rPr lang="ja" sz="1500" b="1">
                <a:solidFill>
                  <a:schemeClr val="dk2"/>
                </a:solidFill>
              </a:rPr>
              <a:t>どお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りの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きだよ！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60"/>
          <p:cNvSpPr/>
          <p:nvPr/>
        </p:nvSpPr>
        <p:spPr>
          <a:xfrm>
            <a:off x="982425" y="1271900"/>
            <a:ext cx="2839200" cy="1537500"/>
          </a:xfrm>
          <a:prstGeom prst="wedgeRoundRectCallout">
            <a:avLst>
              <a:gd name="adj1" fmla="val -55961"/>
              <a:gd name="adj2" fmla="val 806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どこかの場所へ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行く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」のブロックを</a:t>
            </a:r>
            <a:r>
              <a:rPr lang="ja" sz="1500" b="1">
                <a:solidFill>
                  <a:schemeClr val="dk2"/>
                </a:solidFill>
              </a:rPr>
              <a:t>何回か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み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てみよう。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60"/>
          <p:cNvSpPr/>
          <p:nvPr/>
        </p:nvSpPr>
        <p:spPr>
          <a:xfrm>
            <a:off x="4087225" y="2737975"/>
            <a:ext cx="753300" cy="183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9" name="Google Shape;749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40525" y="2737975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60"/>
          <p:cNvSpPr txBox="1"/>
          <p:nvPr/>
        </p:nvSpPr>
        <p:spPr>
          <a:xfrm>
            <a:off x="2783500" y="119475"/>
            <a:ext cx="7533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ばしょ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51" name="Google Shape;751;p60"/>
          <p:cNvSpPr txBox="1"/>
          <p:nvPr/>
        </p:nvSpPr>
        <p:spPr>
          <a:xfrm>
            <a:off x="3821800" y="119475"/>
            <a:ext cx="7533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52" name="Google Shape;752;p60"/>
          <p:cNvSpPr txBox="1"/>
          <p:nvPr/>
        </p:nvSpPr>
        <p:spPr>
          <a:xfrm>
            <a:off x="2557375" y="1218339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ばしょ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53" name="Google Shape;753;p60"/>
          <p:cNvSpPr txBox="1"/>
          <p:nvPr/>
        </p:nvSpPr>
        <p:spPr>
          <a:xfrm>
            <a:off x="1027308" y="1566517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54" name="Google Shape;754;p60"/>
          <p:cNvSpPr txBox="1"/>
          <p:nvPr/>
        </p:nvSpPr>
        <p:spPr>
          <a:xfrm>
            <a:off x="2674402" y="1566517"/>
            <a:ext cx="6882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55" name="Google Shape;755;p60"/>
          <p:cNvSpPr txBox="1"/>
          <p:nvPr/>
        </p:nvSpPr>
        <p:spPr>
          <a:xfrm>
            <a:off x="908294" y="1922349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ブロックをおいてみよう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761" name="Google Shape;761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6626" y="1017450"/>
            <a:ext cx="5667074" cy="24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61"/>
          <p:cNvSpPr/>
          <p:nvPr/>
        </p:nvSpPr>
        <p:spPr>
          <a:xfrm>
            <a:off x="4458625" y="2795375"/>
            <a:ext cx="2515800" cy="2040600"/>
          </a:xfrm>
          <a:prstGeom prst="wedgeRoundRectCallout">
            <a:avLst>
              <a:gd name="adj1" fmla="val -13888"/>
              <a:gd name="adj2" fmla="val -8698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3" name="Google Shape;763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9538" y="2893200"/>
            <a:ext cx="2160325" cy="18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56622" y="15192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723" y="327932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61"/>
          <p:cNvSpPr/>
          <p:nvPr/>
        </p:nvSpPr>
        <p:spPr>
          <a:xfrm>
            <a:off x="982425" y="1017450"/>
            <a:ext cx="2946900" cy="2325900"/>
          </a:xfrm>
          <a:prstGeom prst="wedgeRoundRectCallout">
            <a:avLst>
              <a:gd name="adj1" fmla="val -55337"/>
              <a:gd name="adj2" fmla="val -877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ja" sz="1500" b="1">
                <a:solidFill>
                  <a:schemeClr val="dk2"/>
                </a:solidFill>
              </a:rPr>
              <a:t>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緑のはたが押された</a:t>
            </a:r>
            <a:r>
              <a:rPr lang="ja" sz="1500" b="1">
                <a:solidFill>
                  <a:schemeClr val="accent5"/>
                </a:solidFill>
              </a:rPr>
              <a:t>とき」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ずっと</a:t>
            </a:r>
            <a:r>
              <a:rPr lang="ja" sz="1500" b="1">
                <a:solidFill>
                  <a:schemeClr val="accent5"/>
                </a:solidFill>
              </a:rPr>
              <a:t>」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どこかの場所へ行く</a:t>
            </a:r>
            <a:r>
              <a:rPr lang="ja" sz="1500" b="1">
                <a:solidFill>
                  <a:schemeClr val="accent5"/>
                </a:solidFill>
              </a:rPr>
              <a:t>」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ようにブロックを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つなげよう。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61"/>
          <p:cNvSpPr/>
          <p:nvPr/>
        </p:nvSpPr>
        <p:spPr>
          <a:xfrm>
            <a:off x="1046000" y="3508200"/>
            <a:ext cx="2236200" cy="1146000"/>
          </a:xfrm>
          <a:prstGeom prst="wedgeRoundRectCallout">
            <a:avLst>
              <a:gd name="adj1" fmla="val -58750"/>
              <a:gd name="adj2" fmla="val -317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こうだよね！！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61"/>
          <p:cNvSpPr txBox="1"/>
          <p:nvPr/>
        </p:nvSpPr>
        <p:spPr>
          <a:xfrm>
            <a:off x="1127844" y="1345175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69" name="Google Shape;769;p61"/>
          <p:cNvSpPr txBox="1"/>
          <p:nvPr/>
        </p:nvSpPr>
        <p:spPr>
          <a:xfrm>
            <a:off x="2178747" y="1345175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70" name="Google Shape;770;p61"/>
          <p:cNvSpPr txBox="1"/>
          <p:nvPr/>
        </p:nvSpPr>
        <p:spPr>
          <a:xfrm>
            <a:off x="2000048" y="2012078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ばしょ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71" name="Google Shape;771;p61"/>
          <p:cNvSpPr txBox="1"/>
          <p:nvPr/>
        </p:nvSpPr>
        <p:spPr>
          <a:xfrm>
            <a:off x="2566748" y="2012078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777" name="Google Shape;777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8775" y="1360649"/>
            <a:ext cx="5754725" cy="290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298" y="3784750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2"/>
          <p:cNvSpPr/>
          <p:nvPr/>
        </p:nvSpPr>
        <p:spPr>
          <a:xfrm>
            <a:off x="119225" y="954250"/>
            <a:ext cx="3256200" cy="2386200"/>
          </a:xfrm>
          <a:prstGeom prst="wedgeRoundRectCallout">
            <a:avLst>
              <a:gd name="adj1" fmla="val -23484"/>
              <a:gd name="adj2" fmla="val 6571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よし！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緑のはたを</a:t>
            </a:r>
            <a:r>
              <a:rPr lang="ja" sz="1500" b="1">
                <a:solidFill>
                  <a:schemeClr val="accent5"/>
                </a:solidFill>
              </a:rPr>
              <a:t>お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実行！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うわー！ネズミは</a:t>
            </a: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いたけど、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すごいスピードで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しゅんかんいどう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してる！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はや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すぎ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て目が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チカチカしてくる...。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0" name="Google Shape;780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5675" y="1623375"/>
            <a:ext cx="2345325" cy="1717100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62"/>
          <p:cNvSpPr/>
          <p:nvPr/>
        </p:nvSpPr>
        <p:spPr>
          <a:xfrm>
            <a:off x="6172200" y="1360650"/>
            <a:ext cx="268500" cy="2370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2" name="Google Shape;782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5725" y="954250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2"/>
          <p:cNvSpPr txBox="1"/>
          <p:nvPr/>
        </p:nvSpPr>
        <p:spPr>
          <a:xfrm>
            <a:off x="3012100" y="195675"/>
            <a:ext cx="10251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84" name="Google Shape;784;p62"/>
          <p:cNvSpPr txBox="1"/>
          <p:nvPr/>
        </p:nvSpPr>
        <p:spPr>
          <a:xfrm>
            <a:off x="636169" y="954250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5" name="Google Shape;785;p62"/>
          <p:cNvSpPr txBox="1"/>
          <p:nvPr/>
        </p:nvSpPr>
        <p:spPr>
          <a:xfrm>
            <a:off x="2191459" y="954250"/>
            <a:ext cx="6882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86" name="Google Shape;786;p62"/>
          <p:cNvSpPr txBox="1"/>
          <p:nvPr/>
        </p:nvSpPr>
        <p:spPr>
          <a:xfrm>
            <a:off x="1093413" y="2354483"/>
            <a:ext cx="376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792" name="Google Shape;792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78" y="15192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923" y="327932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63"/>
          <p:cNvSpPr/>
          <p:nvPr/>
        </p:nvSpPr>
        <p:spPr>
          <a:xfrm>
            <a:off x="1415700" y="2879250"/>
            <a:ext cx="2455500" cy="1369800"/>
          </a:xfrm>
          <a:prstGeom prst="cloudCallout">
            <a:avLst>
              <a:gd name="adj1" fmla="val -65190"/>
              <a:gd name="adj2" fmla="val 2039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も～</a:t>
            </a:r>
            <a:r>
              <a:rPr lang="ja" sz="1500" b="1">
                <a:solidFill>
                  <a:schemeClr val="dk2"/>
                </a:solidFill>
              </a:rPr>
              <a:t>さき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ってくれればいいのに...。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5" name="Google Shape;795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1600" y="1169850"/>
            <a:ext cx="4660000" cy="3071108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63"/>
          <p:cNvSpPr/>
          <p:nvPr/>
        </p:nvSpPr>
        <p:spPr>
          <a:xfrm>
            <a:off x="4841975" y="3626175"/>
            <a:ext cx="1783200" cy="2949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63"/>
          <p:cNvSpPr/>
          <p:nvPr/>
        </p:nvSpPr>
        <p:spPr>
          <a:xfrm>
            <a:off x="1359800" y="1076225"/>
            <a:ext cx="3212100" cy="1727700"/>
          </a:xfrm>
          <a:prstGeom prst="wedgeRoundRectCallout">
            <a:avLst>
              <a:gd name="adj1" fmla="val -66340"/>
              <a:gd name="adj2" fmla="val 93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ごめんごめん、こっちを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つか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ったほうが</a:t>
            </a:r>
            <a:r>
              <a:rPr lang="ja" sz="1500" b="1">
                <a:solidFill>
                  <a:schemeClr val="dk2"/>
                </a:solidFill>
              </a:rPr>
              <a:t>よ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かったね。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１秒でどこかの場所へ行く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のブロックをクリックしてみて！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63"/>
          <p:cNvSpPr txBox="1"/>
          <p:nvPr/>
        </p:nvSpPr>
        <p:spPr>
          <a:xfrm>
            <a:off x="1687336" y="1787769"/>
            <a:ext cx="6882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99" name="Google Shape;799;p63"/>
          <p:cNvSpPr txBox="1"/>
          <p:nvPr/>
        </p:nvSpPr>
        <p:spPr>
          <a:xfrm>
            <a:off x="2952036" y="1787769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ばしょ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00" name="Google Shape;800;p63"/>
          <p:cNvSpPr txBox="1"/>
          <p:nvPr/>
        </p:nvSpPr>
        <p:spPr>
          <a:xfrm>
            <a:off x="3507822" y="1787769"/>
            <a:ext cx="264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5" name="Google Shape;805;p64"/>
          <p:cNvGrpSpPr/>
          <p:nvPr/>
        </p:nvGrpSpPr>
        <p:grpSpPr>
          <a:xfrm>
            <a:off x="3482399" y="1169850"/>
            <a:ext cx="5250974" cy="2338350"/>
            <a:chOff x="3482399" y="1169850"/>
            <a:chExt cx="5250974" cy="2338350"/>
          </a:xfrm>
        </p:grpSpPr>
        <p:pic>
          <p:nvPicPr>
            <p:cNvPr id="806" name="Google Shape;806;p6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82399" y="1169850"/>
              <a:ext cx="5250974" cy="23383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07" name="Google Shape;807;p64"/>
            <p:cNvCxnSpPr>
              <a:endCxn id="808" idx="0"/>
            </p:cNvCxnSpPr>
            <p:nvPr/>
          </p:nvCxnSpPr>
          <p:spPr>
            <a:xfrm>
              <a:off x="7966862" y="1830925"/>
              <a:ext cx="471600" cy="369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809" name="Google Shape;809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１秒でどこかの場所へ行く</a:t>
            </a:r>
            <a:endParaRPr>
              <a:latin typeface="Arial"/>
              <a:cs typeface="Arial"/>
            </a:endParaRPr>
          </a:p>
        </p:txBody>
      </p:sp>
      <p:pic>
        <p:nvPicPr>
          <p:cNvPr id="810" name="Google Shape;810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3" y="33582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248" y="1169850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64"/>
          <p:cNvSpPr/>
          <p:nvPr/>
        </p:nvSpPr>
        <p:spPr>
          <a:xfrm>
            <a:off x="1050975" y="1169850"/>
            <a:ext cx="2236200" cy="1146000"/>
          </a:xfrm>
          <a:prstGeom prst="wedgeRoundRectCallout">
            <a:avLst>
              <a:gd name="adj1" fmla="val -58750"/>
              <a:gd name="adj2" fmla="val -317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すーっとなめらかな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64"/>
          <p:cNvSpPr/>
          <p:nvPr/>
        </p:nvSpPr>
        <p:spPr>
          <a:xfrm>
            <a:off x="1064925" y="2823325"/>
            <a:ext cx="2828700" cy="1355700"/>
          </a:xfrm>
          <a:prstGeom prst="wedgeRoundRectCallout">
            <a:avLst>
              <a:gd name="adj1" fmla="val -62047"/>
              <a:gd name="adj2" fmla="val -1700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これなら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１秒かけて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いどう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するようになるから、</a:t>
            </a:r>
            <a:r>
              <a:rPr lang="ja" sz="1500" b="1">
                <a:solidFill>
                  <a:schemeClr val="dk2"/>
                </a:solidFill>
              </a:rPr>
              <a:t>しゅんかんいどう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なくなって</a:t>
            </a:r>
            <a:r>
              <a:rPr lang="ja" sz="1500" b="1">
                <a:solidFill>
                  <a:schemeClr val="dk2"/>
                </a:solidFill>
              </a:rPr>
              <a:t>、しぜんな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うごきに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なるね。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42200" y="3378567"/>
            <a:ext cx="688250" cy="104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11775" y="2200525"/>
            <a:ext cx="453375" cy="30135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/>
          <p:nvPr/>
        </p:nvSpPr>
        <p:spPr>
          <a:xfrm>
            <a:off x="3680400" y="2343804"/>
            <a:ext cx="891600" cy="1860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6" name="Google Shape;816;p64"/>
          <p:cNvGrpSpPr/>
          <p:nvPr/>
        </p:nvGrpSpPr>
        <p:grpSpPr>
          <a:xfrm>
            <a:off x="4863950" y="2823325"/>
            <a:ext cx="3242700" cy="1584600"/>
            <a:chOff x="4863950" y="2823325"/>
            <a:chExt cx="3242700" cy="1584600"/>
          </a:xfrm>
        </p:grpSpPr>
        <p:sp>
          <p:nvSpPr>
            <p:cNvPr id="817" name="Google Shape;817;p64"/>
            <p:cNvSpPr/>
            <p:nvPr/>
          </p:nvSpPr>
          <p:spPr>
            <a:xfrm>
              <a:off x="4863950" y="2823325"/>
              <a:ext cx="3242700" cy="1584600"/>
            </a:xfrm>
            <a:prstGeom prst="wedgeRoundRectCallout">
              <a:avLst>
                <a:gd name="adj1" fmla="val -62931"/>
                <a:gd name="adj2" fmla="val -70286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18" name="Google Shape;818;p6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946475" y="3098675"/>
              <a:ext cx="3048000" cy="619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19" name="Google Shape;819;p64"/>
          <p:cNvSpPr txBox="1"/>
          <p:nvPr/>
        </p:nvSpPr>
        <p:spPr>
          <a:xfrm>
            <a:off x="2402500" y="195675"/>
            <a:ext cx="7533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びょう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0" name="Google Shape;820;p64"/>
          <p:cNvSpPr txBox="1"/>
          <p:nvPr/>
        </p:nvSpPr>
        <p:spPr>
          <a:xfrm>
            <a:off x="4947800" y="195675"/>
            <a:ext cx="7533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ばしょ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1" name="Google Shape;821;p64"/>
          <p:cNvSpPr txBox="1"/>
          <p:nvPr/>
        </p:nvSpPr>
        <p:spPr>
          <a:xfrm>
            <a:off x="6037625" y="195675"/>
            <a:ext cx="7533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2" name="Google Shape;822;p64"/>
          <p:cNvSpPr txBox="1"/>
          <p:nvPr/>
        </p:nvSpPr>
        <p:spPr>
          <a:xfrm>
            <a:off x="1995269" y="2741467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おいたブロックを消そう</a:t>
            </a:r>
            <a:endParaRPr>
              <a:latin typeface="Arial"/>
              <a:cs typeface="Arial"/>
            </a:endParaRPr>
          </a:p>
        </p:txBody>
      </p:sp>
      <p:pic>
        <p:nvPicPr>
          <p:cNvPr id="828" name="Google Shape;828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2000" y="1017450"/>
            <a:ext cx="5625856" cy="382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8" y="28175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48" y="108597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5"/>
          <p:cNvSpPr/>
          <p:nvPr/>
        </p:nvSpPr>
        <p:spPr>
          <a:xfrm>
            <a:off x="1086575" y="992350"/>
            <a:ext cx="1956900" cy="1314000"/>
          </a:xfrm>
          <a:prstGeom prst="wedgeRoundRectCallout">
            <a:avLst>
              <a:gd name="adj1" fmla="val -65505"/>
              <a:gd name="adj2" fmla="val -1277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じゃあさっきの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ブロックと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入れか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えないと。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65"/>
          <p:cNvSpPr/>
          <p:nvPr/>
        </p:nvSpPr>
        <p:spPr>
          <a:xfrm>
            <a:off x="1086575" y="2459925"/>
            <a:ext cx="2029800" cy="1314000"/>
          </a:xfrm>
          <a:prstGeom prst="wedgeRoundRectCallout">
            <a:avLst>
              <a:gd name="adj1" fmla="val -61966"/>
              <a:gd name="adj2" fmla="val 1275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そうだね。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まずは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いらない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ブロックを消そう。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65"/>
          <p:cNvSpPr/>
          <p:nvPr/>
        </p:nvSpPr>
        <p:spPr>
          <a:xfrm>
            <a:off x="5328846" y="2039000"/>
            <a:ext cx="1100400" cy="267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65"/>
          <p:cNvSpPr/>
          <p:nvPr/>
        </p:nvSpPr>
        <p:spPr>
          <a:xfrm>
            <a:off x="6952350" y="1796000"/>
            <a:ext cx="1495500" cy="753300"/>
          </a:xfrm>
          <a:prstGeom prst="wedgeRoundRectCallout">
            <a:avLst>
              <a:gd name="adj1" fmla="val -78974"/>
              <a:gd name="adj2" fmla="val -746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これを消す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65"/>
          <p:cNvSpPr txBox="1"/>
          <p:nvPr/>
        </p:nvSpPr>
        <p:spPr>
          <a:xfrm>
            <a:off x="5557400" y="195675"/>
            <a:ext cx="524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36" name="Google Shape;836;p65"/>
          <p:cNvSpPr txBox="1"/>
          <p:nvPr/>
        </p:nvSpPr>
        <p:spPr>
          <a:xfrm>
            <a:off x="1130592" y="1680344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7" name="Google Shape;837;p65"/>
          <p:cNvSpPr txBox="1"/>
          <p:nvPr/>
        </p:nvSpPr>
        <p:spPr>
          <a:xfrm>
            <a:off x="2092523" y="3163788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38" name="Google Shape;838;p65"/>
          <p:cNvSpPr txBox="1"/>
          <p:nvPr/>
        </p:nvSpPr>
        <p:spPr>
          <a:xfrm>
            <a:off x="7560811" y="1849484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" name="Google Shape;843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7600" y="1197800"/>
            <a:ext cx="4420376" cy="3414574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ブロックの消しかた１</a:t>
            </a:r>
            <a:endParaRPr>
              <a:latin typeface="Arial"/>
              <a:cs typeface="Arial"/>
            </a:endParaRPr>
          </a:p>
        </p:txBody>
      </p:sp>
      <p:cxnSp>
        <p:nvCxnSpPr>
          <p:cNvPr id="845" name="Google Shape;845;p66"/>
          <p:cNvCxnSpPr/>
          <p:nvPr/>
        </p:nvCxnSpPr>
        <p:spPr>
          <a:xfrm rot="10800000">
            <a:off x="4724221" y="2390073"/>
            <a:ext cx="360000" cy="11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846" name="Google Shape;846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4400" y="3726300"/>
            <a:ext cx="1126350" cy="11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33988" y="2234800"/>
            <a:ext cx="1010687" cy="2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7875" y="2495200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66"/>
          <p:cNvSpPr/>
          <p:nvPr/>
        </p:nvSpPr>
        <p:spPr>
          <a:xfrm>
            <a:off x="5067686" y="2372925"/>
            <a:ext cx="1217100" cy="267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66"/>
          <p:cNvSpPr/>
          <p:nvPr/>
        </p:nvSpPr>
        <p:spPr>
          <a:xfrm>
            <a:off x="6436325" y="1894950"/>
            <a:ext cx="2707800" cy="1353600"/>
          </a:xfrm>
          <a:prstGeom prst="wedgeRoundRectCallout">
            <a:avLst>
              <a:gd name="adj1" fmla="val 21831"/>
              <a:gd name="adj2" fmla="val 8029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いらないブロックを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r>
              <a:rPr lang="ja" sz="1500" b="1">
                <a:solidFill>
                  <a:schemeClr val="accent5"/>
                </a:solidFill>
              </a:rPr>
              <a:t>パレット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すると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消せるよ</a:t>
            </a:r>
            <a:r>
              <a:rPr lang="ja"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1" name="Google Shape;851;p66"/>
          <p:cNvSpPr txBox="1"/>
          <p:nvPr/>
        </p:nvSpPr>
        <p:spPr>
          <a:xfrm>
            <a:off x="4507091" y="195675"/>
            <a:ext cx="524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52" name="Google Shape;852;p66"/>
          <p:cNvSpPr txBox="1"/>
          <p:nvPr/>
        </p:nvSpPr>
        <p:spPr>
          <a:xfrm>
            <a:off x="6465748" y="2774137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ブロックの消しかた２</a:t>
            </a:r>
            <a:endParaRPr>
              <a:latin typeface="Arial"/>
              <a:cs typeface="Arial"/>
            </a:endParaRPr>
          </a:p>
        </p:txBody>
      </p:sp>
      <p:pic>
        <p:nvPicPr>
          <p:cNvPr id="858" name="Google Shape;858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6475" y="3444325"/>
            <a:ext cx="1132775" cy="113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8050" y="1477350"/>
            <a:ext cx="5539575" cy="2509494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5904125" y="1171275"/>
            <a:ext cx="3240000" cy="1653300"/>
          </a:xfrm>
          <a:prstGeom prst="wedgeRoundRectCallout">
            <a:avLst>
              <a:gd name="adj1" fmla="val 29991"/>
              <a:gd name="adj2" fmla="val 8357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いらないブロックを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右クリック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ブロックを削除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しても消すことができるよ。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67"/>
          <p:cNvSpPr/>
          <p:nvPr/>
        </p:nvSpPr>
        <p:spPr>
          <a:xfrm>
            <a:off x="4077076" y="2449125"/>
            <a:ext cx="1066500" cy="267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67"/>
          <p:cNvSpPr/>
          <p:nvPr/>
        </p:nvSpPr>
        <p:spPr>
          <a:xfrm>
            <a:off x="4839075" y="2982525"/>
            <a:ext cx="1132800" cy="267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3" name="Google Shape;863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5575" y="3124150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67"/>
          <p:cNvSpPr/>
          <p:nvPr/>
        </p:nvSpPr>
        <p:spPr>
          <a:xfrm>
            <a:off x="3402400" y="1290675"/>
            <a:ext cx="1890900" cy="626100"/>
          </a:xfrm>
          <a:prstGeom prst="wedgeRoundRectCallout">
            <a:avLst>
              <a:gd name="adj1" fmla="val 23712"/>
              <a:gd name="adj2" fmla="val 11234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１、右クリック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67"/>
          <p:cNvSpPr/>
          <p:nvPr/>
        </p:nvSpPr>
        <p:spPr>
          <a:xfrm>
            <a:off x="3765775" y="3444325"/>
            <a:ext cx="1588800" cy="626100"/>
          </a:xfrm>
          <a:prstGeom prst="wedgeRoundRectCallout">
            <a:avLst>
              <a:gd name="adj1" fmla="val 69502"/>
              <a:gd name="adj2" fmla="val -5528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２、左クリック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6" name="Google Shape;866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6879" y="1477350"/>
            <a:ext cx="628696" cy="958949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67"/>
          <p:cNvSpPr txBox="1"/>
          <p:nvPr/>
        </p:nvSpPr>
        <p:spPr>
          <a:xfrm>
            <a:off x="4516208" y="195675"/>
            <a:ext cx="524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68" name="Google Shape;868;p67"/>
          <p:cNvSpPr txBox="1"/>
          <p:nvPr/>
        </p:nvSpPr>
        <p:spPr>
          <a:xfrm>
            <a:off x="7591858" y="1357566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69" name="Google Shape;869;p67"/>
          <p:cNvSpPr txBox="1"/>
          <p:nvPr/>
        </p:nvSpPr>
        <p:spPr>
          <a:xfrm>
            <a:off x="6982436" y="1681982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70" name="Google Shape;870;p67"/>
          <p:cNvSpPr txBox="1"/>
          <p:nvPr/>
        </p:nvSpPr>
        <p:spPr>
          <a:xfrm>
            <a:off x="7743364" y="1685196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71" name="Google Shape;871;p67"/>
          <p:cNvSpPr txBox="1"/>
          <p:nvPr/>
        </p:nvSpPr>
        <p:spPr>
          <a:xfrm>
            <a:off x="6339300" y="2023031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72" name="Google Shape;872;p67"/>
          <p:cNvSpPr txBox="1"/>
          <p:nvPr/>
        </p:nvSpPr>
        <p:spPr>
          <a:xfrm>
            <a:off x="3769214" y="1273799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73" name="Google Shape;873;p67"/>
          <p:cNvSpPr txBox="1"/>
          <p:nvPr/>
        </p:nvSpPr>
        <p:spPr>
          <a:xfrm>
            <a:off x="4079938" y="3418723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ただしいブロックをおいて実行しよう！</a:t>
            </a:r>
            <a:endParaRPr>
              <a:latin typeface="Arial"/>
              <a:cs typeface="Arial"/>
            </a:endParaRPr>
          </a:p>
        </p:txBody>
      </p:sp>
      <p:pic>
        <p:nvPicPr>
          <p:cNvPr id="879" name="Google Shape;879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5025" y="1290000"/>
            <a:ext cx="6537275" cy="2831451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68"/>
          <p:cNvSpPr/>
          <p:nvPr/>
        </p:nvSpPr>
        <p:spPr>
          <a:xfrm>
            <a:off x="5209650" y="2828100"/>
            <a:ext cx="2695800" cy="1984500"/>
          </a:xfrm>
          <a:prstGeom prst="wedgeRoundRectCallout">
            <a:avLst>
              <a:gd name="adj1" fmla="val -59202"/>
              <a:gd name="adj2" fmla="val -4785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1" name="Google Shape;881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85212" y="3068199"/>
            <a:ext cx="2544675" cy="150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3798" y="2873238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68"/>
          <p:cNvSpPr/>
          <p:nvPr/>
        </p:nvSpPr>
        <p:spPr>
          <a:xfrm>
            <a:off x="1720000" y="3506175"/>
            <a:ext cx="2469600" cy="1207200"/>
          </a:xfrm>
          <a:prstGeom prst="wedgeRoundRectCallout">
            <a:avLst>
              <a:gd name="adj1" fmla="val -81069"/>
              <a:gd name="adj2" fmla="val -5000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できたよ！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よーし、</a:t>
            </a:r>
            <a:r>
              <a:rPr lang="ja" sz="1600" b="1">
                <a:solidFill>
                  <a:schemeClr val="dk2"/>
                </a:solidFill>
              </a:rPr>
              <a:t>こんど</a:t>
            </a:r>
            <a:r>
              <a:rPr lang="ja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こそ！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実行！</a:t>
            </a:r>
            <a:endParaRPr sz="18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4" name="Google Shape;884;p68"/>
          <p:cNvCxnSpPr>
            <a:stCxn id="885" idx="3"/>
          </p:cNvCxnSpPr>
          <p:nvPr/>
        </p:nvCxnSpPr>
        <p:spPr>
          <a:xfrm rot="10800000" flipH="1">
            <a:off x="3684948" y="2495650"/>
            <a:ext cx="587700" cy="66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85" name="Google Shape;885;p68"/>
          <p:cNvSpPr/>
          <p:nvPr/>
        </p:nvSpPr>
        <p:spPr>
          <a:xfrm>
            <a:off x="2598648" y="3068200"/>
            <a:ext cx="1086300" cy="1941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6" name="Google Shape;886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31001" y="2571750"/>
            <a:ext cx="489300" cy="746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6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6353" y="1213322"/>
            <a:ext cx="888550" cy="888531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68"/>
          <p:cNvSpPr/>
          <p:nvPr/>
        </p:nvSpPr>
        <p:spPr>
          <a:xfrm>
            <a:off x="1786175" y="1124625"/>
            <a:ext cx="2244600" cy="1207200"/>
          </a:xfrm>
          <a:prstGeom prst="wedgeRoundRectCallout">
            <a:avLst>
              <a:gd name="adj1" fmla="val -77262"/>
              <a:gd name="adj2" fmla="val -157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消せたら、</a:t>
            </a:r>
            <a:r>
              <a:rPr lang="ja" sz="1500" b="1">
                <a:solidFill>
                  <a:schemeClr val="dk2"/>
                </a:solidFill>
              </a:rPr>
              <a:t>ただ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しい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" sz="1500" b="1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いて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実行してみよう。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68"/>
          <p:cNvSpPr/>
          <p:nvPr/>
        </p:nvSpPr>
        <p:spPr>
          <a:xfrm>
            <a:off x="6568276" y="1527161"/>
            <a:ext cx="169500" cy="1941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0" name="Google Shape;890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16151" y="1355038"/>
            <a:ext cx="489300" cy="746387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68"/>
          <p:cNvSpPr/>
          <p:nvPr/>
        </p:nvSpPr>
        <p:spPr>
          <a:xfrm>
            <a:off x="6877100" y="937425"/>
            <a:ext cx="888600" cy="478200"/>
          </a:xfrm>
          <a:prstGeom prst="wedgeRoundRectCallout">
            <a:avLst>
              <a:gd name="adj1" fmla="val -59552"/>
              <a:gd name="adj2" fmla="val 9444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</a:rPr>
              <a:t>実行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892" name="Google Shape;892;p68"/>
          <p:cNvSpPr txBox="1"/>
          <p:nvPr/>
        </p:nvSpPr>
        <p:spPr>
          <a:xfrm>
            <a:off x="5633600" y="195675"/>
            <a:ext cx="10863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93" name="Google Shape;893;p68"/>
          <p:cNvSpPr txBox="1"/>
          <p:nvPr/>
        </p:nvSpPr>
        <p:spPr>
          <a:xfrm>
            <a:off x="1841719" y="1066984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4" name="Google Shape;894;p68"/>
          <p:cNvSpPr txBox="1"/>
          <p:nvPr/>
        </p:nvSpPr>
        <p:spPr>
          <a:xfrm>
            <a:off x="1785275" y="1760661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5" name="Google Shape;895;p68"/>
          <p:cNvSpPr txBox="1"/>
          <p:nvPr/>
        </p:nvSpPr>
        <p:spPr>
          <a:xfrm>
            <a:off x="6891211" y="861991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6" name="Google Shape;896;p68"/>
          <p:cNvSpPr txBox="1"/>
          <p:nvPr/>
        </p:nvSpPr>
        <p:spPr>
          <a:xfrm>
            <a:off x="1720000" y="4154721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Google Shape;901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0275" y="1083600"/>
            <a:ext cx="5834325" cy="2766349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はやくしたりおそくしたりもできるよ</a:t>
            </a:r>
            <a:endParaRPr>
              <a:latin typeface="Arial"/>
              <a:cs typeface="Arial"/>
            </a:endParaRPr>
          </a:p>
        </p:txBody>
      </p:sp>
      <p:sp>
        <p:nvSpPr>
          <p:cNvPr id="903" name="Google Shape;903;p69"/>
          <p:cNvSpPr/>
          <p:nvPr/>
        </p:nvSpPr>
        <p:spPr>
          <a:xfrm>
            <a:off x="297700" y="3836950"/>
            <a:ext cx="8732400" cy="1174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4" name="Google Shape;904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28" y="2660797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98" y="931200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69"/>
          <p:cNvSpPr/>
          <p:nvPr/>
        </p:nvSpPr>
        <p:spPr>
          <a:xfrm>
            <a:off x="1028325" y="1035450"/>
            <a:ext cx="1650600" cy="626100"/>
          </a:xfrm>
          <a:prstGeom prst="wedgeRoundRectCallout">
            <a:avLst>
              <a:gd name="adj1" fmla="val -56000"/>
              <a:gd name="adj2" fmla="val 1886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いいかんじー！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69"/>
          <p:cNvSpPr/>
          <p:nvPr/>
        </p:nvSpPr>
        <p:spPr>
          <a:xfrm>
            <a:off x="1028325" y="1760625"/>
            <a:ext cx="2840700" cy="2077500"/>
          </a:xfrm>
          <a:prstGeom prst="wedgeRoundRectCallout">
            <a:avLst>
              <a:gd name="adj1" fmla="val -56438"/>
              <a:gd name="adj2" fmla="val -262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いいね！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ちなみに「1秒」の</a:t>
            </a:r>
            <a:r>
              <a:rPr lang="ja" sz="1500" b="1">
                <a:solidFill>
                  <a:schemeClr val="dk2"/>
                </a:solidFill>
              </a:rPr>
              <a:t>すうじ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小さくすれば</a:t>
            </a:r>
            <a:r>
              <a:rPr lang="ja" sz="1500" b="1">
                <a:solidFill>
                  <a:schemeClr val="accent5"/>
                </a:solidFill>
              </a:rPr>
              <a:t>はや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大きくすればゆっくり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くようになるよ。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ためしてみてね！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8" name="Google Shape;908;p69"/>
          <p:cNvGrpSpPr/>
          <p:nvPr/>
        </p:nvGrpSpPr>
        <p:grpSpPr>
          <a:xfrm>
            <a:off x="3548800" y="3992300"/>
            <a:ext cx="2634988" cy="493050"/>
            <a:chOff x="3548800" y="3992300"/>
            <a:chExt cx="2634988" cy="493050"/>
          </a:xfrm>
        </p:grpSpPr>
        <p:pic>
          <p:nvPicPr>
            <p:cNvPr id="909" name="Google Shape;909;p6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548800" y="3992300"/>
              <a:ext cx="2634988" cy="493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0" name="Google Shape;910;p69"/>
            <p:cNvSpPr/>
            <p:nvPr/>
          </p:nvSpPr>
          <p:spPr>
            <a:xfrm>
              <a:off x="3870025" y="4008839"/>
              <a:ext cx="427800" cy="393300"/>
            </a:xfrm>
            <a:prstGeom prst="flowChartAlternateProcess">
              <a:avLst/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1" name="Google Shape;911;p69"/>
          <p:cNvGrpSpPr/>
          <p:nvPr/>
        </p:nvGrpSpPr>
        <p:grpSpPr>
          <a:xfrm>
            <a:off x="773607" y="3992300"/>
            <a:ext cx="2618868" cy="493050"/>
            <a:chOff x="773607" y="3992300"/>
            <a:chExt cx="2618868" cy="493050"/>
          </a:xfrm>
        </p:grpSpPr>
        <p:pic>
          <p:nvPicPr>
            <p:cNvPr id="912" name="Google Shape;912;p6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73607" y="3992300"/>
              <a:ext cx="2618868" cy="493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3" name="Google Shape;913;p69"/>
            <p:cNvSpPr/>
            <p:nvPr/>
          </p:nvSpPr>
          <p:spPr>
            <a:xfrm>
              <a:off x="1126825" y="4008839"/>
              <a:ext cx="427800" cy="393300"/>
            </a:xfrm>
            <a:prstGeom prst="flowChartAlternateProcess">
              <a:avLst/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4" name="Google Shape;914;p69"/>
          <p:cNvGrpSpPr/>
          <p:nvPr/>
        </p:nvGrpSpPr>
        <p:grpSpPr>
          <a:xfrm>
            <a:off x="6213875" y="3992300"/>
            <a:ext cx="2480700" cy="493058"/>
            <a:chOff x="6213875" y="3992300"/>
            <a:chExt cx="2480700" cy="493058"/>
          </a:xfrm>
        </p:grpSpPr>
        <p:pic>
          <p:nvPicPr>
            <p:cNvPr id="915" name="Google Shape;915;p6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213875" y="3992300"/>
              <a:ext cx="2480700" cy="4930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6" name="Google Shape;916;p69"/>
            <p:cNvSpPr/>
            <p:nvPr/>
          </p:nvSpPr>
          <p:spPr>
            <a:xfrm>
              <a:off x="6537025" y="4008839"/>
              <a:ext cx="427800" cy="393300"/>
            </a:xfrm>
            <a:prstGeom prst="flowChartAlternateProcess">
              <a:avLst/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17" name="Google Shape;917;p69"/>
          <p:cNvCxnSpPr/>
          <p:nvPr/>
        </p:nvCxnSpPr>
        <p:spPr>
          <a:xfrm>
            <a:off x="4935000" y="4746575"/>
            <a:ext cx="3721200" cy="165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18" name="Google Shape;918;p69"/>
          <p:cNvCxnSpPr/>
          <p:nvPr/>
        </p:nvCxnSpPr>
        <p:spPr>
          <a:xfrm flipH="1">
            <a:off x="817000" y="4756609"/>
            <a:ext cx="3654900" cy="6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19" name="Google Shape;919;p69"/>
          <p:cNvSpPr txBox="1"/>
          <p:nvPr/>
        </p:nvSpPr>
        <p:spPr>
          <a:xfrm>
            <a:off x="311700" y="4432700"/>
            <a:ext cx="888600" cy="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はや</a:t>
            </a: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15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0" name="Google Shape;920;p69"/>
          <p:cNvSpPr txBox="1"/>
          <p:nvPr/>
        </p:nvSpPr>
        <p:spPr>
          <a:xfrm>
            <a:off x="8018741" y="4403291"/>
            <a:ext cx="1041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ゆっくり</a:t>
            </a:r>
            <a:endParaRPr sz="15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1" name="Google Shape;921;p69"/>
          <p:cNvSpPr txBox="1"/>
          <p:nvPr/>
        </p:nvSpPr>
        <p:spPr>
          <a:xfrm>
            <a:off x="2030173" y="1980652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2" name="Google Shape;922;p69"/>
          <p:cNvSpPr txBox="1"/>
          <p:nvPr/>
        </p:nvSpPr>
        <p:spPr>
          <a:xfrm>
            <a:off x="1019227" y="2343095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ちい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23" name="Google Shape;923;p69"/>
          <p:cNvSpPr txBox="1"/>
          <p:nvPr/>
        </p:nvSpPr>
        <p:spPr>
          <a:xfrm>
            <a:off x="1025322" y="2658244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クリアの処理をつくろう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929" name="Google Shape;929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53" y="121332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398" y="2873238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70"/>
          <p:cNvSpPr/>
          <p:nvPr/>
        </p:nvSpPr>
        <p:spPr>
          <a:xfrm>
            <a:off x="1144825" y="1389475"/>
            <a:ext cx="3108000" cy="1397400"/>
          </a:xfrm>
          <a:prstGeom prst="wedgeRoundRectCallout">
            <a:avLst>
              <a:gd name="adj1" fmla="val -58349"/>
              <a:gd name="adj2" fmla="val -3468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もう</a:t>
            </a:r>
            <a:r>
              <a:rPr lang="ja" sz="1500" b="1">
                <a:solidFill>
                  <a:schemeClr val="dk2"/>
                </a:solidFill>
              </a:rPr>
              <a:t>すこ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しだからがんばろう！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クリアの処理を</a:t>
            </a:r>
            <a:r>
              <a:rPr lang="ja" sz="1500" b="1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るよ。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どうなったらクリアだっけ？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2" name="Google Shape;932;p70"/>
          <p:cNvSpPr/>
          <p:nvPr/>
        </p:nvSpPr>
        <p:spPr>
          <a:xfrm>
            <a:off x="1285825" y="3158875"/>
            <a:ext cx="2324100" cy="1074900"/>
          </a:xfrm>
          <a:prstGeom prst="wedgeRoundRectCallout">
            <a:avLst>
              <a:gd name="adj1" fmla="val -61394"/>
              <a:gd name="adj2" fmla="val -3405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ネコがネズミを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つかまえたら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クリアだよね。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3" name="Google Shape;933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5050" y="1864450"/>
            <a:ext cx="2324100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70"/>
          <p:cNvSpPr txBox="1"/>
          <p:nvPr/>
        </p:nvSpPr>
        <p:spPr>
          <a:xfrm>
            <a:off x="3828925" y="195675"/>
            <a:ext cx="10341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35" name="Google Shape;935;p70"/>
          <p:cNvSpPr txBox="1"/>
          <p:nvPr/>
        </p:nvSpPr>
        <p:spPr>
          <a:xfrm>
            <a:off x="1946344" y="1782349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ネズミがネコに触れたらクリア！</a:t>
            </a:r>
            <a:endParaRPr>
              <a:latin typeface="Arial"/>
              <a:cs typeface="Arial"/>
            </a:endParaRPr>
          </a:p>
        </p:txBody>
      </p:sp>
      <p:pic>
        <p:nvPicPr>
          <p:cNvPr id="941" name="Google Shape;941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7000" y="1831375"/>
            <a:ext cx="2324100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674" y="1683225"/>
            <a:ext cx="1073926" cy="1073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6926" y="3237530"/>
            <a:ext cx="1073926" cy="1073950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71"/>
          <p:cNvSpPr/>
          <p:nvPr/>
        </p:nvSpPr>
        <p:spPr>
          <a:xfrm>
            <a:off x="2121337" y="1389250"/>
            <a:ext cx="2581800" cy="1786200"/>
          </a:xfrm>
          <a:prstGeom prst="wedgeRoundRectCallout">
            <a:avLst>
              <a:gd name="adj1" fmla="val -60199"/>
              <a:gd name="adj2" fmla="val -76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</a:t>
            </a:r>
            <a:r>
              <a:rPr lang="ja" sz="1500" b="1">
                <a:solidFill>
                  <a:schemeClr val="dk2"/>
                </a:solidFill>
              </a:rPr>
              <a:t>かた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えると、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ネズミがネコに触れたらクリア！</a:t>
            </a:r>
            <a:endParaRPr sz="1500" b="1" i="0" u="none" strike="noStrike" cap="non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とも</a:t>
            </a:r>
            <a:r>
              <a:rPr lang="ja" sz="1500" b="1">
                <a:solidFill>
                  <a:schemeClr val="dk2"/>
                </a:solidFill>
              </a:rPr>
              <a:t>い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えるよね。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71"/>
          <p:cNvSpPr/>
          <p:nvPr/>
        </p:nvSpPr>
        <p:spPr>
          <a:xfrm>
            <a:off x="2197825" y="3390400"/>
            <a:ext cx="2581800" cy="766200"/>
          </a:xfrm>
          <a:prstGeom prst="wedgeRoundRectCallout">
            <a:avLst>
              <a:gd name="adj1" fmla="val -60399"/>
              <a:gd name="adj2" fmla="val -3175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そうだね。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71"/>
          <p:cNvSpPr/>
          <p:nvPr/>
        </p:nvSpPr>
        <p:spPr>
          <a:xfrm>
            <a:off x="6896600" y="1223850"/>
            <a:ext cx="1935600" cy="1074000"/>
          </a:xfrm>
          <a:prstGeom prst="wedgeRoundRectCallout">
            <a:avLst>
              <a:gd name="adj1" fmla="val -57292"/>
              <a:gd name="adj2" fmla="val 6087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ネズミがネコに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触れた！</a:t>
            </a:r>
            <a:endParaRPr sz="14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71"/>
          <p:cNvSpPr txBox="1"/>
          <p:nvPr/>
        </p:nvSpPr>
        <p:spPr>
          <a:xfrm>
            <a:off x="4338200" y="195675"/>
            <a:ext cx="524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ふ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48" name="Google Shape;948;p71"/>
          <p:cNvSpPr txBox="1"/>
          <p:nvPr/>
        </p:nvSpPr>
        <p:spPr>
          <a:xfrm>
            <a:off x="3491177" y="1796102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49" name="Google Shape;949;p71"/>
          <p:cNvSpPr txBox="1"/>
          <p:nvPr/>
        </p:nvSpPr>
        <p:spPr>
          <a:xfrm>
            <a:off x="6910459" y="1617759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7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もし～なら</a:t>
            </a:r>
            <a:endParaRPr>
              <a:latin typeface="Arial"/>
              <a:cs typeface="Arial"/>
            </a:endParaRPr>
          </a:p>
        </p:txBody>
      </p:sp>
      <p:pic>
        <p:nvPicPr>
          <p:cNvPr id="955" name="Google Shape;955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78371" y="1169025"/>
            <a:ext cx="5025533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825" y="1322250"/>
            <a:ext cx="959874" cy="95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450" y="2993751"/>
            <a:ext cx="959874" cy="959897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72"/>
          <p:cNvSpPr/>
          <p:nvPr/>
        </p:nvSpPr>
        <p:spPr>
          <a:xfrm>
            <a:off x="1213200" y="1017450"/>
            <a:ext cx="2536764" cy="1777500"/>
          </a:xfrm>
          <a:prstGeom prst="wedgeRoundRectCallout">
            <a:avLst>
              <a:gd name="adj1" fmla="val -59562"/>
              <a:gd name="adj2" fmla="val 448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制御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」カテゴリにある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もし～なら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" sz="1500" b="1" dirty="0">
                <a:solidFill>
                  <a:schemeClr val="dk2"/>
                </a:solidFill>
              </a:rPr>
              <a:t>つか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こんなふうに</a:t>
            </a:r>
            <a:r>
              <a:rPr lang="ja" sz="1500" b="1" dirty="0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いてみてね。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72"/>
          <p:cNvSpPr/>
          <p:nvPr/>
        </p:nvSpPr>
        <p:spPr>
          <a:xfrm>
            <a:off x="1524500" y="3160650"/>
            <a:ext cx="1601700" cy="626100"/>
          </a:xfrm>
          <a:prstGeom prst="wedgeRoundRectCallout">
            <a:avLst>
              <a:gd name="adj1" fmla="val -65490"/>
              <a:gd name="adj2" fmla="val -889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こう？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0" name="Google Shape;960;p72"/>
          <p:cNvGrpSpPr/>
          <p:nvPr/>
        </p:nvGrpSpPr>
        <p:grpSpPr>
          <a:xfrm>
            <a:off x="6599125" y="2166550"/>
            <a:ext cx="2397900" cy="2331900"/>
            <a:chOff x="6599125" y="2166550"/>
            <a:chExt cx="2397900" cy="2331900"/>
          </a:xfrm>
        </p:grpSpPr>
        <p:sp>
          <p:nvSpPr>
            <p:cNvPr id="961" name="Google Shape;961;p72"/>
            <p:cNvSpPr/>
            <p:nvPr/>
          </p:nvSpPr>
          <p:spPr>
            <a:xfrm>
              <a:off x="6599125" y="2166550"/>
              <a:ext cx="2397900" cy="2331900"/>
            </a:xfrm>
            <a:prstGeom prst="wedgeRoundRectCallout">
              <a:avLst>
                <a:gd name="adj1" fmla="val -56508"/>
                <a:gd name="adj2" fmla="val -35815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2" name="Google Shape;962;p7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97493" y="2381926"/>
              <a:ext cx="2161782" cy="1951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3" name="Google Shape;963;p72"/>
          <p:cNvSpPr txBox="1"/>
          <p:nvPr/>
        </p:nvSpPr>
        <p:spPr>
          <a:xfrm>
            <a:off x="1392978" y="1062638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せいぎょ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910;p69">
            <a:extLst>
              <a:ext uri="{FF2B5EF4-FFF2-40B4-BE49-F238E27FC236}">
                <a16:creationId xmlns:a16="http://schemas.microsoft.com/office/drawing/2014/main" id="{4BA85B9A-48F7-4A12-9239-8399B1D1D08B}"/>
              </a:ext>
            </a:extLst>
          </p:cNvPr>
          <p:cNvSpPr/>
          <p:nvPr/>
        </p:nvSpPr>
        <p:spPr>
          <a:xfrm>
            <a:off x="3796478" y="2032256"/>
            <a:ext cx="789376" cy="503125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7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latin typeface="Arial"/>
                <a:cs typeface="Arial"/>
              </a:rPr>
              <a:t>これでかこむと、条件にあてはまったときだけ実行されるよ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69" name="Google Shape;969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575" y="1532925"/>
            <a:ext cx="959874" cy="959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73"/>
          <p:cNvSpPr/>
          <p:nvPr/>
        </p:nvSpPr>
        <p:spPr>
          <a:xfrm>
            <a:off x="2141650" y="1017450"/>
            <a:ext cx="2914200" cy="1777500"/>
          </a:xfrm>
          <a:prstGeom prst="wedgeRoundRectCallout">
            <a:avLst>
              <a:gd name="adj1" fmla="val -64457"/>
              <a:gd name="adj2" fmla="val 633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これでかこんだブロックは、「もし～なら」の</a:t>
            </a:r>
            <a:r>
              <a:rPr lang="ja" sz="1500" b="1">
                <a:solidFill>
                  <a:schemeClr val="accent5"/>
                </a:solidFill>
              </a:rPr>
              <a:t>条件にあてはまったときだけ実行される</a:t>
            </a:r>
            <a:r>
              <a:rPr lang="ja" sz="1500" b="1">
                <a:solidFill>
                  <a:schemeClr val="dk2"/>
                </a:solidFill>
              </a:rPr>
              <a:t>ようになるんだ。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1" name="Google Shape;971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725" y="3397501"/>
            <a:ext cx="959874" cy="959897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73"/>
          <p:cNvSpPr/>
          <p:nvPr/>
        </p:nvSpPr>
        <p:spPr>
          <a:xfrm>
            <a:off x="2065575" y="3598075"/>
            <a:ext cx="1094100" cy="890700"/>
          </a:xfrm>
          <a:prstGeom prst="wedgeRoundRectCallout">
            <a:avLst>
              <a:gd name="adj1" fmla="val -75135"/>
              <a:gd name="adj2" fmla="val -1445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へえ～！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3" name="Google Shape;973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5600" y="1568000"/>
            <a:ext cx="2325450" cy="1698350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73"/>
          <p:cNvSpPr/>
          <p:nvPr/>
        </p:nvSpPr>
        <p:spPr>
          <a:xfrm>
            <a:off x="7618700" y="999725"/>
            <a:ext cx="1369200" cy="960000"/>
          </a:xfrm>
          <a:prstGeom prst="wedgeRoundRectCallout">
            <a:avLst>
              <a:gd name="adj1" fmla="val -144877"/>
              <a:gd name="adj2" fmla="val 5066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条件を入れる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75" name="Google Shape;975;p73"/>
          <p:cNvSpPr/>
          <p:nvPr/>
        </p:nvSpPr>
        <p:spPr>
          <a:xfrm>
            <a:off x="6196775" y="3397500"/>
            <a:ext cx="2635500" cy="1359900"/>
          </a:xfrm>
          <a:prstGeom prst="wedgeRoundRectCallout">
            <a:avLst>
              <a:gd name="adj1" fmla="val -50666"/>
              <a:gd name="adj2" fmla="val -11265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条件にあてはまったときに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実行させたいブロックを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おく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76" name="Google Shape;976;p73"/>
          <p:cNvSpPr txBox="1"/>
          <p:nvPr/>
        </p:nvSpPr>
        <p:spPr>
          <a:xfrm>
            <a:off x="3598147" y="1405786"/>
            <a:ext cx="842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77" name="Google Shape;977;p73"/>
          <p:cNvSpPr txBox="1"/>
          <p:nvPr/>
        </p:nvSpPr>
        <p:spPr>
          <a:xfrm>
            <a:off x="7554734" y="1158220"/>
            <a:ext cx="842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78" name="Google Shape;978;p73"/>
          <p:cNvSpPr txBox="1"/>
          <p:nvPr/>
        </p:nvSpPr>
        <p:spPr>
          <a:xfrm>
            <a:off x="6132334" y="3396242"/>
            <a:ext cx="842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79" name="Google Shape;979;p73"/>
          <p:cNvSpPr txBox="1"/>
          <p:nvPr/>
        </p:nvSpPr>
        <p:spPr>
          <a:xfrm>
            <a:off x="6162395" y="3749961"/>
            <a:ext cx="842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ea typeface="Lato"/>
                <a:sym typeface="Lato"/>
              </a:rPr>
              <a:t>じっ</a:t>
            </a: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80" name="Google Shape;980;p73"/>
          <p:cNvSpPr txBox="1"/>
          <p:nvPr/>
        </p:nvSpPr>
        <p:spPr>
          <a:xfrm>
            <a:off x="3448564" y="1764786"/>
            <a:ext cx="842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81" name="Google Shape;981;p73"/>
          <p:cNvSpPr txBox="1"/>
          <p:nvPr/>
        </p:nvSpPr>
        <p:spPr>
          <a:xfrm>
            <a:off x="8175465" y="1164595"/>
            <a:ext cx="36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82" name="Google Shape;982;p73"/>
          <p:cNvSpPr txBox="1"/>
          <p:nvPr/>
        </p:nvSpPr>
        <p:spPr>
          <a:xfrm>
            <a:off x="2656325" y="163975"/>
            <a:ext cx="109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じょうけん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83" name="Google Shape;983;p73"/>
          <p:cNvSpPr txBox="1"/>
          <p:nvPr/>
        </p:nvSpPr>
        <p:spPr>
          <a:xfrm>
            <a:off x="6629650" y="216625"/>
            <a:ext cx="109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7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条件を入れてみよう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989" name="Google Shape;98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2066" y="1116131"/>
            <a:ext cx="5458444" cy="382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7022" y="1804261"/>
            <a:ext cx="785275" cy="78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02636" y="3966857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74"/>
          <p:cNvSpPr/>
          <p:nvPr/>
        </p:nvSpPr>
        <p:spPr>
          <a:xfrm>
            <a:off x="4475702" y="1593334"/>
            <a:ext cx="3458334" cy="2104200"/>
          </a:xfrm>
          <a:prstGeom prst="wedgeRoundRectCallout">
            <a:avLst>
              <a:gd name="adj1" fmla="val 56963"/>
              <a:gd name="adj2" fmla="val -278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調べる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」カテゴリにある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マウスのポインター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に触れた」を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スプライト1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に触れた」に</a:t>
            </a:r>
            <a:r>
              <a:rPr lang="ja" sz="1500" b="1" dirty="0">
                <a:solidFill>
                  <a:schemeClr val="dk2"/>
                </a:solidFill>
              </a:rPr>
              <a:t>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えて、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もし～なら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」のブロックの「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～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ぶぶん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に入れてみてね。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74"/>
          <p:cNvSpPr/>
          <p:nvPr/>
        </p:nvSpPr>
        <p:spPr>
          <a:xfrm>
            <a:off x="427946" y="2876155"/>
            <a:ext cx="407945" cy="356574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6" name="Google Shape;996;p74"/>
          <p:cNvSpPr/>
          <p:nvPr/>
        </p:nvSpPr>
        <p:spPr>
          <a:xfrm>
            <a:off x="5347136" y="3981424"/>
            <a:ext cx="2586900" cy="890700"/>
          </a:xfrm>
          <a:prstGeom prst="wedgeRoundRectCallout">
            <a:avLst>
              <a:gd name="adj1" fmla="val 54382"/>
              <a:gd name="adj2" fmla="val -926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スプライト1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っていうのは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のことだね。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7" name="Google Shape;997;p74"/>
          <p:cNvSpPr txBox="1"/>
          <p:nvPr/>
        </p:nvSpPr>
        <p:spPr>
          <a:xfrm>
            <a:off x="2488550" y="195675"/>
            <a:ext cx="12315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じょうけん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98" name="Google Shape;998;p74"/>
          <p:cNvSpPr txBox="1"/>
          <p:nvPr/>
        </p:nvSpPr>
        <p:spPr>
          <a:xfrm>
            <a:off x="3529050" y="195675"/>
            <a:ext cx="12315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99" name="Google Shape;999;p74"/>
          <p:cNvSpPr txBox="1"/>
          <p:nvPr/>
        </p:nvSpPr>
        <p:spPr>
          <a:xfrm>
            <a:off x="4638688" y="1642711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00" name="Google Shape;1000;p74"/>
          <p:cNvSpPr txBox="1"/>
          <p:nvPr/>
        </p:nvSpPr>
        <p:spPr>
          <a:xfrm>
            <a:off x="6600416" y="1996525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1" name="Google Shape;1001;p74"/>
          <p:cNvSpPr txBox="1"/>
          <p:nvPr/>
        </p:nvSpPr>
        <p:spPr>
          <a:xfrm>
            <a:off x="5954630" y="2322574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2" name="Google Shape;1002;p74"/>
          <p:cNvSpPr txBox="1"/>
          <p:nvPr/>
        </p:nvSpPr>
        <p:spPr>
          <a:xfrm>
            <a:off x="5277839" y="3024003"/>
            <a:ext cx="351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995;p74">
            <a:extLst>
              <a:ext uri="{FF2B5EF4-FFF2-40B4-BE49-F238E27FC236}">
                <a16:creationId xmlns:a16="http://schemas.microsoft.com/office/drawing/2014/main" id="{55068FA2-8948-4DB6-B147-31BE012EEE0C}"/>
              </a:ext>
            </a:extLst>
          </p:cNvPr>
          <p:cNvSpPr/>
          <p:nvPr/>
        </p:nvSpPr>
        <p:spPr>
          <a:xfrm>
            <a:off x="3104008" y="2321150"/>
            <a:ext cx="1047737" cy="26836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7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すべてを止める</a:t>
            </a:r>
            <a:endParaRPr>
              <a:latin typeface="Arial"/>
              <a:cs typeface="Arial"/>
            </a:endParaRPr>
          </a:p>
        </p:txBody>
      </p:sp>
      <p:pic>
        <p:nvPicPr>
          <p:cNvPr id="1008" name="Google Shape;1008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0125" y="1017450"/>
            <a:ext cx="4941428" cy="382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0" y="1592050"/>
            <a:ext cx="785275" cy="78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7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975" y="3369826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75"/>
          <p:cNvSpPr/>
          <p:nvPr/>
        </p:nvSpPr>
        <p:spPr>
          <a:xfrm>
            <a:off x="1173625" y="3043100"/>
            <a:ext cx="2549400" cy="1112100"/>
          </a:xfrm>
          <a:prstGeom prst="wedgeRoundRectCallout">
            <a:avLst>
              <a:gd name="adj1" fmla="val -71045"/>
              <a:gd name="adj2" fmla="val 2186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これで、</a:t>
            </a:r>
            <a:endParaRPr lang="ja-JP" altLang="en-US"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ネズミがネコに触れたら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ゲームが</a:t>
            </a:r>
            <a:r>
              <a:rPr lang="ja" sz="1500" b="1">
                <a:solidFill>
                  <a:schemeClr val="accent5"/>
                </a:solidFill>
              </a:rPr>
              <a:t>お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わる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んだね。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2" name="Google Shape;1012;p75"/>
          <p:cNvSpPr/>
          <p:nvPr/>
        </p:nvSpPr>
        <p:spPr>
          <a:xfrm>
            <a:off x="1173625" y="1228050"/>
            <a:ext cx="2596500" cy="1647300"/>
          </a:xfrm>
          <a:prstGeom prst="wedgeRoundRectCallout">
            <a:avLst>
              <a:gd name="adj1" fmla="val -63953"/>
              <a:gd name="adj2" fmla="val -560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なかには、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制御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」カテゴリにある「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すべてを止める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の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ブロック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>
                <a:solidFill>
                  <a:schemeClr val="dk2"/>
                </a:solidFill>
              </a:rPr>
              <a:t>お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こう。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75"/>
          <p:cNvSpPr txBox="1"/>
          <p:nvPr/>
        </p:nvSpPr>
        <p:spPr>
          <a:xfrm>
            <a:off x="4338725" y="220350"/>
            <a:ext cx="12315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14" name="Google Shape;1014;p75"/>
          <p:cNvSpPr txBox="1"/>
          <p:nvPr/>
        </p:nvSpPr>
        <p:spPr>
          <a:xfrm>
            <a:off x="1341992" y="1563621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せいぎょ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15" name="Google Shape;1015;p75"/>
          <p:cNvSpPr txBox="1"/>
          <p:nvPr/>
        </p:nvSpPr>
        <p:spPr>
          <a:xfrm>
            <a:off x="2169344" y="1912311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16" name="Google Shape;1016;p75"/>
          <p:cNvSpPr txBox="1"/>
          <p:nvPr/>
        </p:nvSpPr>
        <p:spPr>
          <a:xfrm>
            <a:off x="2531527" y="3273421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" name="Google Shape;995;p74">
            <a:extLst>
              <a:ext uri="{FF2B5EF4-FFF2-40B4-BE49-F238E27FC236}">
                <a16:creationId xmlns:a16="http://schemas.microsoft.com/office/drawing/2014/main" id="{9F853DF2-1755-432C-A0B9-C7266CFD9225}"/>
              </a:ext>
            </a:extLst>
          </p:cNvPr>
          <p:cNvSpPr/>
          <p:nvPr/>
        </p:nvSpPr>
        <p:spPr>
          <a:xfrm>
            <a:off x="3816512" y="2325624"/>
            <a:ext cx="1032580" cy="320593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7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完成！</a:t>
            </a:r>
            <a:endParaRPr>
              <a:latin typeface="Arial"/>
              <a:cs typeface="Arial"/>
            </a:endParaRPr>
          </a:p>
        </p:txBody>
      </p:sp>
      <p:pic>
        <p:nvPicPr>
          <p:cNvPr id="1022" name="Google Shape;1022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575" y="1590675"/>
            <a:ext cx="2924175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6675" y="1590675"/>
            <a:ext cx="3486150" cy="30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00575" y="1141750"/>
            <a:ext cx="1102178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78828" y="1294150"/>
            <a:ext cx="1524000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1700" y="3685125"/>
            <a:ext cx="1102175" cy="110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76"/>
          <p:cNvSpPr/>
          <p:nvPr/>
        </p:nvSpPr>
        <p:spPr>
          <a:xfrm>
            <a:off x="2017700" y="3522725"/>
            <a:ext cx="1455300" cy="1144500"/>
          </a:xfrm>
          <a:prstGeom prst="wedgeRoundRectCallout">
            <a:avLst>
              <a:gd name="adj1" fmla="val -86365"/>
              <a:gd name="adj2" fmla="val 1791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できた！！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76"/>
          <p:cNvSpPr txBox="1"/>
          <p:nvPr/>
        </p:nvSpPr>
        <p:spPr>
          <a:xfrm>
            <a:off x="3771350" y="220350"/>
            <a:ext cx="12315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かんせい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7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ゲームをパソコンにほぞんしておこう</a:t>
            </a:r>
            <a:endParaRPr>
              <a:latin typeface="Arial"/>
              <a:cs typeface="Arial"/>
            </a:endParaRPr>
          </a:p>
        </p:txBody>
      </p:sp>
      <p:pic>
        <p:nvPicPr>
          <p:cNvPr id="1034" name="Google Shape;1034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900" y="1592050"/>
            <a:ext cx="785275" cy="78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0975" y="3217426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77"/>
          <p:cNvSpPr/>
          <p:nvPr/>
        </p:nvSpPr>
        <p:spPr>
          <a:xfrm>
            <a:off x="1913500" y="1192950"/>
            <a:ext cx="3404100" cy="1378800"/>
          </a:xfrm>
          <a:prstGeom prst="wedgeRoundRectCallout">
            <a:avLst>
              <a:gd name="adj1" fmla="val -65859"/>
              <a:gd name="adj2" fmla="val -27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つくったゲームはパソコンに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ほぞんしておこう。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ほぞんしないと、せっかくつくったゲームが消えちゃうよ。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77"/>
          <p:cNvSpPr/>
          <p:nvPr/>
        </p:nvSpPr>
        <p:spPr>
          <a:xfrm>
            <a:off x="2083850" y="3215700"/>
            <a:ext cx="1797300" cy="888000"/>
          </a:xfrm>
          <a:prstGeom prst="wedgeRoundRectCallout">
            <a:avLst>
              <a:gd name="adj1" fmla="val -78182"/>
              <a:gd name="adj2" fmla="val -627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そうなんだね！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どうやるの？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8" name="Google Shape;1038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0724" y="1017450"/>
            <a:ext cx="2907548" cy="130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8788" y="3518885"/>
            <a:ext cx="1574575" cy="147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77"/>
          <p:cNvSpPr/>
          <p:nvPr/>
        </p:nvSpPr>
        <p:spPr>
          <a:xfrm>
            <a:off x="7127625" y="2892775"/>
            <a:ext cx="336900" cy="6261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1" name="Google Shape;1041;p7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39013" y="1812200"/>
            <a:ext cx="785275" cy="911924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77"/>
          <p:cNvSpPr txBox="1"/>
          <p:nvPr/>
        </p:nvSpPr>
        <p:spPr>
          <a:xfrm>
            <a:off x="6628375" y="2156275"/>
            <a:ext cx="1574700" cy="2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ゲームのデータ</a:t>
            </a:r>
            <a:endParaRPr sz="15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44" name="Google Shape;1044;p77"/>
          <p:cNvSpPr txBox="1"/>
          <p:nvPr/>
        </p:nvSpPr>
        <p:spPr>
          <a:xfrm>
            <a:off x="2706775" y="2102058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" name="Google Shape;105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9650" y="1219975"/>
            <a:ext cx="4670972" cy="28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7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ゲームのほぞんのしかた</a:t>
            </a:r>
            <a:endParaRPr>
              <a:latin typeface="Arial"/>
              <a:cs typeface="Arial"/>
            </a:endParaRPr>
          </a:p>
        </p:txBody>
      </p:sp>
      <p:sp>
        <p:nvSpPr>
          <p:cNvPr id="1056" name="Google Shape;1056;p78"/>
          <p:cNvSpPr/>
          <p:nvPr/>
        </p:nvSpPr>
        <p:spPr>
          <a:xfrm>
            <a:off x="4725075" y="1897849"/>
            <a:ext cx="1239900" cy="22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7" name="Google Shape;1057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300" y="1829575"/>
            <a:ext cx="785275" cy="785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78"/>
          <p:cNvSpPr/>
          <p:nvPr/>
        </p:nvSpPr>
        <p:spPr>
          <a:xfrm>
            <a:off x="1073275" y="2267875"/>
            <a:ext cx="2993100" cy="1378800"/>
          </a:xfrm>
          <a:prstGeom prst="wedgeRoundRectCallout">
            <a:avLst>
              <a:gd name="adj1" fmla="val -56194"/>
              <a:gd name="adj2" fmla="val -379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ファイル</a:t>
            </a:r>
            <a:r>
              <a:rPr lang="ja" sz="1500" b="1">
                <a:solidFill>
                  <a:schemeClr val="dk2"/>
                </a:solidFill>
              </a:rPr>
              <a:t>」を</a:t>
            </a:r>
            <a:r>
              <a:rPr lang="ja" sz="1500" b="1">
                <a:solidFill>
                  <a:schemeClr val="accent5"/>
                </a:solidFill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→「</a:t>
            </a:r>
            <a:r>
              <a:rPr lang="ja" sz="1500" b="1">
                <a:solidFill>
                  <a:schemeClr val="accent5"/>
                </a:solidFill>
              </a:rPr>
              <a:t>コンピューターに保存する</a:t>
            </a:r>
            <a:r>
              <a:rPr lang="ja" sz="1500" b="1">
                <a:solidFill>
                  <a:schemeClr val="dk2"/>
                </a:solidFill>
              </a:rPr>
              <a:t>」を</a:t>
            </a:r>
            <a:r>
              <a:rPr lang="ja" sz="1500" b="1">
                <a:solidFill>
                  <a:schemeClr val="accent5"/>
                </a:solidFill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しよう。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9" name="Google Shape;1059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7574" y="2127350"/>
            <a:ext cx="1061325" cy="1618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78"/>
          <p:cNvSpPr/>
          <p:nvPr/>
        </p:nvSpPr>
        <p:spPr>
          <a:xfrm>
            <a:off x="4822025" y="1224650"/>
            <a:ext cx="367500" cy="22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1" name="Google Shape;1061;p78"/>
          <p:cNvSpPr txBox="1"/>
          <p:nvPr/>
        </p:nvSpPr>
        <p:spPr>
          <a:xfrm>
            <a:off x="2186044" y="2303683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62" name="Google Shape;1062;p78"/>
          <p:cNvSpPr txBox="1"/>
          <p:nvPr/>
        </p:nvSpPr>
        <p:spPr>
          <a:xfrm>
            <a:off x="2655636" y="2643025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63" name="Google Shape;1063;p78"/>
          <p:cNvSpPr txBox="1"/>
          <p:nvPr/>
        </p:nvSpPr>
        <p:spPr>
          <a:xfrm>
            <a:off x="1024767" y="301662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8" name="Google Shape;106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61" y="1201075"/>
            <a:ext cx="3381463" cy="349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7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ぶじにほぞんされたかな？</a:t>
            </a:r>
            <a:endParaRPr>
              <a:latin typeface="Arial"/>
              <a:cs typeface="Arial"/>
            </a:endParaRPr>
          </a:p>
        </p:txBody>
      </p:sp>
      <p:sp>
        <p:nvSpPr>
          <p:cNvPr id="1070" name="Google Shape;1070;p79"/>
          <p:cNvSpPr/>
          <p:nvPr/>
        </p:nvSpPr>
        <p:spPr>
          <a:xfrm>
            <a:off x="4454047" y="4393400"/>
            <a:ext cx="14553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71" name="Google Shape;1071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1219975"/>
            <a:ext cx="785275" cy="785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79"/>
          <p:cNvSpPr/>
          <p:nvPr/>
        </p:nvSpPr>
        <p:spPr>
          <a:xfrm>
            <a:off x="1454275" y="1091450"/>
            <a:ext cx="3117600" cy="1375200"/>
          </a:xfrm>
          <a:prstGeom prst="wedgeRoundRectCallout">
            <a:avLst>
              <a:gd name="adj1" fmla="val -63258"/>
              <a:gd name="adj2" fmla="val -124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Scratchのプロジェクト.sb3</a:t>
            </a:r>
            <a:r>
              <a:rPr lang="ja" sz="1500" b="1">
                <a:solidFill>
                  <a:schemeClr val="dk2"/>
                </a:solidFill>
              </a:rPr>
              <a:t>」という名前でデータファイルがほぞんされるよ。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3" name="Google Shape;1073;p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975" y="3217426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79"/>
          <p:cNvSpPr/>
          <p:nvPr/>
        </p:nvSpPr>
        <p:spPr>
          <a:xfrm>
            <a:off x="5648675" y="3995400"/>
            <a:ext cx="13623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5" name="Google Shape;1075;p79"/>
          <p:cNvSpPr/>
          <p:nvPr/>
        </p:nvSpPr>
        <p:spPr>
          <a:xfrm>
            <a:off x="1653275" y="3306250"/>
            <a:ext cx="2487000" cy="888000"/>
          </a:xfrm>
          <a:prstGeom prst="wedgeRoundRectCallout">
            <a:avLst>
              <a:gd name="adj1" fmla="val -66669"/>
              <a:gd name="adj2" fmla="val -342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ちゃんとほぞんされたか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みてみよう！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p79"/>
          <p:cNvSpPr/>
          <p:nvPr/>
        </p:nvSpPr>
        <p:spPr>
          <a:xfrm>
            <a:off x="5780775" y="1147100"/>
            <a:ext cx="3296700" cy="2375100"/>
          </a:xfrm>
          <a:prstGeom prst="wedgeRoundRectCallout">
            <a:avLst>
              <a:gd name="adj1" fmla="val -19694"/>
              <a:gd name="adj2" fmla="val 6635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ファイル名の右側の[^]を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左クリック→「フォルダを開く」を左クリックすると、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ほぞんされたファイルを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みることができるよ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※Windows10のばあい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77" name="Google Shape;1077;p79"/>
          <p:cNvSpPr txBox="1"/>
          <p:nvPr/>
        </p:nvSpPr>
        <p:spPr>
          <a:xfrm>
            <a:off x="1871276" y="145529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78" name="Google Shape;1078;p79"/>
          <p:cNvSpPr txBox="1"/>
          <p:nvPr/>
        </p:nvSpPr>
        <p:spPr>
          <a:xfrm>
            <a:off x="6300369" y="1176117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めい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79" name="Google Shape;1079;p79"/>
          <p:cNvSpPr txBox="1"/>
          <p:nvPr/>
        </p:nvSpPr>
        <p:spPr>
          <a:xfrm>
            <a:off x="6810533" y="1183172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みぎがわ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80" name="Google Shape;1080;p79"/>
          <p:cNvSpPr txBox="1"/>
          <p:nvPr/>
        </p:nvSpPr>
        <p:spPr>
          <a:xfrm>
            <a:off x="7811733" y="1499217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81" name="Google Shape;1081;p79"/>
          <p:cNvSpPr txBox="1"/>
          <p:nvPr/>
        </p:nvSpPr>
        <p:spPr>
          <a:xfrm>
            <a:off x="5547721" y="151332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82" name="Google Shape;1082;p79"/>
          <p:cNvSpPr txBox="1"/>
          <p:nvPr/>
        </p:nvSpPr>
        <p:spPr>
          <a:xfrm>
            <a:off x="5547891" y="1842853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83" name="Google Shape;1083;p79"/>
          <p:cNvSpPr txBox="1"/>
          <p:nvPr/>
        </p:nvSpPr>
        <p:spPr>
          <a:xfrm>
            <a:off x="1756931" y="1102175"/>
            <a:ext cx="785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8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さきにほかのゲームのファイルがほぞんされているときは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1089" name="Google Shape;1089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1219975"/>
            <a:ext cx="785275" cy="785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80"/>
          <p:cNvSpPr/>
          <p:nvPr/>
        </p:nvSpPr>
        <p:spPr>
          <a:xfrm>
            <a:off x="1682875" y="1017450"/>
            <a:ext cx="3797400" cy="2044800"/>
          </a:xfrm>
          <a:prstGeom prst="wedgeRoundRectCallout">
            <a:avLst>
              <a:gd name="adj1" fmla="val -65503"/>
              <a:gd name="adj2" fmla="val -2719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おなじフォルダにすでに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「Scratchのプロジェクト.sb3」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という名前のファイルがあるときは、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Scratchのプロジェクト(1).sb3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という名前でほぞんされるよ。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1" name="Google Shape;1091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025" y="3333101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80"/>
          <p:cNvSpPr/>
          <p:nvPr/>
        </p:nvSpPr>
        <p:spPr>
          <a:xfrm>
            <a:off x="1799450" y="3273950"/>
            <a:ext cx="2328600" cy="1154100"/>
          </a:xfrm>
          <a:prstGeom prst="wedgeRoundRectCallout">
            <a:avLst>
              <a:gd name="adj1" fmla="val -67008"/>
              <a:gd name="adj2" fmla="val -742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ほぞんするたびに、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かっこのなかの数字が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ふえていくんだね。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3" name="Google Shape;1093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3700" y="3049675"/>
            <a:ext cx="3467100" cy="146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80"/>
          <p:cNvSpPr txBox="1"/>
          <p:nvPr/>
        </p:nvSpPr>
        <p:spPr>
          <a:xfrm>
            <a:off x="2094007" y="1717403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95" name="Google Shape;1095;p80"/>
          <p:cNvSpPr txBox="1"/>
          <p:nvPr/>
        </p:nvSpPr>
        <p:spPr>
          <a:xfrm>
            <a:off x="2092699" y="240620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96" name="Google Shape;1096;p80"/>
          <p:cNvSpPr txBox="1"/>
          <p:nvPr/>
        </p:nvSpPr>
        <p:spPr>
          <a:xfrm>
            <a:off x="2958563" y="3528831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すうじ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" name="Google Shape;1083;p79">
            <a:extLst>
              <a:ext uri="{FF2B5EF4-FFF2-40B4-BE49-F238E27FC236}">
                <a16:creationId xmlns:a16="http://schemas.microsoft.com/office/drawing/2014/main" id="{539B8111-8444-4901-AA2B-2C35B7586441}"/>
              </a:ext>
            </a:extLst>
          </p:cNvPr>
          <p:cNvSpPr txBox="1"/>
          <p:nvPr/>
        </p:nvSpPr>
        <p:spPr>
          <a:xfrm>
            <a:off x="1944588" y="2074578"/>
            <a:ext cx="785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1096;p80">
            <a:extLst>
              <a:ext uri="{FF2B5EF4-FFF2-40B4-BE49-F238E27FC236}">
                <a16:creationId xmlns:a16="http://schemas.microsoft.com/office/drawing/2014/main" id="{9928BDBD-EEF9-4C57-A8A9-0BB4CE64D0E5}"/>
              </a:ext>
            </a:extLst>
          </p:cNvPr>
          <p:cNvSpPr txBox="1"/>
          <p:nvPr/>
        </p:nvSpPr>
        <p:spPr>
          <a:xfrm>
            <a:off x="1849682" y="1404897"/>
            <a:ext cx="8724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</a:t>
            </a:r>
            <a:r>
              <a:rPr lang="ja" sz="900" b="1">
                <a:solidFill>
                  <a:schemeClr val="dk2"/>
                </a:solidFill>
                <a:ea typeface="Lato"/>
              </a:rPr>
              <a:t>ッチ</a:t>
            </a:r>
          </a:p>
          <a:p>
            <a:pPr algn="ctr"/>
            <a:endParaRPr lang="ja" sz="900" b="1">
              <a:solidFill>
                <a:schemeClr val="dk2"/>
              </a:solidFill>
              <a:ea typeface="Lato"/>
            </a:endParaRPr>
          </a:p>
          <a:p>
            <a:pPr algn="ctr"/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8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わかりやすい名前にかえよう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1102" name="Google Shape;1102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1219975"/>
            <a:ext cx="785275" cy="785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81"/>
          <p:cNvSpPr/>
          <p:nvPr/>
        </p:nvSpPr>
        <p:spPr>
          <a:xfrm>
            <a:off x="1606675" y="1201075"/>
            <a:ext cx="3630300" cy="1485900"/>
          </a:xfrm>
          <a:prstGeom prst="wedgeRoundRectCallout">
            <a:avLst>
              <a:gd name="adj1" fmla="val -60115"/>
              <a:gd name="adj2" fmla="val -2560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ほぞんするたびに、じぶんのゲーム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ファイルだというのがわかるような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名前にかえておくことをオススメするよ。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104" name="Google Shape;1104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025" y="3333101"/>
            <a:ext cx="785275" cy="7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81"/>
          <p:cNvSpPr/>
          <p:nvPr/>
        </p:nvSpPr>
        <p:spPr>
          <a:xfrm>
            <a:off x="1641650" y="3273950"/>
            <a:ext cx="3630300" cy="1425600"/>
          </a:xfrm>
          <a:prstGeom prst="wedgeRoundRectCallout">
            <a:avLst>
              <a:gd name="adj1" fmla="val -59658"/>
              <a:gd name="adj2" fmla="val -1576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みんなでパソコンをつかっていたら、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この名前のままだと、だれのゲーム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なのかわからなくなっちゃうもんね。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6" name="Google Shape;1106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3925" y="2118950"/>
            <a:ext cx="1057275" cy="148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81"/>
          <p:cNvSpPr txBox="1"/>
          <p:nvPr/>
        </p:nvSpPr>
        <p:spPr>
          <a:xfrm>
            <a:off x="5493925" y="1598750"/>
            <a:ext cx="12792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たとえば...</a:t>
            </a:r>
            <a:endParaRPr sz="15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08" name="Google Shape;1108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2675" y="2058058"/>
            <a:ext cx="93345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81"/>
          <p:cNvSpPr/>
          <p:nvPr/>
        </p:nvSpPr>
        <p:spPr>
          <a:xfrm>
            <a:off x="6773138" y="2909450"/>
            <a:ext cx="627600" cy="428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0" name="Google Shape;1110;p81"/>
          <p:cNvSpPr/>
          <p:nvPr/>
        </p:nvSpPr>
        <p:spPr>
          <a:xfrm>
            <a:off x="5313075" y="3637925"/>
            <a:ext cx="3519300" cy="958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ファイル名のさいごの「.sb3」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のぶぶんはぜったいにかえないでね！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111" name="Google Shape;1111;p81"/>
          <p:cNvSpPr txBox="1"/>
          <p:nvPr/>
        </p:nvSpPr>
        <p:spPr>
          <a:xfrm>
            <a:off x="1480131" y="198453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12" name="Google Shape;1112;p81"/>
          <p:cNvSpPr txBox="1"/>
          <p:nvPr/>
        </p:nvSpPr>
        <p:spPr>
          <a:xfrm>
            <a:off x="1870445" y="3657617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13" name="Google Shape;1113;p81"/>
          <p:cNvSpPr txBox="1"/>
          <p:nvPr/>
        </p:nvSpPr>
        <p:spPr>
          <a:xfrm>
            <a:off x="6133127" y="3634756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めい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14" name="Google Shape;1114;p81"/>
          <p:cNvSpPr txBox="1"/>
          <p:nvPr/>
        </p:nvSpPr>
        <p:spPr>
          <a:xfrm>
            <a:off x="4393399" y="214325"/>
            <a:ext cx="87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4743625" y="941250"/>
            <a:ext cx="4167600" cy="43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～歩動かす</a:t>
            </a:r>
            <a:endParaRPr sz="1200" b="1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緑のはたが押されたとき</a:t>
            </a:r>
            <a:endParaRPr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～と～秒言う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ずっと</a:t>
            </a:r>
            <a:endParaRPr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～へ行く</a:t>
            </a:r>
            <a:endParaRPr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～秒で～へ行く</a:t>
            </a:r>
            <a:endParaRPr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もし～なら</a:t>
            </a:r>
            <a:endParaRPr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～に触れた</a:t>
            </a:r>
            <a:endParaRPr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すべてを止める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ゲームファイルの保存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1944750" y="1339625"/>
            <a:ext cx="2627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82"/>
          <p:cNvSpPr txBox="1"/>
          <p:nvPr/>
        </p:nvSpPr>
        <p:spPr>
          <a:xfrm>
            <a:off x="4572000" y="208000"/>
            <a:ext cx="12315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24" name="Google Shape;1124;p82"/>
          <p:cNvSpPr txBox="1"/>
          <p:nvPr/>
        </p:nvSpPr>
        <p:spPr>
          <a:xfrm>
            <a:off x="2957055" y="175735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5" name="Google Shape;1125;p82"/>
          <p:cNvSpPr txBox="1"/>
          <p:nvPr/>
        </p:nvSpPr>
        <p:spPr>
          <a:xfrm>
            <a:off x="4698112" y="826542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　ぽうご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6" name="Google Shape;1126;p82"/>
          <p:cNvSpPr txBox="1"/>
          <p:nvPr/>
        </p:nvSpPr>
        <p:spPr>
          <a:xfrm>
            <a:off x="4495788" y="1231325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7" name="Google Shape;1127;p82"/>
          <p:cNvSpPr txBox="1"/>
          <p:nvPr/>
        </p:nvSpPr>
        <p:spPr>
          <a:xfrm>
            <a:off x="5368188" y="1231325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8" name="Google Shape;1128;p82"/>
          <p:cNvSpPr txBox="1"/>
          <p:nvPr/>
        </p:nvSpPr>
        <p:spPr>
          <a:xfrm>
            <a:off x="5026872" y="1657275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9" name="Google Shape;1129;p82"/>
          <p:cNvSpPr txBox="1"/>
          <p:nvPr/>
        </p:nvSpPr>
        <p:spPr>
          <a:xfrm>
            <a:off x="4804588" y="2509175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0" name="Google Shape;1130;p82"/>
          <p:cNvSpPr txBox="1"/>
          <p:nvPr/>
        </p:nvSpPr>
        <p:spPr>
          <a:xfrm>
            <a:off x="5368188" y="2908475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1" name="Google Shape;1131;p82"/>
          <p:cNvSpPr txBox="1"/>
          <p:nvPr/>
        </p:nvSpPr>
        <p:spPr>
          <a:xfrm>
            <a:off x="4632488" y="2908475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2" name="Google Shape;1132;p82"/>
          <p:cNvSpPr txBox="1"/>
          <p:nvPr/>
        </p:nvSpPr>
        <p:spPr>
          <a:xfrm>
            <a:off x="4858913" y="3729150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3" name="Google Shape;1133;p82"/>
          <p:cNvSpPr txBox="1"/>
          <p:nvPr/>
        </p:nvSpPr>
        <p:spPr>
          <a:xfrm>
            <a:off x="5179613" y="4159675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4" name="Google Shape;1134;p82"/>
          <p:cNvSpPr txBox="1"/>
          <p:nvPr/>
        </p:nvSpPr>
        <p:spPr>
          <a:xfrm>
            <a:off x="5963263" y="4590200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2001</Words>
  <Application>Microsoft Office PowerPoint</Application>
  <PresentationFormat>画面に合わせる (16:9)</PresentationFormat>
  <Paragraphs>479</Paragraphs>
  <Slides>49</Slides>
  <Notes>49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49</vt:i4>
      </vt:variant>
    </vt:vector>
  </HeadingPairs>
  <TitlesOfParts>
    <vt:vector size="53" baseType="lpstr">
      <vt:lpstr>Lato</vt:lpstr>
      <vt:lpstr>Playfair Display</vt:lpstr>
      <vt:lpstr>Arial</vt:lpstr>
      <vt:lpstr>Coral</vt:lpstr>
      <vt:lpstr>Scratchで ゲームを 作ろう！</vt:lpstr>
      <vt:lpstr>登場人物紹介</vt:lpstr>
      <vt:lpstr>Scratchを開いてね</vt:lpstr>
      <vt:lpstr>ゲームを作る画面だよ </vt:lpstr>
      <vt:lpstr>ゲームを作ろう！ レベル１</vt:lpstr>
      <vt:lpstr>ゲームをつくろう！</vt:lpstr>
      <vt:lpstr>あたらしくゲームをつくろう</vt:lpstr>
      <vt:lpstr>スプライトをついかしよう</vt:lpstr>
      <vt:lpstr>ネズミをさがしてね</vt:lpstr>
      <vt:lpstr>ネズミをクリックしてね</vt:lpstr>
      <vt:lpstr>ネズミがついかできたよ</vt:lpstr>
      <vt:lpstr>ネコのうごきをつくろう</vt:lpstr>
      <vt:lpstr>うごきをつけたいスプライトをえらぼう</vt:lpstr>
      <vt:lpstr>ネコをえらんでからうごきをつくろうね</vt:lpstr>
      <vt:lpstr>ブロックをおいていくよ</vt:lpstr>
      <vt:lpstr>マウスポインタについていくようにしよう</vt:lpstr>
      <vt:lpstr>「マウスのポインターへ行く」にかえよう</vt:lpstr>
      <vt:lpstr>ブロックをつなげよう</vt:lpstr>
      <vt:lpstr>ためしにうごかしてみるよ</vt:lpstr>
      <vt:lpstr>いちどうごいたらおわりだよ</vt:lpstr>
      <vt:lpstr>「ずっと」でブロックをかこもう</vt:lpstr>
      <vt:lpstr>こんどはうごくかな？</vt:lpstr>
      <vt:lpstr>ゲームをとめるには？</vt:lpstr>
      <vt:lpstr>ネズミのうごきをつくろう</vt:lpstr>
      <vt:lpstr>ネズミはどうやってうごかす？</vt:lpstr>
      <vt:lpstr>どのブロックがいいかな？</vt:lpstr>
      <vt:lpstr>「どこかの場所へ行く」をためしてみよう</vt:lpstr>
      <vt:lpstr>ブロックをおいてみよう</vt:lpstr>
      <vt:lpstr>実行してみよう</vt:lpstr>
      <vt:lpstr>ブロックをかえよう</vt:lpstr>
      <vt:lpstr>１秒でどこかの場所へ行く</vt:lpstr>
      <vt:lpstr>おいたブロックを消そう</vt:lpstr>
      <vt:lpstr>ブロックの消しかた１</vt:lpstr>
      <vt:lpstr>ブロックの消しかた２</vt:lpstr>
      <vt:lpstr>ただしいブロックをおいて実行しよう！</vt:lpstr>
      <vt:lpstr>はやくしたりおそくしたりもできるよ</vt:lpstr>
      <vt:lpstr>クリアの処理をつくろう</vt:lpstr>
      <vt:lpstr>ネズミがネコに触れたらクリア！</vt:lpstr>
      <vt:lpstr>もし～なら</vt:lpstr>
      <vt:lpstr>これでかこむと、条件にあてはまったときだけ実行されるよ</vt:lpstr>
      <vt:lpstr>条件を入れてみよう</vt:lpstr>
      <vt:lpstr>すべてを止める</vt:lpstr>
      <vt:lpstr>完成！</vt:lpstr>
      <vt:lpstr>ゲームをパソコンにほぞんしておこう</vt:lpstr>
      <vt:lpstr>ゲームのほぞんのしかた</vt:lpstr>
      <vt:lpstr>ぶじにほぞんされたかな？</vt:lpstr>
      <vt:lpstr>さきにほかのゲームのファイルがほぞんされているときは</vt:lpstr>
      <vt:lpstr>わかりやすい名前にかえよう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dc:creator>Koji Okuwaki</dc:creator>
  <cp:lastModifiedBy>中山 大資</cp:lastModifiedBy>
  <cp:revision>15</cp:revision>
  <dcterms:modified xsi:type="dcterms:W3CDTF">2021-11-26T05:47:05Z</dcterms:modified>
</cp:coreProperties>
</file>