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371" r:id="rId2"/>
    <p:sldId id="372" r:id="rId3"/>
    <p:sldId id="335" r:id="rId4"/>
    <p:sldId id="336" r:id="rId5"/>
    <p:sldId id="258" r:id="rId6"/>
    <p:sldId id="339" r:id="rId7"/>
    <p:sldId id="345" r:id="rId8"/>
    <p:sldId id="364" r:id="rId9"/>
    <p:sldId id="346" r:id="rId10"/>
    <p:sldId id="347" r:id="rId11"/>
    <p:sldId id="363" r:id="rId12"/>
    <p:sldId id="348" r:id="rId13"/>
    <p:sldId id="349" r:id="rId14"/>
    <p:sldId id="369" r:id="rId15"/>
    <p:sldId id="351" r:id="rId16"/>
    <p:sldId id="352" r:id="rId17"/>
    <p:sldId id="365" r:id="rId18"/>
    <p:sldId id="366" r:id="rId19"/>
    <p:sldId id="367" r:id="rId20"/>
    <p:sldId id="370" r:id="rId21"/>
    <p:sldId id="325" r:id="rId22"/>
  </p:sldIdLst>
  <p:sldSz cx="9144000" cy="5143500" type="screen16x9"/>
  <p:notesSz cx="6858000" cy="9144000"/>
  <p:embeddedFontLs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Playfair Display" panose="00000500000000000000" pitchFamily="2" charset="0"/>
      <p:regular r:id="rId28"/>
      <p:bold r:id="rId29"/>
      <p:italic r:id="rId30"/>
      <p:boldItalic r:id="rId31"/>
    </p:embeddedFont>
    <p:embeddedFont>
      <p:font typeface="メイリオ" panose="020B0604030504040204" pitchFamily="50" charset="-128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5"/>
    <p:restoredTop sz="96197"/>
  </p:normalViewPr>
  <p:slideViewPr>
    <p:cSldViewPr snapToGrid="0">
      <p:cViewPr varScale="1">
        <p:scale>
          <a:sx n="143" d="100"/>
          <a:sy n="143" d="100"/>
        </p:scale>
        <p:origin x="92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803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5228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8149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406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814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964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955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8723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1528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674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7639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4310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29259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94865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513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>
                <a:solidFill>
                  <a:schemeClr val="lt1"/>
                </a:solidFill>
                <a:ea typeface="Playfair Display"/>
                <a:sym typeface="Playfair Display"/>
              </a:rPr>
              <a:t>３</a:t>
            </a:r>
            <a:r>
              <a:rPr lang="ja" sz="2600" b="1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はじ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B40F58AB-1A94-4A9A-9939-006A594D5A14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3853D075-2B9E-4BC4-970B-110BA93BF648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D4172E09-6E4C-4115-975C-C4FDCCFCC81B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3B2BB287-65D8-41CD-9579-9445EA2156D3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9F6DE822-091F-4CEF-9F68-5B7639ED41C8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2988" y="1255327"/>
            <a:ext cx="6718032" cy="309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50923"/>
              <a:gd name="adj2" fmla="val -72402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13093"/>
              <a:gd name="adj2" fmla="val -93055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12" y="2860505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チュートリアルは閉じてね。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この画面になったかな？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今日もたのしみだな！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ゲームを作る画面だよ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117850" y="198675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050975" y="18402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3022339" y="37796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858594" y="41130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70;p28">
            <a:extLst>
              <a:ext uri="{FF2B5EF4-FFF2-40B4-BE49-F238E27FC236}">
                <a16:creationId xmlns:a16="http://schemas.microsoft.com/office/drawing/2014/main" id="{BE54F2B7-AD2C-EF42-A653-68F3A4B6CB1A}"/>
              </a:ext>
            </a:extLst>
          </p:cNvPr>
          <p:cNvSpPr txBox="1"/>
          <p:nvPr/>
        </p:nvSpPr>
        <p:spPr>
          <a:xfrm>
            <a:off x="4560741" y="4201480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altLang="ja-JP" dirty="0">
                <a:latin typeface="Arial"/>
                <a:cs typeface="Arial"/>
              </a:rPr>
              <a:t>【</a:t>
            </a:r>
            <a:r>
              <a:rPr lang="ja-JP" altLang="en-US">
                <a:latin typeface="Arial"/>
                <a:cs typeface="Arial"/>
              </a:rPr>
              <a:t>今日のもくひょう</a:t>
            </a:r>
            <a:r>
              <a:rPr lang="en-US" altLang="ja-JP" dirty="0">
                <a:latin typeface="Arial"/>
                <a:cs typeface="Arial"/>
              </a:rPr>
              <a:t>】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>
                <a:latin typeface="Arial"/>
                <a:cs typeface="Arial"/>
              </a:rPr>
              <a:t>スプライトの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>
                <a:latin typeface="Arial"/>
                <a:cs typeface="Arial"/>
              </a:rPr>
              <a:t>大きさを変えてみよう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Google Shape;410;p38">
            <a:extLst>
              <a:ext uri="{FF2B5EF4-FFF2-40B4-BE49-F238E27FC236}">
                <a16:creationId xmlns:a16="http://schemas.microsoft.com/office/drawing/2014/main" id="{4475F29D-9C61-A147-9E41-E7E8FC8EDC17}"/>
              </a:ext>
            </a:extLst>
          </p:cNvPr>
          <p:cNvSpPr txBox="1"/>
          <p:nvPr/>
        </p:nvSpPr>
        <p:spPr>
          <a:xfrm>
            <a:off x="2412207" y="1035995"/>
            <a:ext cx="1139258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lt1"/>
                </a:solidFill>
                <a:ea typeface="Lato"/>
                <a:sym typeface="Lato"/>
              </a:rPr>
              <a:t>きょう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4" name="Google Shape;410;p38">
            <a:extLst>
              <a:ext uri="{FF2B5EF4-FFF2-40B4-BE49-F238E27FC236}">
                <a16:creationId xmlns:a16="http://schemas.microsoft.com/office/drawing/2014/main" id="{92DCF90F-DE6E-9240-A596-16054E1F4250}"/>
              </a:ext>
            </a:extLst>
          </p:cNvPr>
          <p:cNvSpPr txBox="1"/>
          <p:nvPr/>
        </p:nvSpPr>
        <p:spPr>
          <a:xfrm>
            <a:off x="1568561" y="2494681"/>
            <a:ext cx="1139258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lt1"/>
                </a:solidFill>
                <a:ea typeface="Lato"/>
                <a:sym typeface="Lato"/>
              </a:rPr>
              <a:t>おお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5" name="Google Shape;410;p38">
            <a:extLst>
              <a:ext uri="{FF2B5EF4-FFF2-40B4-BE49-F238E27FC236}">
                <a16:creationId xmlns:a16="http://schemas.microsoft.com/office/drawing/2014/main" id="{983F871E-185A-254B-A4B5-354C294AC721}"/>
              </a:ext>
            </a:extLst>
          </p:cNvPr>
          <p:cNvSpPr txBox="1"/>
          <p:nvPr/>
        </p:nvSpPr>
        <p:spPr>
          <a:xfrm>
            <a:off x="4100339" y="2494681"/>
            <a:ext cx="1139258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lt1"/>
                </a:solidFill>
                <a:ea typeface="Lato"/>
                <a:sym typeface="Lato"/>
              </a:rPr>
              <a:t>か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8C63F84E-488D-9344-ADAE-FD6BE099A0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5113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スプライトを大きくしてみよう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9090" y="1381969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97184" y="3559381"/>
            <a:ext cx="938502" cy="938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4045162" y="3667401"/>
            <a:ext cx="2543415" cy="795900"/>
          </a:xfrm>
          <a:prstGeom prst="wedgeRoundRectCallout">
            <a:avLst>
              <a:gd name="adj1" fmla="val 64523"/>
              <a:gd name="adj2" fmla="val 1744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今日もがんばるぞ！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523766" y="1437162"/>
            <a:ext cx="3844376" cy="935687"/>
          </a:xfrm>
          <a:prstGeom prst="wedgeRoundRectCallout">
            <a:avLst>
              <a:gd name="adj1" fmla="val -58786"/>
              <a:gd name="adj2" fmla="val -200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今日は前回とちがうブロックをつかって、</a:t>
            </a:r>
            <a:r>
              <a:rPr lang="ja-JP" altLang="en-US" sz="1500" b="1">
                <a:solidFill>
                  <a:schemeClr val="accent5"/>
                </a:solidFill>
              </a:rPr>
              <a:t>スプライトの大きさを変えて</a:t>
            </a:r>
            <a:r>
              <a:rPr lang="ja-JP" altLang="en-US" sz="1500" b="1">
                <a:solidFill>
                  <a:srgbClr val="5E696C"/>
                </a:solidFill>
              </a:rPr>
              <a:t>みよう！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A124238F-3271-8147-BF73-7DD76286E79A}"/>
              </a:ext>
            </a:extLst>
          </p:cNvPr>
          <p:cNvSpPr txBox="1"/>
          <p:nvPr/>
        </p:nvSpPr>
        <p:spPr>
          <a:xfrm>
            <a:off x="3647779" y="178405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4115492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おお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B46D0C1C-0B09-E640-8532-AFBDCBCDB4E4}"/>
              </a:ext>
            </a:extLst>
          </p:cNvPr>
          <p:cNvSpPr txBox="1"/>
          <p:nvPr/>
        </p:nvSpPr>
        <p:spPr>
          <a:xfrm>
            <a:off x="4466555" y="178405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C8D3BBCF-7F4C-7C41-897C-2075CD18E8E6}"/>
              </a:ext>
            </a:extLst>
          </p:cNvPr>
          <p:cNvSpPr txBox="1"/>
          <p:nvPr/>
        </p:nvSpPr>
        <p:spPr>
          <a:xfrm>
            <a:off x="3055601" y="1437162"/>
            <a:ext cx="718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ぜんかい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2DF4C138-47C1-1A46-9FF5-4E9AA165CC19}"/>
              </a:ext>
            </a:extLst>
          </p:cNvPr>
          <p:cNvSpPr txBox="1"/>
          <p:nvPr/>
        </p:nvSpPr>
        <p:spPr>
          <a:xfrm>
            <a:off x="2544359" y="1437162"/>
            <a:ext cx="718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8903E891-7262-4841-AC16-926D6A4531F3}"/>
              </a:ext>
            </a:extLst>
          </p:cNvPr>
          <p:cNvSpPr txBox="1"/>
          <p:nvPr/>
        </p:nvSpPr>
        <p:spPr>
          <a:xfrm>
            <a:off x="4066501" y="3750125"/>
            <a:ext cx="718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7668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651630B6-C36B-EF4A-9A1C-1A0DD33C1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5112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さっそくプログラミング！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2790" y="2781302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7996" y="4077022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529706" y="4140722"/>
            <a:ext cx="2662780" cy="795900"/>
          </a:xfrm>
          <a:prstGeom prst="wedgeRoundRectCallout">
            <a:avLst>
              <a:gd name="adj1" fmla="val -70617"/>
              <a:gd name="adj2" fmla="val 2359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これはだいぶなれてきたな。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4392386" y="2148020"/>
            <a:ext cx="2857937" cy="1669304"/>
          </a:xfrm>
          <a:prstGeom prst="wedgeRoundRectCallout">
            <a:avLst>
              <a:gd name="adj1" fmla="val 60610"/>
              <a:gd name="adj2" fmla="val 157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まずはいつもどおり、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dk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  <a:highlight>
                  <a:schemeClr val="accent4"/>
                </a:highlight>
              </a:rPr>
              <a:t>緑のはたが押されたとき</a:t>
            </a:r>
            <a:r>
              <a:rPr lang="ja-JP" altLang="en-US" sz="1500" b="1">
                <a:solidFill>
                  <a:schemeClr val="dk2"/>
                </a:solidFill>
              </a:rPr>
              <a:t>」の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chemeClr val="dk2"/>
                </a:solidFill>
              </a:rPr>
              <a:t>ブロックを</a:t>
            </a:r>
            <a:r>
              <a:rPr lang="ja-JP" altLang="en-US" sz="1500" b="1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>
                <a:solidFill>
                  <a:schemeClr val="dk2"/>
                </a:solidFill>
              </a:rPr>
              <a:t>に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chemeClr val="dk2"/>
                </a:solidFill>
              </a:rPr>
              <a:t>してね。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A124238F-3271-8147-BF73-7DD76286E79A}"/>
              </a:ext>
            </a:extLst>
          </p:cNvPr>
          <p:cNvSpPr txBox="1"/>
          <p:nvPr/>
        </p:nvSpPr>
        <p:spPr>
          <a:xfrm>
            <a:off x="4506685" y="255180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7D320851-B6F4-4045-A9AE-C293C28FD551}"/>
              </a:ext>
            </a:extLst>
          </p:cNvPr>
          <p:cNvSpPr txBox="1"/>
          <p:nvPr/>
        </p:nvSpPr>
        <p:spPr>
          <a:xfrm>
            <a:off x="5572866" y="255180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cxnSp>
        <p:nvCxnSpPr>
          <p:cNvPr id="18" name="Google Shape;319;p32">
            <a:extLst>
              <a:ext uri="{FF2B5EF4-FFF2-40B4-BE49-F238E27FC236}">
                <a16:creationId xmlns:a16="http://schemas.microsoft.com/office/drawing/2014/main" id="{E97FA895-78DD-BB40-901B-7EE0C9062B63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1893677" y="2207009"/>
            <a:ext cx="1421023" cy="8715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1" name="Google Shape;321;p32">
            <a:extLst>
              <a:ext uri="{FF2B5EF4-FFF2-40B4-BE49-F238E27FC236}">
                <a16:creationId xmlns:a16="http://schemas.microsoft.com/office/drawing/2014/main" id="{000801E5-8821-5F41-B8C0-7986457A6D4E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87234" y="2125186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20;p32">
            <a:extLst>
              <a:ext uri="{FF2B5EF4-FFF2-40B4-BE49-F238E27FC236}">
                <a16:creationId xmlns:a16="http://schemas.microsoft.com/office/drawing/2014/main" id="{BDEE7AEE-3822-F541-9437-ED92298A264C}"/>
              </a:ext>
            </a:extLst>
          </p:cNvPr>
          <p:cNvSpPr/>
          <p:nvPr/>
        </p:nvSpPr>
        <p:spPr>
          <a:xfrm>
            <a:off x="1085477" y="2015609"/>
            <a:ext cx="8082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9646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651630B6-C36B-EF4A-9A1C-1A0DD33C1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96" r="58632" b="22386"/>
          <a:stretch/>
        </p:blipFill>
        <p:spPr>
          <a:xfrm>
            <a:off x="5330066" y="1090342"/>
            <a:ext cx="3248936" cy="347624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どのブロックをつかえばいいんだろう？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831" y="1364030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078" y="3349459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184297" y="2827654"/>
            <a:ext cx="3049783" cy="1521062"/>
          </a:xfrm>
          <a:prstGeom prst="wedgeRoundRectCallout">
            <a:avLst>
              <a:gd name="adj1" fmla="val -64342"/>
              <a:gd name="adj2" fmla="val 208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うーんと、大きさだから、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見た目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」を変えることになるのかな？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たぶん</a:t>
            </a:r>
            <a:r>
              <a:rPr lang="ja-JP" altLang="en-US" sz="1500" b="1">
                <a:solidFill>
                  <a:schemeClr val="accent5"/>
                </a:solidFill>
              </a:rPr>
              <a:t>むらさきのブロック</a:t>
            </a:r>
            <a:r>
              <a:rPr lang="ja-JP" altLang="en-US" sz="1500" b="1">
                <a:solidFill>
                  <a:schemeClr val="dk2"/>
                </a:solidFill>
              </a:rPr>
              <a:t>だ！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184298" y="1364030"/>
            <a:ext cx="2857937" cy="1174080"/>
          </a:xfrm>
          <a:prstGeom prst="wedgeRoundRectCallout">
            <a:avLst>
              <a:gd name="adj1" fmla="val -64766"/>
              <a:gd name="adj2" fmla="val -87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スプライトの大きさを変えるには、どのブロックをつかったらいいかわかるかな？</a:t>
            </a:r>
            <a:endParaRPr sz="1500" b="1" dirty="0">
              <a:solidFill>
                <a:srgbClr val="5E696C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9FD727E-C6BC-9845-8A20-94F2A4092E69}"/>
              </a:ext>
            </a:extLst>
          </p:cNvPr>
          <p:cNvGrpSpPr/>
          <p:nvPr/>
        </p:nvGrpSpPr>
        <p:grpSpPr>
          <a:xfrm>
            <a:off x="6672623" y="1364030"/>
            <a:ext cx="1006500" cy="712800"/>
            <a:chOff x="7200362" y="2063845"/>
            <a:chExt cx="1006500" cy="712800"/>
          </a:xfrm>
        </p:grpSpPr>
        <p:sp>
          <p:nvSpPr>
            <p:cNvPr id="23" name="Google Shape;277;p29">
              <a:extLst>
                <a:ext uri="{FF2B5EF4-FFF2-40B4-BE49-F238E27FC236}">
                  <a16:creationId xmlns:a16="http://schemas.microsoft.com/office/drawing/2014/main" id="{0BE915F5-2147-064B-A9F8-2371CD57BBE9}"/>
                </a:ext>
              </a:extLst>
            </p:cNvPr>
            <p:cNvSpPr/>
            <p:nvPr/>
          </p:nvSpPr>
          <p:spPr>
            <a:xfrm>
              <a:off x="7200362" y="2063845"/>
              <a:ext cx="1006500" cy="712800"/>
            </a:xfrm>
            <a:prstGeom prst="wedgeRoundRectCallout">
              <a:avLst>
                <a:gd name="adj1" fmla="val -146065"/>
                <a:gd name="adj2" fmla="val 2059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" name="図 12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A4DA6C2C-964A-4C4E-A693-704387445E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34" t="20557" r="95199" b="74234"/>
            <a:stretch/>
          </p:blipFill>
          <p:spPr>
            <a:xfrm>
              <a:off x="7402197" y="2170997"/>
              <a:ext cx="666628" cy="533780"/>
            </a:xfrm>
            <a:prstGeom prst="rect">
              <a:avLst/>
            </a:prstGeom>
          </p:spPr>
        </p:pic>
      </p:grp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12A6FE55-DE8C-8044-967B-435BFA3FC42C}"/>
              </a:ext>
            </a:extLst>
          </p:cNvPr>
          <p:cNvSpPr txBox="1"/>
          <p:nvPr/>
        </p:nvSpPr>
        <p:spPr>
          <a:xfrm>
            <a:off x="3309796" y="137046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DE74BF36-68A9-E64E-9E76-B7387DE56738}"/>
              </a:ext>
            </a:extLst>
          </p:cNvPr>
          <p:cNvSpPr txBox="1"/>
          <p:nvPr/>
        </p:nvSpPr>
        <p:spPr>
          <a:xfrm>
            <a:off x="4127020" y="137046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9" name="Google Shape;339;p33">
            <a:extLst>
              <a:ext uri="{FF2B5EF4-FFF2-40B4-BE49-F238E27FC236}">
                <a16:creationId xmlns:a16="http://schemas.microsoft.com/office/drawing/2014/main" id="{83ABDE74-343F-DA4B-BEFC-D0BF0BDCA276}"/>
              </a:ext>
            </a:extLst>
          </p:cNvPr>
          <p:cNvSpPr txBox="1"/>
          <p:nvPr/>
        </p:nvSpPr>
        <p:spPr>
          <a:xfrm>
            <a:off x="3116836" y="275930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D09E0425-569D-B24A-B82E-1BE0839713F3}"/>
              </a:ext>
            </a:extLst>
          </p:cNvPr>
          <p:cNvSpPr txBox="1"/>
          <p:nvPr/>
        </p:nvSpPr>
        <p:spPr>
          <a:xfrm>
            <a:off x="3364594" y="307275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9C9D868D-F057-9347-AD09-041C076A8A73}"/>
              </a:ext>
            </a:extLst>
          </p:cNvPr>
          <p:cNvSpPr txBox="1"/>
          <p:nvPr/>
        </p:nvSpPr>
        <p:spPr>
          <a:xfrm>
            <a:off x="2417733" y="307275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3E49A969-1E74-5A43-975C-56B971AF08CE}"/>
              </a:ext>
            </a:extLst>
          </p:cNvPr>
          <p:cNvSpPr txBox="1"/>
          <p:nvPr/>
        </p:nvSpPr>
        <p:spPr>
          <a:xfrm>
            <a:off x="2792403" y="307275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70229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5C157DE-5690-BE4B-B3E8-7EBF5AFDB103}"/>
              </a:ext>
            </a:extLst>
          </p:cNvPr>
          <p:cNvGrpSpPr/>
          <p:nvPr/>
        </p:nvGrpSpPr>
        <p:grpSpPr>
          <a:xfrm>
            <a:off x="643126" y="1155711"/>
            <a:ext cx="7855758" cy="3112286"/>
            <a:chOff x="643126" y="1155711"/>
            <a:chExt cx="7855758" cy="3112286"/>
          </a:xfrm>
        </p:grpSpPr>
        <p:pic>
          <p:nvPicPr>
            <p:cNvPr id="4" name="図 3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7FF7209A-ABC7-F643-A587-EF7E8CFED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96"/>
            <a:stretch/>
          </p:blipFill>
          <p:spPr>
            <a:xfrm>
              <a:off x="645111" y="1155711"/>
              <a:ext cx="7853773" cy="3112286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6F3848FF-3107-974F-B887-17929AB5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2547" b="36596"/>
            <a:stretch/>
          </p:blipFill>
          <p:spPr>
            <a:xfrm>
              <a:off x="643126" y="1155711"/>
              <a:ext cx="2156089" cy="3112286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ブロックをつなげてみよう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1801" y="1324438"/>
            <a:ext cx="1140519" cy="114049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1077686" y="2514600"/>
            <a:ext cx="1061357" cy="3020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319;p32">
            <a:extLst>
              <a:ext uri="{FF2B5EF4-FFF2-40B4-BE49-F238E27FC236}">
                <a16:creationId xmlns:a16="http://schemas.microsoft.com/office/drawing/2014/main" id="{FAD07D42-1295-DB4C-A390-2A743CDE0FA7}"/>
              </a:ext>
            </a:extLst>
          </p:cNvPr>
          <p:cNvCxnSpPr>
            <a:cxnSpLocks/>
          </p:cNvCxnSpPr>
          <p:nvPr/>
        </p:nvCxnSpPr>
        <p:spPr>
          <a:xfrm flipV="1">
            <a:off x="2139043" y="2514601"/>
            <a:ext cx="1175657" cy="16328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0" name="Google Shape;321;p32">
            <a:extLst>
              <a:ext uri="{FF2B5EF4-FFF2-40B4-BE49-F238E27FC236}">
                <a16:creationId xmlns:a16="http://schemas.microsoft.com/office/drawing/2014/main" id="{6D88F2A1-8173-D341-867A-87FF85A6C35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71158" y="2464935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3009735" y="3121572"/>
            <a:ext cx="3335051" cy="1805917"/>
          </a:xfrm>
          <a:prstGeom prst="wedgeRoundRectCallout">
            <a:avLst>
              <a:gd name="adj1" fmla="val 55943"/>
              <a:gd name="adj2" fmla="val -365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大きさを変えたいときは、この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大きさを</a:t>
            </a:r>
            <a:r>
              <a:rPr lang="en-US" altLang="ja-JP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>
                <a:solidFill>
                  <a:schemeClr val="accent5"/>
                </a:solidFill>
              </a:rPr>
              <a:t>ずつ変える</a:t>
            </a:r>
            <a:r>
              <a:rPr lang="ja-JP" altLang="en-US" sz="1500" b="1">
                <a:solidFill>
                  <a:srgbClr val="5E696C"/>
                </a:solidFill>
              </a:rPr>
              <a:t>」っていう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ブロックをつかうんだ！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>
                <a:solidFill>
                  <a:schemeClr val="dk2"/>
                </a:solidFill>
              </a:rPr>
              <a:t>に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chemeClr val="dk2"/>
                </a:solidFill>
              </a:rPr>
              <a:t>してみて。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A124238F-3271-8147-BF73-7DD76286E79A}"/>
              </a:ext>
            </a:extLst>
          </p:cNvPr>
          <p:cNvSpPr txBox="1"/>
          <p:nvPr/>
        </p:nvSpPr>
        <p:spPr>
          <a:xfrm>
            <a:off x="3184443" y="339359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352C64E1-C04D-B843-A7FB-046BABE19FE2}"/>
              </a:ext>
            </a:extLst>
          </p:cNvPr>
          <p:cNvSpPr txBox="1"/>
          <p:nvPr/>
        </p:nvSpPr>
        <p:spPr>
          <a:xfrm>
            <a:off x="2983437" y="305680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29215200-186C-F447-912C-013DAB4D7488}"/>
              </a:ext>
            </a:extLst>
          </p:cNvPr>
          <p:cNvSpPr txBox="1"/>
          <p:nvPr/>
        </p:nvSpPr>
        <p:spPr>
          <a:xfrm>
            <a:off x="3814878" y="305339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88575BF9-608D-444C-8A56-769209D8D394}"/>
              </a:ext>
            </a:extLst>
          </p:cNvPr>
          <p:cNvSpPr txBox="1"/>
          <p:nvPr/>
        </p:nvSpPr>
        <p:spPr>
          <a:xfrm>
            <a:off x="4594140" y="339359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7;p33">
            <a:extLst>
              <a:ext uri="{FF2B5EF4-FFF2-40B4-BE49-F238E27FC236}">
                <a16:creationId xmlns:a16="http://schemas.microsoft.com/office/drawing/2014/main" id="{BC5B52DB-C79C-3A49-AA2D-409AFBD558F0}"/>
              </a:ext>
            </a:extLst>
          </p:cNvPr>
          <p:cNvSpPr/>
          <p:nvPr/>
        </p:nvSpPr>
        <p:spPr>
          <a:xfrm>
            <a:off x="4458331" y="1525532"/>
            <a:ext cx="2061665" cy="727156"/>
          </a:xfrm>
          <a:prstGeom prst="wedgeRoundRectCallout">
            <a:avLst>
              <a:gd name="adj1" fmla="val 63620"/>
              <a:gd name="adj2" fmla="val 87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せいかい！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さすがせいとくん！</a:t>
            </a:r>
            <a:endParaRPr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152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9A18ABE-7BF5-794A-B219-6E6E2050893D}"/>
              </a:ext>
            </a:extLst>
          </p:cNvPr>
          <p:cNvGrpSpPr/>
          <p:nvPr/>
        </p:nvGrpSpPr>
        <p:grpSpPr>
          <a:xfrm>
            <a:off x="643126" y="1155711"/>
            <a:ext cx="7853776" cy="3112286"/>
            <a:chOff x="643126" y="1155711"/>
            <a:chExt cx="7853776" cy="3112286"/>
          </a:xfrm>
        </p:grpSpPr>
        <p:pic>
          <p:nvPicPr>
            <p:cNvPr id="3" name="図 2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1E4A9DE6-C914-0344-89FF-A3060ADC1B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96"/>
            <a:stretch/>
          </p:blipFill>
          <p:spPr>
            <a:xfrm>
              <a:off x="643129" y="1155711"/>
              <a:ext cx="7853773" cy="3112286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9277B2DB-2D22-134C-9224-D2CCD6F87F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2547" b="36596"/>
            <a:stretch/>
          </p:blipFill>
          <p:spPr>
            <a:xfrm>
              <a:off x="643126" y="1155711"/>
              <a:ext cx="2156089" cy="3112286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緑のはたをおすと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2742" y="365538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9265" y="3736946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305650" y="3715744"/>
            <a:ext cx="1535700" cy="795900"/>
          </a:xfrm>
          <a:prstGeom prst="wedgeRoundRectCallout">
            <a:avLst>
              <a:gd name="adj1" fmla="val -7864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ちょっと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大きくなった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82;p36">
            <a:extLst>
              <a:ext uri="{FF2B5EF4-FFF2-40B4-BE49-F238E27FC236}">
                <a16:creationId xmlns:a16="http://schemas.microsoft.com/office/drawing/2014/main" id="{BCD850C4-8489-4B42-AFAE-C598051062CC}"/>
              </a:ext>
            </a:extLst>
          </p:cNvPr>
          <p:cNvSpPr/>
          <p:nvPr/>
        </p:nvSpPr>
        <p:spPr>
          <a:xfrm>
            <a:off x="6344786" y="1213438"/>
            <a:ext cx="1118100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4;p36">
            <a:extLst>
              <a:ext uri="{FF2B5EF4-FFF2-40B4-BE49-F238E27FC236}">
                <a16:creationId xmlns:a16="http://schemas.microsoft.com/office/drawing/2014/main" id="{91F13379-4A82-964A-AFFE-CDAC94957FCE}"/>
              </a:ext>
            </a:extLst>
          </p:cNvPr>
          <p:cNvSpPr txBox="1"/>
          <p:nvPr/>
        </p:nvSpPr>
        <p:spPr>
          <a:xfrm>
            <a:off x="6503887" y="115897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24" name="Google Shape;376;p36">
            <a:extLst>
              <a:ext uri="{FF2B5EF4-FFF2-40B4-BE49-F238E27FC236}">
                <a16:creationId xmlns:a16="http://schemas.microsoft.com/office/drawing/2014/main" id="{BDFA8F58-B32E-504B-B4B7-38C517107FE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0919" y="1734238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5125787" y="1474931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CC575316-347C-204E-B232-F6AF24317596}"/>
              </a:ext>
            </a:extLst>
          </p:cNvPr>
          <p:cNvSpPr txBox="1"/>
          <p:nvPr/>
        </p:nvSpPr>
        <p:spPr>
          <a:xfrm>
            <a:off x="2289322" y="394892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5588236" y="3871893"/>
            <a:ext cx="1513100" cy="554666"/>
          </a:xfrm>
          <a:prstGeom prst="wedgeRoundRectCallout">
            <a:avLst>
              <a:gd name="adj1" fmla="val 60610"/>
              <a:gd name="adj2" fmla="val 2512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やったね！！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605101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69233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9A18ABE-7BF5-794A-B219-6E6E2050893D}"/>
              </a:ext>
            </a:extLst>
          </p:cNvPr>
          <p:cNvGrpSpPr/>
          <p:nvPr/>
        </p:nvGrpSpPr>
        <p:grpSpPr>
          <a:xfrm>
            <a:off x="1641619" y="1099916"/>
            <a:ext cx="5860761" cy="3652234"/>
            <a:chOff x="643126" y="1155710"/>
            <a:chExt cx="7853776" cy="4894216"/>
          </a:xfrm>
        </p:grpSpPr>
        <p:pic>
          <p:nvPicPr>
            <p:cNvPr id="3" name="図 2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1E4A9DE6-C914-0344-89FF-A3060ADC1B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93"/>
            <a:stretch/>
          </p:blipFill>
          <p:spPr>
            <a:xfrm>
              <a:off x="643129" y="1155710"/>
              <a:ext cx="7853773" cy="4894216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9277B2DB-2D22-134C-9224-D2CCD6F87F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" r="72547" b="292"/>
            <a:stretch/>
          </p:blipFill>
          <p:spPr>
            <a:xfrm>
              <a:off x="643126" y="1155710"/>
              <a:ext cx="2156089" cy="4894215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大きさのかくにん方法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477510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おお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" name="Google Shape;377;p36">
            <a:extLst>
              <a:ext uri="{FF2B5EF4-FFF2-40B4-BE49-F238E27FC236}">
                <a16:creationId xmlns:a16="http://schemas.microsoft.com/office/drawing/2014/main" id="{49B1AFE4-C977-5147-9693-8C045B95FD79}"/>
              </a:ext>
            </a:extLst>
          </p:cNvPr>
          <p:cNvSpPr/>
          <p:nvPr/>
        </p:nvSpPr>
        <p:spPr>
          <a:xfrm>
            <a:off x="5758434" y="3752715"/>
            <a:ext cx="557306" cy="4258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338;p33">
            <a:extLst>
              <a:ext uri="{FF2B5EF4-FFF2-40B4-BE49-F238E27FC236}">
                <a16:creationId xmlns:a16="http://schemas.microsoft.com/office/drawing/2014/main" id="{11FFC57A-94F7-F047-BC5A-910F2A8A42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525" y="1879957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37;p33">
            <a:extLst>
              <a:ext uri="{FF2B5EF4-FFF2-40B4-BE49-F238E27FC236}">
                <a16:creationId xmlns:a16="http://schemas.microsoft.com/office/drawing/2014/main" id="{D259A406-36C5-3145-875B-A050B86C3795}"/>
              </a:ext>
            </a:extLst>
          </p:cNvPr>
          <p:cNvSpPr/>
          <p:nvPr/>
        </p:nvSpPr>
        <p:spPr>
          <a:xfrm>
            <a:off x="2021931" y="1899216"/>
            <a:ext cx="3245309" cy="1309883"/>
          </a:xfrm>
          <a:prstGeom prst="wedgeRoundRectCallout">
            <a:avLst>
              <a:gd name="adj1" fmla="val -60915"/>
              <a:gd name="adj2" fmla="val -215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ちなみにスプライトの大きさは、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ページの右下</a:t>
            </a:r>
            <a:r>
              <a:rPr lang="ja-JP" altLang="en-US" sz="1500" b="1">
                <a:solidFill>
                  <a:srgbClr val="5E696C"/>
                </a:solidFill>
              </a:rPr>
              <a:t>の「</a:t>
            </a:r>
            <a:r>
              <a:rPr lang="ja-JP" altLang="en-US" sz="1500" b="1">
                <a:solidFill>
                  <a:schemeClr val="accent5"/>
                </a:solidFill>
              </a:rPr>
              <a:t>大きさ</a:t>
            </a:r>
            <a:r>
              <a:rPr lang="ja-JP" altLang="en-US" sz="1500" b="1">
                <a:solidFill>
                  <a:srgbClr val="5E696C"/>
                </a:solidFill>
              </a:rPr>
              <a:t>」っていう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わくのすうじでかくにんできるよ。</a:t>
            </a:r>
            <a:endParaRPr sz="1500" b="1" dirty="0">
              <a:solidFill>
                <a:srgbClr val="5E696C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4DA30F9-60DA-CA4B-8199-86260BEAA50A}"/>
              </a:ext>
            </a:extLst>
          </p:cNvPr>
          <p:cNvGrpSpPr/>
          <p:nvPr/>
        </p:nvGrpSpPr>
        <p:grpSpPr>
          <a:xfrm>
            <a:off x="6765646" y="2302439"/>
            <a:ext cx="1319159" cy="934224"/>
            <a:chOff x="6765646" y="2302439"/>
            <a:chExt cx="1319159" cy="934224"/>
          </a:xfrm>
        </p:grpSpPr>
        <p:sp>
          <p:nvSpPr>
            <p:cNvPr id="33" name="Google Shape;277;p29">
              <a:extLst>
                <a:ext uri="{FF2B5EF4-FFF2-40B4-BE49-F238E27FC236}">
                  <a16:creationId xmlns:a16="http://schemas.microsoft.com/office/drawing/2014/main" id="{6D394E57-322B-D04B-BF45-034BCD3AE79D}"/>
                </a:ext>
              </a:extLst>
            </p:cNvPr>
            <p:cNvSpPr/>
            <p:nvPr/>
          </p:nvSpPr>
          <p:spPr>
            <a:xfrm>
              <a:off x="6765646" y="2302439"/>
              <a:ext cx="1319159" cy="934224"/>
            </a:xfrm>
            <a:prstGeom prst="wedgeRoundRectCallout">
              <a:avLst>
                <a:gd name="adj1" fmla="val -79166"/>
                <a:gd name="adj2" fmla="val 115055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" name="図 31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970B756F-A120-D346-9154-629015568C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1372" t="73466" r="21469" b="17709"/>
            <a:stretch/>
          </p:blipFill>
          <p:spPr>
            <a:xfrm>
              <a:off x="6889895" y="2343585"/>
              <a:ext cx="1084521" cy="835551"/>
            </a:xfrm>
            <a:prstGeom prst="rect">
              <a:avLst/>
            </a:prstGeom>
          </p:spPr>
        </p:pic>
      </p:grp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4EC5A060-F42C-B34D-93E3-75311E5B4DD6}"/>
              </a:ext>
            </a:extLst>
          </p:cNvPr>
          <p:cNvSpPr txBox="1"/>
          <p:nvPr/>
        </p:nvSpPr>
        <p:spPr>
          <a:xfrm>
            <a:off x="3908800" y="190984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40042F3E-E00D-5E4F-927A-F72D9AE51628}"/>
              </a:ext>
            </a:extLst>
          </p:cNvPr>
          <p:cNvSpPr txBox="1"/>
          <p:nvPr/>
        </p:nvSpPr>
        <p:spPr>
          <a:xfrm>
            <a:off x="3531353" y="224888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6" name="Google Shape;339;p33">
            <a:extLst>
              <a:ext uri="{FF2B5EF4-FFF2-40B4-BE49-F238E27FC236}">
                <a16:creationId xmlns:a16="http://schemas.microsoft.com/office/drawing/2014/main" id="{85987823-2297-204C-A630-29DC928BC60C}"/>
              </a:ext>
            </a:extLst>
          </p:cNvPr>
          <p:cNvSpPr txBox="1"/>
          <p:nvPr/>
        </p:nvSpPr>
        <p:spPr>
          <a:xfrm>
            <a:off x="2750831" y="2248885"/>
            <a:ext cx="737989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みぎした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" name="Google Shape;337;p33">
            <a:extLst>
              <a:ext uri="{FF2B5EF4-FFF2-40B4-BE49-F238E27FC236}">
                <a16:creationId xmlns:a16="http://schemas.microsoft.com/office/drawing/2014/main" id="{6948FDB1-4C79-0D4E-9685-F4232809E541}"/>
              </a:ext>
            </a:extLst>
          </p:cNvPr>
          <p:cNvSpPr/>
          <p:nvPr/>
        </p:nvSpPr>
        <p:spPr>
          <a:xfrm>
            <a:off x="1670448" y="4423144"/>
            <a:ext cx="2657008" cy="411471"/>
          </a:xfrm>
          <a:prstGeom prst="wedgeRoundRectCallout">
            <a:avLst>
              <a:gd name="adj1" fmla="val -59714"/>
              <a:gd name="adj2" fmla="val -525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ところでなんだけど、、</a:t>
            </a:r>
            <a:endParaRPr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055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AD4A9F3-88B8-B44E-BCE8-520F8784146B}"/>
              </a:ext>
            </a:extLst>
          </p:cNvPr>
          <p:cNvGrpSpPr/>
          <p:nvPr/>
        </p:nvGrpSpPr>
        <p:grpSpPr>
          <a:xfrm>
            <a:off x="643126" y="1155711"/>
            <a:ext cx="7853776" cy="3112286"/>
            <a:chOff x="643126" y="1155711"/>
            <a:chExt cx="7853776" cy="3112286"/>
          </a:xfrm>
        </p:grpSpPr>
        <p:pic>
          <p:nvPicPr>
            <p:cNvPr id="4" name="図 3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9449DBD3-8057-AF4F-BBEC-16E6AD5F0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96"/>
            <a:stretch/>
          </p:blipFill>
          <p:spPr>
            <a:xfrm>
              <a:off x="643129" y="1155711"/>
              <a:ext cx="7853773" cy="3112286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23A8AA8-D8D9-D046-94F3-A9F118ADEA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2547" b="36596"/>
            <a:stretch/>
          </p:blipFill>
          <p:spPr>
            <a:xfrm>
              <a:off x="643126" y="1155711"/>
              <a:ext cx="2156089" cy="3112286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すうじを変えたらどうなるかな？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0028" y="100144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280" y="3581829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230594" y="3684080"/>
            <a:ext cx="1972437" cy="906199"/>
          </a:xfrm>
          <a:prstGeom prst="wedgeRoundRectCallout">
            <a:avLst>
              <a:gd name="adj1" fmla="val -7864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ほんとだ！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にふやしてみたら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どうなるんだろう？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1783798" y="1118829"/>
            <a:ext cx="3057623" cy="976107"/>
          </a:xfrm>
          <a:prstGeom prst="wedgeRoundRectCallout">
            <a:avLst>
              <a:gd name="adj1" fmla="val -66479"/>
              <a:gd name="adj2" fmla="val -183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せいとくん、このブロックって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じつは</a:t>
            </a:r>
            <a:r>
              <a:rPr lang="ja-JP" altLang="en-US" sz="1500" b="1">
                <a:solidFill>
                  <a:schemeClr val="accent5"/>
                </a:solidFill>
              </a:rPr>
              <a:t>すうじを変えられる</a:t>
            </a:r>
            <a:r>
              <a:rPr lang="ja-JP" altLang="en-US" sz="1500" b="1">
                <a:solidFill>
                  <a:srgbClr val="5E696C"/>
                </a:solidFill>
              </a:rPr>
              <a:t>んだ！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きづいたかな？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3184759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か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1" name="Google Shape;376;p36">
            <a:extLst>
              <a:ext uri="{FF2B5EF4-FFF2-40B4-BE49-F238E27FC236}">
                <a16:creationId xmlns:a16="http://schemas.microsoft.com/office/drawing/2014/main" id="{0FD255AC-E050-B14D-8A48-E73F868F807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69410" y="2647852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77;p36">
            <a:extLst>
              <a:ext uri="{FF2B5EF4-FFF2-40B4-BE49-F238E27FC236}">
                <a16:creationId xmlns:a16="http://schemas.microsoft.com/office/drawing/2014/main" id="{9BB9CCFE-6883-0C40-9C91-06F880243603}"/>
              </a:ext>
            </a:extLst>
          </p:cNvPr>
          <p:cNvSpPr/>
          <p:nvPr/>
        </p:nvSpPr>
        <p:spPr>
          <a:xfrm>
            <a:off x="3634410" y="2351314"/>
            <a:ext cx="270000" cy="2514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6670A0DD-9317-6E43-84CF-D93679ED3F69}"/>
              </a:ext>
            </a:extLst>
          </p:cNvPr>
          <p:cNvSpPr txBox="1"/>
          <p:nvPr/>
        </p:nvSpPr>
        <p:spPr>
          <a:xfrm>
            <a:off x="3155022" y="129498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382;p36">
            <a:extLst>
              <a:ext uri="{FF2B5EF4-FFF2-40B4-BE49-F238E27FC236}">
                <a16:creationId xmlns:a16="http://schemas.microsoft.com/office/drawing/2014/main" id="{425D7531-6DAF-9746-99B3-941A88FD1E5D}"/>
              </a:ext>
            </a:extLst>
          </p:cNvPr>
          <p:cNvSpPr/>
          <p:nvPr/>
        </p:nvSpPr>
        <p:spPr>
          <a:xfrm>
            <a:off x="4412456" y="3406812"/>
            <a:ext cx="2303046" cy="979024"/>
          </a:xfrm>
          <a:prstGeom prst="wedgeRoundRectCallout">
            <a:avLst>
              <a:gd name="adj1" fmla="val -48328"/>
              <a:gd name="adj2" fmla="val -8533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accent5"/>
                </a:solidFill>
              </a:rPr>
              <a:t>白いところ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あたらしいすうじ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を入れてみよう。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84;p36">
            <a:extLst>
              <a:ext uri="{FF2B5EF4-FFF2-40B4-BE49-F238E27FC236}">
                <a16:creationId xmlns:a16="http://schemas.microsoft.com/office/drawing/2014/main" id="{F0F99171-CA6B-2A40-B53C-5F8799CFA27A}"/>
              </a:ext>
            </a:extLst>
          </p:cNvPr>
          <p:cNvSpPr txBox="1"/>
          <p:nvPr/>
        </p:nvSpPr>
        <p:spPr>
          <a:xfrm>
            <a:off x="4387964" y="3320208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しろ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6" name="Google Shape;384;p36">
            <a:extLst>
              <a:ext uri="{FF2B5EF4-FFF2-40B4-BE49-F238E27FC236}">
                <a16:creationId xmlns:a16="http://schemas.microsoft.com/office/drawing/2014/main" id="{1070851F-DE6C-F34E-95CE-0F672F3D83B9}"/>
              </a:ext>
            </a:extLst>
          </p:cNvPr>
          <p:cNvSpPr txBox="1"/>
          <p:nvPr/>
        </p:nvSpPr>
        <p:spPr>
          <a:xfrm>
            <a:off x="5488278" y="3320208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" name="Google Shape;384;p36">
            <a:extLst>
              <a:ext uri="{FF2B5EF4-FFF2-40B4-BE49-F238E27FC236}">
                <a16:creationId xmlns:a16="http://schemas.microsoft.com/office/drawing/2014/main" id="{87E321F8-E51D-BE41-8A78-C553B24D31C0}"/>
              </a:ext>
            </a:extLst>
          </p:cNvPr>
          <p:cNvSpPr txBox="1"/>
          <p:nvPr/>
        </p:nvSpPr>
        <p:spPr>
          <a:xfrm>
            <a:off x="4635785" y="384170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09478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5A5E30A-53F9-944F-9BC7-250AFE580CA7}"/>
              </a:ext>
            </a:extLst>
          </p:cNvPr>
          <p:cNvGrpSpPr/>
          <p:nvPr/>
        </p:nvGrpSpPr>
        <p:grpSpPr>
          <a:xfrm>
            <a:off x="643126" y="1155711"/>
            <a:ext cx="7853776" cy="3112286"/>
            <a:chOff x="643126" y="1155711"/>
            <a:chExt cx="7853776" cy="3112286"/>
          </a:xfrm>
        </p:grpSpPr>
        <p:pic>
          <p:nvPicPr>
            <p:cNvPr id="3" name="図 2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AB08C491-080D-F149-92F3-98CDCAD8FF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96"/>
            <a:stretch/>
          </p:blipFill>
          <p:spPr>
            <a:xfrm>
              <a:off x="643129" y="1155711"/>
              <a:ext cx="7853773" cy="3112286"/>
            </a:xfrm>
            <a:prstGeom prst="rect">
              <a:avLst/>
            </a:prstGeom>
          </p:spPr>
        </p:pic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BC7BDEE5-307E-7248-A96B-541FE65744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2547" b="36596"/>
            <a:stretch/>
          </p:blipFill>
          <p:spPr>
            <a:xfrm>
              <a:off x="643126" y="1155711"/>
              <a:ext cx="2156089" cy="3112286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緑のはたをおすと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2742" y="365538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2919719"/>
            <a:ext cx="79602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1584158" y="2988128"/>
            <a:ext cx="2416342" cy="727615"/>
          </a:xfrm>
          <a:prstGeom prst="wedgeRoundRectCallout">
            <a:avLst>
              <a:gd name="adj1" fmla="val -7028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さっきよりも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いっきに大きくなった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きがする！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82;p36">
            <a:extLst>
              <a:ext uri="{FF2B5EF4-FFF2-40B4-BE49-F238E27FC236}">
                <a16:creationId xmlns:a16="http://schemas.microsoft.com/office/drawing/2014/main" id="{BCD850C4-8489-4B42-AFAE-C598051062CC}"/>
              </a:ext>
            </a:extLst>
          </p:cNvPr>
          <p:cNvSpPr/>
          <p:nvPr/>
        </p:nvSpPr>
        <p:spPr>
          <a:xfrm>
            <a:off x="6344786" y="1213438"/>
            <a:ext cx="1118100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4;p36">
            <a:extLst>
              <a:ext uri="{FF2B5EF4-FFF2-40B4-BE49-F238E27FC236}">
                <a16:creationId xmlns:a16="http://schemas.microsoft.com/office/drawing/2014/main" id="{91F13379-4A82-964A-AFFE-CDAC94957FCE}"/>
              </a:ext>
            </a:extLst>
          </p:cNvPr>
          <p:cNvSpPr txBox="1"/>
          <p:nvPr/>
        </p:nvSpPr>
        <p:spPr>
          <a:xfrm>
            <a:off x="6503887" y="115897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5125787" y="1474931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4520750" y="3504005"/>
            <a:ext cx="2656095" cy="1437261"/>
          </a:xfrm>
          <a:prstGeom prst="wedgeRoundRectCallout">
            <a:avLst>
              <a:gd name="adj1" fmla="val 59809"/>
              <a:gd name="adj2" fmla="val 1127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そのとおり！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この</a:t>
            </a:r>
            <a:r>
              <a:rPr lang="ja-JP" altLang="en-US" sz="1500" b="1">
                <a:solidFill>
                  <a:schemeClr val="accent5"/>
                </a:solidFill>
              </a:rPr>
              <a:t>すうじが大きいほど</a:t>
            </a:r>
            <a:r>
              <a:rPr lang="ja-JP" altLang="en-US" sz="1500" b="1">
                <a:solidFill>
                  <a:srgbClr val="5E696C"/>
                </a:solidFill>
              </a:rPr>
              <a:t>、スプライトの大きさは</a:t>
            </a:r>
            <a:r>
              <a:rPr lang="ja-JP" altLang="en-US" sz="1500" b="1">
                <a:solidFill>
                  <a:schemeClr val="accent5"/>
                </a:solidFill>
              </a:rPr>
              <a:t>いっきに変わる</a:t>
            </a:r>
            <a:r>
              <a:rPr lang="ja-JP" altLang="en-US" sz="1500" b="1">
                <a:solidFill>
                  <a:srgbClr val="5E696C"/>
                </a:solidFill>
              </a:rPr>
              <a:t>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605101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1" name="Google Shape;376;p36">
            <a:extLst>
              <a:ext uri="{FF2B5EF4-FFF2-40B4-BE49-F238E27FC236}">
                <a16:creationId xmlns:a16="http://schemas.microsoft.com/office/drawing/2014/main" id="{D934067A-04B6-2243-9FF7-EC3E0E9D283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0919" y="1734238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33C164CE-EF38-BB48-91AB-412011BF581F}"/>
              </a:ext>
            </a:extLst>
          </p:cNvPr>
          <p:cNvSpPr txBox="1"/>
          <p:nvPr/>
        </p:nvSpPr>
        <p:spPr>
          <a:xfrm>
            <a:off x="3467467" y="294266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F2656405-D32B-D944-B0F1-D6F16F98DD39}"/>
              </a:ext>
            </a:extLst>
          </p:cNvPr>
          <p:cNvSpPr txBox="1"/>
          <p:nvPr/>
        </p:nvSpPr>
        <p:spPr>
          <a:xfrm>
            <a:off x="5643692" y="372240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94462468-4A1B-2046-882E-4F58BC237BED}"/>
              </a:ext>
            </a:extLst>
          </p:cNvPr>
          <p:cNvSpPr txBox="1"/>
          <p:nvPr/>
        </p:nvSpPr>
        <p:spPr>
          <a:xfrm>
            <a:off x="5643692" y="406952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92B9ADBE-5F13-7043-B8E9-9682B40A71D5}"/>
              </a:ext>
            </a:extLst>
          </p:cNvPr>
          <p:cNvSpPr txBox="1"/>
          <p:nvPr/>
        </p:nvSpPr>
        <p:spPr>
          <a:xfrm>
            <a:off x="4946987" y="440730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04493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A274D38-33E5-4B08-B897-26237EC7C8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34"/>
          <a:stretch/>
        </p:blipFill>
        <p:spPr>
          <a:xfrm>
            <a:off x="1689096" y="964906"/>
            <a:ext cx="6038564" cy="4017991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大きさを戻すには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643353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おお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" name="Google Shape;377;p36">
            <a:extLst>
              <a:ext uri="{FF2B5EF4-FFF2-40B4-BE49-F238E27FC236}">
                <a16:creationId xmlns:a16="http://schemas.microsoft.com/office/drawing/2014/main" id="{49B1AFE4-C977-5147-9693-8C045B95FD79}"/>
              </a:ext>
            </a:extLst>
          </p:cNvPr>
          <p:cNvSpPr/>
          <p:nvPr/>
        </p:nvSpPr>
        <p:spPr>
          <a:xfrm>
            <a:off x="5758434" y="3752715"/>
            <a:ext cx="557306" cy="4258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Google Shape;338;p33">
            <a:extLst>
              <a:ext uri="{FF2B5EF4-FFF2-40B4-BE49-F238E27FC236}">
                <a16:creationId xmlns:a16="http://schemas.microsoft.com/office/drawing/2014/main" id="{11FFC57A-94F7-F047-BC5A-910F2A8A428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525" y="1879957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37;p33">
            <a:extLst>
              <a:ext uri="{FF2B5EF4-FFF2-40B4-BE49-F238E27FC236}">
                <a16:creationId xmlns:a16="http://schemas.microsoft.com/office/drawing/2014/main" id="{D259A406-36C5-3145-875B-A050B86C3795}"/>
              </a:ext>
            </a:extLst>
          </p:cNvPr>
          <p:cNvSpPr/>
          <p:nvPr/>
        </p:nvSpPr>
        <p:spPr>
          <a:xfrm>
            <a:off x="2021931" y="1899216"/>
            <a:ext cx="3638428" cy="1309883"/>
          </a:xfrm>
          <a:prstGeom prst="wedgeRoundRectCallout">
            <a:avLst>
              <a:gd name="adj1" fmla="val -60915"/>
              <a:gd name="adj2" fmla="val -2158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たくさん大きくしたら、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ページの右下</a:t>
            </a:r>
            <a:r>
              <a:rPr lang="ja-JP" altLang="en-US" sz="1500" b="1" dirty="0">
                <a:solidFill>
                  <a:srgbClr val="5E696C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大きさ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わくのすうじを「</a:t>
            </a:r>
            <a:r>
              <a:rPr lang="en-US" altLang="ja-JP" sz="1500" b="1" dirty="0">
                <a:solidFill>
                  <a:schemeClr val="accent5"/>
                </a:solidFill>
              </a:rPr>
              <a:t>100</a:t>
            </a:r>
            <a:r>
              <a:rPr lang="ja-JP" altLang="en-US" sz="1500" b="1" dirty="0">
                <a:solidFill>
                  <a:srgbClr val="5E696C"/>
                </a:solidFill>
              </a:rPr>
              <a:t>」にしてみてね！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3" name="Google Shape;277;p29">
            <a:extLst>
              <a:ext uri="{FF2B5EF4-FFF2-40B4-BE49-F238E27FC236}">
                <a16:creationId xmlns:a16="http://schemas.microsoft.com/office/drawing/2014/main" id="{6D394E57-322B-D04B-BF45-034BCD3AE79D}"/>
              </a:ext>
            </a:extLst>
          </p:cNvPr>
          <p:cNvSpPr/>
          <p:nvPr/>
        </p:nvSpPr>
        <p:spPr>
          <a:xfrm>
            <a:off x="6765646" y="2302439"/>
            <a:ext cx="1319159" cy="934224"/>
          </a:xfrm>
          <a:prstGeom prst="wedgeRoundRectCallout">
            <a:avLst>
              <a:gd name="adj1" fmla="val -79166"/>
              <a:gd name="adj2" fmla="val 11505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4EC5A060-F42C-B34D-93E3-75311E5B4DD6}"/>
              </a:ext>
            </a:extLst>
          </p:cNvPr>
          <p:cNvSpPr txBox="1"/>
          <p:nvPr/>
        </p:nvSpPr>
        <p:spPr>
          <a:xfrm>
            <a:off x="2763361" y="190984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40042F3E-E00D-5E4F-927A-F72D9AE51628}"/>
              </a:ext>
            </a:extLst>
          </p:cNvPr>
          <p:cNvSpPr txBox="1"/>
          <p:nvPr/>
        </p:nvSpPr>
        <p:spPr>
          <a:xfrm>
            <a:off x="3531353" y="224888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6" name="Google Shape;339;p33">
            <a:extLst>
              <a:ext uri="{FF2B5EF4-FFF2-40B4-BE49-F238E27FC236}">
                <a16:creationId xmlns:a16="http://schemas.microsoft.com/office/drawing/2014/main" id="{85987823-2297-204C-A630-29DC928BC60C}"/>
              </a:ext>
            </a:extLst>
          </p:cNvPr>
          <p:cNvSpPr txBox="1"/>
          <p:nvPr/>
        </p:nvSpPr>
        <p:spPr>
          <a:xfrm>
            <a:off x="2750831" y="2248885"/>
            <a:ext cx="737989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みぎした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83;p36">
            <a:extLst>
              <a:ext uri="{FF2B5EF4-FFF2-40B4-BE49-F238E27FC236}">
                <a16:creationId xmlns:a16="http://schemas.microsoft.com/office/drawing/2014/main" id="{12E87378-6D7A-45A8-A498-A308513D909B}"/>
              </a:ext>
            </a:extLst>
          </p:cNvPr>
          <p:cNvSpPr txBox="1"/>
          <p:nvPr/>
        </p:nvSpPr>
        <p:spPr>
          <a:xfrm>
            <a:off x="4298177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もど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20" name="Google Shape;378;p36">
            <a:extLst>
              <a:ext uri="{FF2B5EF4-FFF2-40B4-BE49-F238E27FC236}">
                <a16:creationId xmlns:a16="http://schemas.microsoft.com/office/drawing/2014/main" id="{D931F68B-1D38-49B4-A48E-65FC33AB95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280" y="3581829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381;p36">
            <a:extLst>
              <a:ext uri="{FF2B5EF4-FFF2-40B4-BE49-F238E27FC236}">
                <a16:creationId xmlns:a16="http://schemas.microsoft.com/office/drawing/2014/main" id="{92732B2A-E658-46BF-BA96-A0D9DF4B4610}"/>
              </a:ext>
            </a:extLst>
          </p:cNvPr>
          <p:cNvSpPr/>
          <p:nvPr/>
        </p:nvSpPr>
        <p:spPr>
          <a:xfrm>
            <a:off x="2230594" y="3684080"/>
            <a:ext cx="1972437" cy="906199"/>
          </a:xfrm>
          <a:prstGeom prst="wedgeRoundRectCallout">
            <a:avLst>
              <a:gd name="adj1" fmla="val -78642"/>
              <a:gd name="adj2" fmla="val 225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スプライトの大きさが戻ったよ！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7556A3F4-76E8-462E-8717-1CCA73498599}"/>
              </a:ext>
            </a:extLst>
          </p:cNvPr>
          <p:cNvSpPr txBox="1"/>
          <p:nvPr/>
        </p:nvSpPr>
        <p:spPr>
          <a:xfrm>
            <a:off x="3352145" y="368407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B6B6F46C-EA51-4010-8378-4D3677F8FC93}"/>
              </a:ext>
            </a:extLst>
          </p:cNvPr>
          <p:cNvSpPr txBox="1"/>
          <p:nvPr/>
        </p:nvSpPr>
        <p:spPr>
          <a:xfrm>
            <a:off x="2405811" y="399604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rgbClr val="5E696C"/>
                </a:solidFill>
                <a:ea typeface="Lato"/>
                <a:sym typeface="Lato"/>
              </a:rPr>
              <a:t>もど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122EBAFB-9193-4B7C-BE79-7E949C64CD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186" t="69699" r="17803" b="19552"/>
          <a:stretch/>
        </p:blipFill>
        <p:spPr>
          <a:xfrm>
            <a:off x="6836045" y="2320279"/>
            <a:ext cx="1120808" cy="86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23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8DF257EE-CD07-9A48-88EC-83F710BE14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3128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ほかのブロックと組みあわせてみよう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3" name="Google Shape;384;p36">
            <a:extLst>
              <a:ext uri="{FF2B5EF4-FFF2-40B4-BE49-F238E27FC236}">
                <a16:creationId xmlns:a16="http://schemas.microsoft.com/office/drawing/2014/main" id="{91F13379-4A82-964A-AFFE-CDAC94957FCE}"/>
              </a:ext>
            </a:extLst>
          </p:cNvPr>
          <p:cNvSpPr txBox="1"/>
          <p:nvPr/>
        </p:nvSpPr>
        <p:spPr>
          <a:xfrm>
            <a:off x="6503887" y="115897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31" name="Google Shape;338;p33">
            <a:extLst>
              <a:ext uri="{FF2B5EF4-FFF2-40B4-BE49-F238E27FC236}">
                <a16:creationId xmlns:a16="http://schemas.microsoft.com/office/drawing/2014/main" id="{8AA67252-5C16-B544-B2B9-6636C9FFB7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49872" y="3680532"/>
            <a:ext cx="1174951" cy="117492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7;p36">
            <a:extLst>
              <a:ext uri="{FF2B5EF4-FFF2-40B4-BE49-F238E27FC236}">
                <a16:creationId xmlns:a16="http://schemas.microsoft.com/office/drawing/2014/main" id="{0CCA344D-9889-F64E-903F-B5C0FB175AAC}"/>
              </a:ext>
            </a:extLst>
          </p:cNvPr>
          <p:cNvSpPr/>
          <p:nvPr/>
        </p:nvSpPr>
        <p:spPr>
          <a:xfrm>
            <a:off x="3709292" y="2583926"/>
            <a:ext cx="258552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77;p36">
            <a:extLst>
              <a:ext uri="{FF2B5EF4-FFF2-40B4-BE49-F238E27FC236}">
                <a16:creationId xmlns:a16="http://schemas.microsoft.com/office/drawing/2014/main" id="{5F56041D-9998-7142-98A2-3B217ED60B5C}"/>
              </a:ext>
            </a:extLst>
          </p:cNvPr>
          <p:cNvSpPr/>
          <p:nvPr/>
        </p:nvSpPr>
        <p:spPr>
          <a:xfrm>
            <a:off x="1045029" y="2408465"/>
            <a:ext cx="985476" cy="58782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319;p32">
            <a:extLst>
              <a:ext uri="{FF2B5EF4-FFF2-40B4-BE49-F238E27FC236}">
                <a16:creationId xmlns:a16="http://schemas.microsoft.com/office/drawing/2014/main" id="{973F48ED-49F8-584E-AF3D-D824FBD2FF62}"/>
              </a:ext>
            </a:extLst>
          </p:cNvPr>
          <p:cNvCxnSpPr>
            <a:cxnSpLocks/>
          </p:cNvCxnSpPr>
          <p:nvPr/>
        </p:nvCxnSpPr>
        <p:spPr>
          <a:xfrm>
            <a:off x="2063914" y="2686230"/>
            <a:ext cx="1250786" cy="8146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1" name="Google Shape;321;p32">
            <a:extLst>
              <a:ext uri="{FF2B5EF4-FFF2-40B4-BE49-F238E27FC236}">
                <a16:creationId xmlns:a16="http://schemas.microsoft.com/office/drawing/2014/main" id="{F73AF886-6CF4-FC46-98DF-6904229E662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46407" y="2584161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37;p33">
            <a:extLst>
              <a:ext uri="{FF2B5EF4-FFF2-40B4-BE49-F238E27FC236}">
                <a16:creationId xmlns:a16="http://schemas.microsoft.com/office/drawing/2014/main" id="{86EC9581-AB52-4B44-A53C-1D9F5F212AE6}"/>
              </a:ext>
            </a:extLst>
          </p:cNvPr>
          <p:cNvSpPr/>
          <p:nvPr/>
        </p:nvSpPr>
        <p:spPr>
          <a:xfrm>
            <a:off x="4570014" y="1099339"/>
            <a:ext cx="3331188" cy="1182861"/>
          </a:xfrm>
          <a:prstGeom prst="wedgeRoundRectCallout">
            <a:avLst>
              <a:gd name="adj1" fmla="val 32268"/>
              <a:gd name="adj2" fmla="val 6472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ほかのブロック</a:t>
            </a:r>
            <a:r>
              <a:rPr lang="ja-JP" altLang="en-US" sz="1500" b="1">
                <a:solidFill>
                  <a:srgbClr val="5E696C"/>
                </a:solidFill>
              </a:rPr>
              <a:t>と組みあわせれば、すうじを変えなくても</a:t>
            </a:r>
            <a:r>
              <a:rPr lang="ja-JP" altLang="en-US" sz="1500" b="1">
                <a:solidFill>
                  <a:schemeClr val="accent5"/>
                </a:solidFill>
              </a:rPr>
              <a:t>大きさのへんかを変えられる</a:t>
            </a:r>
            <a:r>
              <a:rPr lang="ja-JP" altLang="en-US" sz="1500" b="1">
                <a:solidFill>
                  <a:srgbClr val="5E696C"/>
                </a:solidFill>
              </a:rPr>
              <a:t>よ！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44" name="Google Shape;383;p36">
            <a:extLst>
              <a:ext uri="{FF2B5EF4-FFF2-40B4-BE49-F238E27FC236}">
                <a16:creationId xmlns:a16="http://schemas.microsoft.com/office/drawing/2014/main" id="{027FA3D6-0C56-E745-A75C-347434531D16}"/>
              </a:ext>
            </a:extLst>
          </p:cNvPr>
          <p:cNvSpPr txBox="1"/>
          <p:nvPr/>
        </p:nvSpPr>
        <p:spPr>
          <a:xfrm>
            <a:off x="4413990" y="253089"/>
            <a:ext cx="9768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" name="Google Shape;339;p33">
            <a:extLst>
              <a:ext uri="{FF2B5EF4-FFF2-40B4-BE49-F238E27FC236}">
                <a16:creationId xmlns:a16="http://schemas.microsoft.com/office/drawing/2014/main" id="{E1761D96-D0E6-7045-AD88-542CE79A912F}"/>
              </a:ext>
            </a:extLst>
          </p:cNvPr>
          <p:cNvSpPr txBox="1"/>
          <p:nvPr/>
        </p:nvSpPr>
        <p:spPr>
          <a:xfrm>
            <a:off x="6131986" y="1061740"/>
            <a:ext cx="33924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6" name="Google Shape;339;p33">
            <a:extLst>
              <a:ext uri="{FF2B5EF4-FFF2-40B4-BE49-F238E27FC236}">
                <a16:creationId xmlns:a16="http://schemas.microsoft.com/office/drawing/2014/main" id="{D61B20B5-01DC-634E-9B3A-963755D300FA}"/>
              </a:ext>
            </a:extLst>
          </p:cNvPr>
          <p:cNvSpPr txBox="1"/>
          <p:nvPr/>
        </p:nvSpPr>
        <p:spPr>
          <a:xfrm>
            <a:off x="5375492" y="1400270"/>
            <a:ext cx="33924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7" name="Google Shape;339;p33">
            <a:extLst>
              <a:ext uri="{FF2B5EF4-FFF2-40B4-BE49-F238E27FC236}">
                <a16:creationId xmlns:a16="http://schemas.microsoft.com/office/drawing/2014/main" id="{CE601938-C29E-184B-89EE-EE3452C67900}"/>
              </a:ext>
            </a:extLst>
          </p:cNvPr>
          <p:cNvSpPr txBox="1"/>
          <p:nvPr/>
        </p:nvSpPr>
        <p:spPr>
          <a:xfrm>
            <a:off x="4995427" y="1744132"/>
            <a:ext cx="33924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" name="Google Shape;339;p33">
            <a:extLst>
              <a:ext uri="{FF2B5EF4-FFF2-40B4-BE49-F238E27FC236}">
                <a16:creationId xmlns:a16="http://schemas.microsoft.com/office/drawing/2014/main" id="{B305A88F-6648-DB47-BA75-2A690774A6C1}"/>
              </a:ext>
            </a:extLst>
          </p:cNvPr>
          <p:cNvSpPr txBox="1"/>
          <p:nvPr/>
        </p:nvSpPr>
        <p:spPr>
          <a:xfrm>
            <a:off x="6451853" y="1400436"/>
            <a:ext cx="47962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7;p33">
            <a:extLst>
              <a:ext uri="{FF2B5EF4-FFF2-40B4-BE49-F238E27FC236}">
                <a16:creationId xmlns:a16="http://schemas.microsoft.com/office/drawing/2014/main" id="{DFA44000-C808-454B-A15E-A6FAA345B8C2}"/>
              </a:ext>
            </a:extLst>
          </p:cNvPr>
          <p:cNvSpPr/>
          <p:nvPr/>
        </p:nvSpPr>
        <p:spPr>
          <a:xfrm>
            <a:off x="2475571" y="3355521"/>
            <a:ext cx="3845629" cy="1583872"/>
          </a:xfrm>
          <a:prstGeom prst="wedgeRoundRectCallout">
            <a:avLst>
              <a:gd name="adj1" fmla="val 63149"/>
              <a:gd name="adj2" fmla="val 157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すうじを</a:t>
            </a:r>
            <a:r>
              <a:rPr lang="en-US" altLang="ja-JP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にもどして</a:t>
            </a:r>
            <a:r>
              <a:rPr lang="ja-JP" altLang="en-US" sz="1500" b="1" dirty="0">
                <a:solidFill>
                  <a:srgbClr val="5E696C"/>
                </a:solidFill>
              </a:rPr>
              <a:t>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en-US" altLang="ja-JP" sz="1500" b="1" dirty="0">
                <a:solidFill>
                  <a:srgbClr val="AF4345"/>
                </a:solidFill>
              </a:rPr>
              <a:t>10</a:t>
            </a:r>
            <a:r>
              <a:rPr lang="ja-JP" altLang="en-US" sz="1500" b="1" dirty="0">
                <a:solidFill>
                  <a:srgbClr val="AF4345"/>
                </a:solidFill>
              </a:rPr>
              <a:t>回繰り返す</a:t>
            </a:r>
            <a:r>
              <a:rPr lang="ja-JP" altLang="en-US" sz="1500" b="1" dirty="0">
                <a:solidFill>
                  <a:srgbClr val="5E696C"/>
                </a:solidFill>
              </a:rPr>
              <a:t>」</a:t>
            </a:r>
            <a:r>
              <a:rPr lang="ja" altLang="en-US" sz="1500" b="1" dirty="0">
                <a:solidFill>
                  <a:srgbClr val="5E696C"/>
                </a:solidFill>
              </a:rPr>
              <a:t>のブロックを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AF4345"/>
                </a:solidFill>
              </a:rPr>
              <a:t>ドラッグ＆ドロップ</a:t>
            </a:r>
            <a:r>
              <a:rPr lang="ja-JP" altLang="en-US" sz="1500" b="1" dirty="0">
                <a:solidFill>
                  <a:srgbClr val="5E696C"/>
                </a:solidFill>
              </a:rPr>
              <a:t>して、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rgbClr val="AF4345"/>
                </a:solidFill>
              </a:rPr>
              <a:t>大きさを</a:t>
            </a:r>
            <a:r>
              <a:rPr lang="en-US" altLang="ja-JP" sz="1500" b="1" dirty="0">
                <a:solidFill>
                  <a:srgbClr val="AF4345"/>
                </a:solidFill>
              </a:rPr>
              <a:t>10</a:t>
            </a:r>
            <a:r>
              <a:rPr lang="ja-JP" altLang="en-US" sz="1500" b="1" dirty="0">
                <a:solidFill>
                  <a:srgbClr val="AF4345"/>
                </a:solidFill>
              </a:rPr>
              <a:t>ずつ変える</a:t>
            </a:r>
            <a:r>
              <a:rPr lang="ja-JP" altLang="en-US" sz="1500" b="1" dirty="0">
                <a:solidFill>
                  <a:srgbClr val="5E696C"/>
                </a:solidFill>
              </a:rPr>
              <a:t>」</a:t>
            </a:r>
            <a:r>
              <a:rPr lang="ja" altLang="en-US" sz="1500" b="1" dirty="0">
                <a:solidFill>
                  <a:srgbClr val="AF4345"/>
                </a:solidFill>
              </a:rPr>
              <a:t>ブロック</a:t>
            </a:r>
            <a:r>
              <a:rPr lang="ja" altLang="en-US" sz="1500" b="1" dirty="0">
                <a:solidFill>
                  <a:srgbClr val="5E696C"/>
                </a:solidFill>
              </a:rPr>
              <a:t>に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 dirty="0">
                <a:solidFill>
                  <a:srgbClr val="AF4345"/>
                </a:solidFill>
              </a:rPr>
              <a:t>かさね</a:t>
            </a:r>
            <a:r>
              <a:rPr lang="ja" altLang="en-US" sz="1500" b="1" dirty="0">
                <a:solidFill>
                  <a:srgbClr val="AF4345"/>
                </a:solidFill>
              </a:rPr>
              <a:t>て</a:t>
            </a:r>
            <a:r>
              <a:rPr lang="ja-JP" altLang="en-US" sz="1500" b="1" dirty="0">
                <a:solidFill>
                  <a:srgbClr val="5E696C"/>
                </a:solidFill>
              </a:rPr>
              <a:t>みよう</a:t>
            </a:r>
            <a:r>
              <a:rPr lang="ja" altLang="en-US" sz="1500" b="1" dirty="0">
                <a:solidFill>
                  <a:srgbClr val="5E696C"/>
                </a:solidFill>
              </a:rPr>
              <a:t>。</a:t>
            </a:r>
            <a:r>
              <a:rPr lang="ja-JP" altLang="en-US" sz="1500" b="1" dirty="0">
                <a:solidFill>
                  <a:srgbClr val="5E696C"/>
                </a:solidFill>
              </a:rPr>
              <a:t>こんどはどうなるかな？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A1C13493-BC2D-B441-A139-DA0C44569D77}"/>
              </a:ext>
            </a:extLst>
          </p:cNvPr>
          <p:cNvSpPr txBox="1"/>
          <p:nvPr/>
        </p:nvSpPr>
        <p:spPr>
          <a:xfrm>
            <a:off x="3440272" y="362964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AF4345"/>
                </a:solidFill>
                <a:ea typeface="Lato"/>
                <a:sym typeface="Lato"/>
              </a:rPr>
              <a:t>かえ</a:t>
            </a:r>
            <a:endParaRPr sz="900" b="1" dirty="0">
              <a:solidFill>
                <a:srgbClr val="AF4345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A16A6EBA-6D2B-8247-B584-CD6A3DAC7CAD}"/>
              </a:ext>
            </a:extLst>
          </p:cNvPr>
          <p:cNvSpPr txBox="1"/>
          <p:nvPr/>
        </p:nvSpPr>
        <p:spPr>
          <a:xfrm>
            <a:off x="2850209" y="3635497"/>
            <a:ext cx="43589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AF4345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rgbClr val="AF4345"/>
              </a:solidFill>
              <a:ea typeface="Lato"/>
              <a:sym typeface="Lato"/>
            </a:endParaRPr>
          </a:p>
        </p:txBody>
      </p:sp>
      <p:sp>
        <p:nvSpPr>
          <p:cNvPr id="43" name="Google Shape;339;p33">
            <a:extLst>
              <a:ext uri="{FF2B5EF4-FFF2-40B4-BE49-F238E27FC236}">
                <a16:creationId xmlns:a16="http://schemas.microsoft.com/office/drawing/2014/main" id="{06875891-97C9-EC43-BA34-3E47A69BF2ED}"/>
              </a:ext>
            </a:extLst>
          </p:cNvPr>
          <p:cNvSpPr txBox="1"/>
          <p:nvPr/>
        </p:nvSpPr>
        <p:spPr>
          <a:xfrm>
            <a:off x="3094764" y="3629645"/>
            <a:ext cx="33924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AF4345"/>
                </a:solidFill>
                <a:ea typeface="Lato"/>
                <a:sym typeface="Lato"/>
              </a:rPr>
              <a:t>く</a:t>
            </a:r>
            <a:endParaRPr sz="900" b="1" dirty="0">
              <a:solidFill>
                <a:srgbClr val="AF4345"/>
              </a:solidFill>
              <a:ea typeface="Lato"/>
              <a:sym typeface="Lato"/>
            </a:endParaRPr>
          </a:p>
        </p:txBody>
      </p: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597F4D37-C5FE-4EAE-A804-F77C6D49D053}"/>
              </a:ext>
            </a:extLst>
          </p:cNvPr>
          <p:cNvSpPr/>
          <p:nvPr/>
        </p:nvSpPr>
        <p:spPr>
          <a:xfrm>
            <a:off x="712587" y="3147168"/>
            <a:ext cx="264260" cy="32755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2468E434-7539-4AAD-8685-F8549385A219}"/>
              </a:ext>
            </a:extLst>
          </p:cNvPr>
          <p:cNvSpPr txBox="1"/>
          <p:nvPr/>
        </p:nvSpPr>
        <p:spPr>
          <a:xfrm>
            <a:off x="4067872" y="418569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AF434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rgbClr val="AF434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E396B4D0-1F3D-446C-A327-1442E906624A}"/>
              </a:ext>
            </a:extLst>
          </p:cNvPr>
          <p:cNvSpPr txBox="1"/>
          <p:nvPr/>
        </p:nvSpPr>
        <p:spPr>
          <a:xfrm>
            <a:off x="2657122" y="4191469"/>
            <a:ext cx="47962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59969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8CFE6D24-0A86-D64D-B51C-BEFE1CC525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3127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緑のはたをおしてみよう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2203" y="3896947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9505" y="1191326"/>
            <a:ext cx="971493" cy="9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1849199" y="1304615"/>
            <a:ext cx="2487708" cy="651778"/>
          </a:xfrm>
          <a:prstGeom prst="wedgeRoundRectCallout">
            <a:avLst>
              <a:gd name="adj1" fmla="val -65820"/>
              <a:gd name="adj2" fmla="val 172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すごく大きくなったね！！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82;p36">
            <a:extLst>
              <a:ext uri="{FF2B5EF4-FFF2-40B4-BE49-F238E27FC236}">
                <a16:creationId xmlns:a16="http://schemas.microsoft.com/office/drawing/2014/main" id="{BCD850C4-8489-4B42-AFAE-C598051062CC}"/>
              </a:ext>
            </a:extLst>
          </p:cNvPr>
          <p:cNvSpPr/>
          <p:nvPr/>
        </p:nvSpPr>
        <p:spPr>
          <a:xfrm>
            <a:off x="6344786" y="1213438"/>
            <a:ext cx="1118100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4;p36">
            <a:extLst>
              <a:ext uri="{FF2B5EF4-FFF2-40B4-BE49-F238E27FC236}">
                <a16:creationId xmlns:a16="http://schemas.microsoft.com/office/drawing/2014/main" id="{91F13379-4A82-964A-AFFE-CDAC94957FCE}"/>
              </a:ext>
            </a:extLst>
          </p:cNvPr>
          <p:cNvSpPr txBox="1"/>
          <p:nvPr/>
        </p:nvSpPr>
        <p:spPr>
          <a:xfrm>
            <a:off x="6503887" y="115897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205053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" name="Google Shape;337;p33">
            <a:extLst>
              <a:ext uri="{FF2B5EF4-FFF2-40B4-BE49-F238E27FC236}">
                <a16:creationId xmlns:a16="http://schemas.microsoft.com/office/drawing/2014/main" id="{BAD2B1CA-017A-EA4B-A727-ACD84BD2592D}"/>
              </a:ext>
            </a:extLst>
          </p:cNvPr>
          <p:cNvSpPr/>
          <p:nvPr/>
        </p:nvSpPr>
        <p:spPr>
          <a:xfrm>
            <a:off x="1854364" y="3795098"/>
            <a:ext cx="2951126" cy="1157336"/>
          </a:xfrm>
          <a:prstGeom prst="wedgeRoundRectCallout">
            <a:avLst>
              <a:gd name="adj1" fmla="val -62592"/>
              <a:gd name="adj2" fmla="val 560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" altLang="en-US" sz="1500" b="1" dirty="0">
                <a:solidFill>
                  <a:srgbClr val="5E696C"/>
                </a:solidFill>
              </a:rPr>
              <a:t>このブロックは、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おなじうごきを</a:t>
            </a:r>
            <a:r>
              <a:rPr lang="en-US" altLang="ja-JP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>
                <a:solidFill>
                  <a:schemeClr val="accent5"/>
                </a:solidFill>
              </a:rPr>
              <a:t>回くりかえす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ことができる</a:t>
            </a:r>
            <a:r>
              <a:rPr lang="ja-JP" altLang="en-US" sz="1500" b="1">
                <a:solidFill>
                  <a:srgbClr val="5E696C"/>
                </a:solidFill>
              </a:rPr>
              <a:t>んだ！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198EBDAA-67AA-7945-AD28-5374FB479CA4}"/>
              </a:ext>
            </a:extLst>
          </p:cNvPr>
          <p:cNvSpPr txBox="1"/>
          <p:nvPr/>
        </p:nvSpPr>
        <p:spPr>
          <a:xfrm>
            <a:off x="3383746" y="4058371"/>
            <a:ext cx="43589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AF4345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rgbClr val="AF4345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455AA191-1505-5F48-8783-9008864F4C8E}"/>
              </a:ext>
            </a:extLst>
          </p:cNvPr>
          <p:cNvSpPr txBox="1"/>
          <p:nvPr/>
        </p:nvSpPr>
        <p:spPr>
          <a:xfrm>
            <a:off x="2399207" y="1322179"/>
            <a:ext cx="435893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5" name="Google Shape;377;p36">
            <a:extLst>
              <a:ext uri="{FF2B5EF4-FFF2-40B4-BE49-F238E27FC236}">
                <a16:creationId xmlns:a16="http://schemas.microsoft.com/office/drawing/2014/main" id="{69C6E993-28FA-4E40-8AE1-A1096C2CAAA7}"/>
              </a:ext>
            </a:extLst>
          </p:cNvPr>
          <p:cNvSpPr/>
          <p:nvPr/>
        </p:nvSpPr>
        <p:spPr>
          <a:xfrm>
            <a:off x="5125787" y="1474931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76;p36">
            <a:extLst>
              <a:ext uri="{FF2B5EF4-FFF2-40B4-BE49-F238E27FC236}">
                <a16:creationId xmlns:a16="http://schemas.microsoft.com/office/drawing/2014/main" id="{8A50C61D-E54A-D94D-B8D8-007E373120D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90919" y="1734238"/>
            <a:ext cx="521875" cy="79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223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スプライトを小さくするには？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86408" y="2571750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805" y="1266873"/>
            <a:ext cx="971493" cy="9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019319" y="1280723"/>
            <a:ext cx="4774886" cy="971493"/>
          </a:xfrm>
          <a:prstGeom prst="wedgeRoundRectCallout">
            <a:avLst>
              <a:gd name="adj1" fmla="val -62257"/>
              <a:gd name="adj2" fmla="val 1832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ねえめんた、スプライトを大きくできるのはわかったんだけど、</a:t>
            </a:r>
            <a:r>
              <a:rPr lang="ja-JP" altLang="en-US" sz="1500" b="1">
                <a:solidFill>
                  <a:schemeClr val="accent5"/>
                </a:solidFill>
              </a:rPr>
              <a:t>小さくする</a:t>
            </a:r>
            <a:r>
              <a:rPr lang="ja-JP" altLang="en-US" sz="1500" b="1">
                <a:solidFill>
                  <a:schemeClr val="dk2"/>
                </a:solidFill>
              </a:rPr>
              <a:t>こともできるのかな？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4108275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ちい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6" name="Google Shape;337;p33">
            <a:extLst>
              <a:ext uri="{FF2B5EF4-FFF2-40B4-BE49-F238E27FC236}">
                <a16:creationId xmlns:a16="http://schemas.microsoft.com/office/drawing/2014/main" id="{10B50B86-65A7-104E-81FD-6D6936045ED3}"/>
              </a:ext>
            </a:extLst>
          </p:cNvPr>
          <p:cNvSpPr/>
          <p:nvPr/>
        </p:nvSpPr>
        <p:spPr>
          <a:xfrm>
            <a:off x="2817628" y="2571750"/>
            <a:ext cx="3452401" cy="1776966"/>
          </a:xfrm>
          <a:prstGeom prst="wedgeRoundRectCallout">
            <a:avLst>
              <a:gd name="adj1" fmla="val 64107"/>
              <a:gd name="adj2" fmla="val -257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いいしつもんだね！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じつは、大きくするときにつかったブロックと</a:t>
            </a:r>
            <a:r>
              <a:rPr lang="ja-JP" altLang="en-US" sz="1500" b="1">
                <a:solidFill>
                  <a:schemeClr val="accent5"/>
                </a:solidFill>
              </a:rPr>
              <a:t>おなじブロックで</a:t>
            </a:r>
            <a:r>
              <a:rPr lang="ja-JP" altLang="en-US" sz="1500" b="1">
                <a:solidFill>
                  <a:srgbClr val="5E696C"/>
                </a:solidFill>
              </a:rPr>
              <a:t>、スプライトを</a:t>
            </a:r>
            <a:r>
              <a:rPr lang="ja-JP" altLang="en-US" sz="1500" b="1">
                <a:solidFill>
                  <a:schemeClr val="accent5"/>
                </a:solidFill>
              </a:rPr>
              <a:t>小さくすることもできる</a:t>
            </a:r>
            <a:r>
              <a:rPr lang="ja-JP" altLang="en-US" sz="1500" b="1">
                <a:solidFill>
                  <a:srgbClr val="5E696C"/>
                </a:solidFill>
              </a:rPr>
              <a:t>んだ！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C95BDFA0-BE73-E343-9ADA-07F7F5EEC2A0}"/>
              </a:ext>
            </a:extLst>
          </p:cNvPr>
          <p:cNvSpPr txBox="1"/>
          <p:nvPr/>
        </p:nvSpPr>
        <p:spPr>
          <a:xfrm>
            <a:off x="4290099" y="128072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B5243637-CA2D-2149-88E1-93943DC6068D}"/>
              </a:ext>
            </a:extLst>
          </p:cNvPr>
          <p:cNvSpPr txBox="1"/>
          <p:nvPr/>
        </p:nvSpPr>
        <p:spPr>
          <a:xfrm>
            <a:off x="2938911" y="163805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41B76050-9D6D-5445-B05D-05E82260A30A}"/>
              </a:ext>
            </a:extLst>
          </p:cNvPr>
          <p:cNvSpPr txBox="1"/>
          <p:nvPr/>
        </p:nvSpPr>
        <p:spPr>
          <a:xfrm>
            <a:off x="3173393" y="363909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8E9B3AD9-8C84-8E4E-AB88-CBCDBC9AE09E}"/>
              </a:ext>
            </a:extLst>
          </p:cNvPr>
          <p:cNvSpPr txBox="1"/>
          <p:nvPr/>
        </p:nvSpPr>
        <p:spPr>
          <a:xfrm>
            <a:off x="3561051" y="294940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76509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D87854-3E80-BD4A-8762-E67D21AC646C}"/>
              </a:ext>
            </a:extLst>
          </p:cNvPr>
          <p:cNvGrpSpPr/>
          <p:nvPr/>
        </p:nvGrpSpPr>
        <p:grpSpPr>
          <a:xfrm>
            <a:off x="643127" y="1155711"/>
            <a:ext cx="7853773" cy="3112286"/>
            <a:chOff x="643127" y="1155711"/>
            <a:chExt cx="7853773" cy="3112286"/>
          </a:xfrm>
        </p:grpSpPr>
        <p:pic>
          <p:nvPicPr>
            <p:cNvPr id="4" name="図 3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8CFE6D24-0A86-D64D-B51C-BEFE1CC52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96"/>
            <a:stretch/>
          </p:blipFill>
          <p:spPr>
            <a:xfrm>
              <a:off x="643127" y="1155711"/>
              <a:ext cx="7853773" cy="3112286"/>
            </a:xfrm>
            <a:prstGeom prst="rect">
              <a:avLst/>
            </a:prstGeom>
          </p:spPr>
        </p:pic>
        <p:pic>
          <p:nvPicPr>
            <p:cNvPr id="26" name="図 25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1766816E-C86B-754C-90F1-1B274DA84E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880" t="24207" r="48566" b="56002"/>
            <a:stretch/>
          </p:blipFill>
          <p:spPr>
            <a:xfrm>
              <a:off x="3076843" y="2058454"/>
              <a:ext cx="1535700" cy="971493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スプライトを小さくしてみよう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4108287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  <a:sym typeface="Lato"/>
              </a:rPr>
              <a:t>ちい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2" name="Google Shape;337;p33">
            <a:extLst>
              <a:ext uri="{FF2B5EF4-FFF2-40B4-BE49-F238E27FC236}">
                <a16:creationId xmlns:a16="http://schemas.microsoft.com/office/drawing/2014/main" id="{8F4B0FA0-B7A9-CF49-8C6A-D923BD2216EA}"/>
              </a:ext>
            </a:extLst>
          </p:cNvPr>
          <p:cNvSpPr/>
          <p:nvPr/>
        </p:nvSpPr>
        <p:spPr>
          <a:xfrm>
            <a:off x="2356963" y="3529907"/>
            <a:ext cx="3459046" cy="1205971"/>
          </a:xfrm>
          <a:prstGeom prst="wedgeRoundRectCallout">
            <a:avLst>
              <a:gd name="adj1" fmla="val -60377"/>
              <a:gd name="adj2" fmla="val 86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スプライトを小さくしたいときは</a:t>
            </a:r>
            <a:r>
              <a:rPr lang="ja" altLang="en-US" sz="1500" b="1" dirty="0">
                <a:solidFill>
                  <a:srgbClr val="5E696C"/>
                </a:solidFill>
              </a:rPr>
              <a:t>、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大きさを変える</a:t>
            </a:r>
            <a:r>
              <a:rPr lang="ja-JP" altLang="en-US" sz="1500" b="1">
                <a:solidFill>
                  <a:srgbClr val="5E696C"/>
                </a:solidFill>
              </a:rPr>
              <a:t>」ブロックのすうじに</a:t>
            </a:r>
            <a:r>
              <a:rPr lang="en-US" altLang="ja-JP" sz="1500" b="1" dirty="0">
                <a:solidFill>
                  <a:schemeClr val="accent5"/>
                </a:solidFill>
              </a:rPr>
              <a:t> -</a:t>
            </a:r>
            <a:r>
              <a:rPr lang="ja-JP" altLang="en-US" sz="1500" b="1">
                <a:solidFill>
                  <a:schemeClr val="accent5"/>
                </a:solidFill>
              </a:rPr>
              <a:t>（マイナス）をつけてみよう。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sp>
        <p:nvSpPr>
          <p:cNvPr id="35" name="Google Shape;377;p36">
            <a:extLst>
              <a:ext uri="{FF2B5EF4-FFF2-40B4-BE49-F238E27FC236}">
                <a16:creationId xmlns:a16="http://schemas.microsoft.com/office/drawing/2014/main" id="{2DF78227-1182-5346-B814-623F8DB008FE}"/>
              </a:ext>
            </a:extLst>
          </p:cNvPr>
          <p:cNvSpPr/>
          <p:nvPr/>
        </p:nvSpPr>
        <p:spPr>
          <a:xfrm>
            <a:off x="3699059" y="2552336"/>
            <a:ext cx="323463" cy="29719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38;p33">
            <a:extLst>
              <a:ext uri="{FF2B5EF4-FFF2-40B4-BE49-F238E27FC236}">
                <a16:creationId xmlns:a16="http://schemas.microsoft.com/office/drawing/2014/main" id="{BAB4A788-43A9-3C4B-89CF-3FF608A80F1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6998" y="371054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39;p33">
            <a:extLst>
              <a:ext uri="{FF2B5EF4-FFF2-40B4-BE49-F238E27FC236}">
                <a16:creationId xmlns:a16="http://schemas.microsoft.com/office/drawing/2014/main" id="{F833A792-4872-7A45-B683-4494BD2ED3E8}"/>
              </a:ext>
            </a:extLst>
          </p:cNvPr>
          <p:cNvSpPr txBox="1"/>
          <p:nvPr/>
        </p:nvSpPr>
        <p:spPr>
          <a:xfrm>
            <a:off x="2531476" y="378795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8" name="Google Shape;339;p33">
            <a:extLst>
              <a:ext uri="{FF2B5EF4-FFF2-40B4-BE49-F238E27FC236}">
                <a16:creationId xmlns:a16="http://schemas.microsoft.com/office/drawing/2014/main" id="{0821EDCA-F018-FD4B-B4C0-32F5D67EBD46}"/>
              </a:ext>
            </a:extLst>
          </p:cNvPr>
          <p:cNvSpPr txBox="1"/>
          <p:nvPr/>
        </p:nvSpPr>
        <p:spPr>
          <a:xfrm>
            <a:off x="3482659" y="348104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rgbClr val="5E696C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rgbClr val="5E696C"/>
              </a:solidFill>
              <a:ea typeface="Lato"/>
              <a:sym typeface="Lato"/>
            </a:endParaRPr>
          </a:p>
        </p:txBody>
      </p:sp>
      <p:sp>
        <p:nvSpPr>
          <p:cNvPr id="39" name="Google Shape;339;p33">
            <a:extLst>
              <a:ext uri="{FF2B5EF4-FFF2-40B4-BE49-F238E27FC236}">
                <a16:creationId xmlns:a16="http://schemas.microsoft.com/office/drawing/2014/main" id="{0B3E6289-62E1-294C-8D8C-EF1310F0775A}"/>
              </a:ext>
            </a:extLst>
          </p:cNvPr>
          <p:cNvSpPr txBox="1"/>
          <p:nvPr/>
        </p:nvSpPr>
        <p:spPr>
          <a:xfrm>
            <a:off x="3347913" y="378795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40" name="Google Shape;376;p36">
            <a:extLst>
              <a:ext uri="{FF2B5EF4-FFF2-40B4-BE49-F238E27FC236}">
                <a16:creationId xmlns:a16="http://schemas.microsoft.com/office/drawing/2014/main" id="{3811AE45-EE26-D447-9E90-DCF568ED85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33646" y="2826594"/>
            <a:ext cx="449137" cy="685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38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A0B8DE5-0E20-6C45-A10E-EF0100B18916}"/>
              </a:ext>
            </a:extLst>
          </p:cNvPr>
          <p:cNvGrpSpPr/>
          <p:nvPr/>
        </p:nvGrpSpPr>
        <p:grpSpPr>
          <a:xfrm>
            <a:off x="643127" y="1155711"/>
            <a:ext cx="7853773" cy="3112286"/>
            <a:chOff x="643127" y="1155711"/>
            <a:chExt cx="7853773" cy="3112286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51D87854-3E80-BD4A-8762-E67D21AC646C}"/>
                </a:ext>
              </a:extLst>
            </p:cNvPr>
            <p:cNvGrpSpPr/>
            <p:nvPr/>
          </p:nvGrpSpPr>
          <p:grpSpPr>
            <a:xfrm>
              <a:off x="643127" y="1155711"/>
              <a:ext cx="7853773" cy="3112286"/>
              <a:chOff x="643127" y="1155711"/>
              <a:chExt cx="7853773" cy="3112286"/>
            </a:xfrm>
          </p:grpSpPr>
          <p:pic>
            <p:nvPicPr>
              <p:cNvPr id="4" name="図 3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8CFE6D24-0A86-D64D-B51C-BEFE1CC525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36596"/>
              <a:stretch/>
            </p:blipFill>
            <p:spPr>
              <a:xfrm>
                <a:off x="643127" y="1155711"/>
                <a:ext cx="7853773" cy="3112286"/>
              </a:xfrm>
              <a:prstGeom prst="rect">
                <a:avLst/>
              </a:prstGeom>
            </p:spPr>
          </p:pic>
          <p:pic>
            <p:nvPicPr>
              <p:cNvPr id="26" name="図 25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1766816E-C86B-754C-90F1-1B274DA84E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1880" t="24207" r="48566" b="56002"/>
              <a:stretch/>
            </p:blipFill>
            <p:spPr>
              <a:xfrm>
                <a:off x="3076843" y="2058454"/>
                <a:ext cx="1535700" cy="971493"/>
              </a:xfrm>
              <a:prstGeom prst="rect">
                <a:avLst/>
              </a:prstGeom>
            </p:spPr>
          </p:pic>
        </p:grpSp>
        <p:pic>
          <p:nvPicPr>
            <p:cNvPr id="14" name="図 13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4EF7CFF8-9537-824B-B5D5-53AC1112A5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7602" b="36604"/>
            <a:stretch/>
          </p:blipFill>
          <p:spPr>
            <a:xfrm>
              <a:off x="5167061" y="1156108"/>
              <a:ext cx="3329837" cy="3111889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緑のはたをおしてみよう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32" name="Google Shape;337;p33">
            <a:extLst>
              <a:ext uri="{FF2B5EF4-FFF2-40B4-BE49-F238E27FC236}">
                <a16:creationId xmlns:a16="http://schemas.microsoft.com/office/drawing/2014/main" id="{8F4B0FA0-B7A9-CF49-8C6A-D923BD2216EA}"/>
              </a:ext>
            </a:extLst>
          </p:cNvPr>
          <p:cNvSpPr/>
          <p:nvPr/>
        </p:nvSpPr>
        <p:spPr>
          <a:xfrm>
            <a:off x="1847617" y="3072480"/>
            <a:ext cx="4114616" cy="1860463"/>
          </a:xfrm>
          <a:prstGeom prst="wedgeRoundRectCallout">
            <a:avLst>
              <a:gd name="adj1" fmla="val -60377"/>
              <a:gd name="adj2" fmla="val 86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小さくするときも、すうじの大きさを変えたらスプライトの大きさも変わるんだ。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accent5"/>
                </a:solidFill>
              </a:rPr>
              <a:t>-</a:t>
            </a:r>
            <a:r>
              <a:rPr lang="ja-JP" altLang="en-US" sz="1500" b="1" dirty="0">
                <a:solidFill>
                  <a:schemeClr val="accent5"/>
                </a:solidFill>
              </a:rPr>
              <a:t>（マイナス）のあとのすうじが大きいほど</a:t>
            </a:r>
            <a:r>
              <a:rPr lang="ja-JP" altLang="en-US" sz="1500" b="1" dirty="0">
                <a:solidFill>
                  <a:schemeClr val="bg2"/>
                </a:solidFill>
              </a:rPr>
              <a:t>、へんかが大きくなるから、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スプライトは小さくなるよ！</a:t>
            </a:r>
            <a:endParaRPr lang="en-US" altLang="ja" sz="1500" b="1" dirty="0">
              <a:solidFill>
                <a:srgbClr val="5E696C"/>
              </a:solidFill>
            </a:endParaRPr>
          </a:p>
        </p:txBody>
      </p:sp>
      <p:pic>
        <p:nvPicPr>
          <p:cNvPr id="36" name="Google Shape;338;p33">
            <a:extLst>
              <a:ext uri="{FF2B5EF4-FFF2-40B4-BE49-F238E27FC236}">
                <a16:creationId xmlns:a16="http://schemas.microsoft.com/office/drawing/2014/main" id="{BAB4A788-43A9-3C4B-89CF-3FF608A80F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2203" y="371054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77;p36">
            <a:extLst>
              <a:ext uri="{FF2B5EF4-FFF2-40B4-BE49-F238E27FC236}">
                <a16:creationId xmlns:a16="http://schemas.microsoft.com/office/drawing/2014/main" id="{E97E3FFD-8C9E-B84B-ABC0-76789F41F722}"/>
              </a:ext>
            </a:extLst>
          </p:cNvPr>
          <p:cNvSpPr/>
          <p:nvPr/>
        </p:nvSpPr>
        <p:spPr>
          <a:xfrm>
            <a:off x="5125787" y="1474931"/>
            <a:ext cx="270000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76;p36">
            <a:extLst>
              <a:ext uri="{FF2B5EF4-FFF2-40B4-BE49-F238E27FC236}">
                <a16:creationId xmlns:a16="http://schemas.microsoft.com/office/drawing/2014/main" id="{C7DCEC5D-8900-284C-AE32-3E854D695D4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0919" y="1734238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82;p36">
            <a:extLst>
              <a:ext uri="{FF2B5EF4-FFF2-40B4-BE49-F238E27FC236}">
                <a16:creationId xmlns:a16="http://schemas.microsoft.com/office/drawing/2014/main" id="{FBE95638-3806-A641-9C60-4009DC28BB07}"/>
              </a:ext>
            </a:extLst>
          </p:cNvPr>
          <p:cNvSpPr/>
          <p:nvPr/>
        </p:nvSpPr>
        <p:spPr>
          <a:xfrm>
            <a:off x="6344786" y="1213438"/>
            <a:ext cx="1118100" cy="520800"/>
          </a:xfrm>
          <a:prstGeom prst="wedgeRoundRectCallout">
            <a:avLst>
              <a:gd name="adj1" fmla="val -105002"/>
              <a:gd name="adj2" fmla="val 266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実行</a:t>
            </a:r>
            <a:r>
              <a:rPr lang="ja" sz="1500" b="1">
                <a:solidFill>
                  <a:schemeClr val="dk2"/>
                </a:solidFill>
              </a:rPr>
              <a:t>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84;p36">
            <a:extLst>
              <a:ext uri="{FF2B5EF4-FFF2-40B4-BE49-F238E27FC236}">
                <a16:creationId xmlns:a16="http://schemas.microsoft.com/office/drawing/2014/main" id="{2416505D-F63E-FF48-B03C-5AA03B50847B}"/>
              </a:ext>
            </a:extLst>
          </p:cNvPr>
          <p:cNvSpPr txBox="1"/>
          <p:nvPr/>
        </p:nvSpPr>
        <p:spPr>
          <a:xfrm>
            <a:off x="6503887" y="115897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20" name="Google Shape;378;p36">
            <a:extLst>
              <a:ext uri="{FF2B5EF4-FFF2-40B4-BE49-F238E27FC236}">
                <a16:creationId xmlns:a16="http://schemas.microsoft.com/office/drawing/2014/main" id="{3CBEEEC3-99D6-A94F-9B8D-B602616DD6E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9505" y="1191326"/>
            <a:ext cx="971493" cy="9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381;p36">
            <a:extLst>
              <a:ext uri="{FF2B5EF4-FFF2-40B4-BE49-F238E27FC236}">
                <a16:creationId xmlns:a16="http://schemas.microsoft.com/office/drawing/2014/main" id="{61D939BC-A3AA-9443-811E-DE4732567400}"/>
              </a:ext>
            </a:extLst>
          </p:cNvPr>
          <p:cNvSpPr/>
          <p:nvPr/>
        </p:nvSpPr>
        <p:spPr>
          <a:xfrm>
            <a:off x="1849199" y="1304614"/>
            <a:ext cx="2487708" cy="712479"/>
          </a:xfrm>
          <a:prstGeom prst="wedgeRoundRectCallout">
            <a:avLst>
              <a:gd name="adj1" fmla="val -65820"/>
              <a:gd name="adj2" fmla="val 172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はたをおすと、、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小さくなった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BDFF38D9-141F-DB48-AF69-593C1C2F046E}"/>
              </a:ext>
            </a:extLst>
          </p:cNvPr>
          <p:cNvSpPr txBox="1"/>
          <p:nvPr/>
        </p:nvSpPr>
        <p:spPr>
          <a:xfrm>
            <a:off x="1827931" y="1495104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83;p36">
            <a:extLst>
              <a:ext uri="{FF2B5EF4-FFF2-40B4-BE49-F238E27FC236}">
                <a16:creationId xmlns:a16="http://schemas.microsoft.com/office/drawing/2014/main" id="{9A0795F0-96DF-1E4B-B256-52193113EE49}"/>
              </a:ext>
            </a:extLst>
          </p:cNvPr>
          <p:cNvSpPr txBox="1"/>
          <p:nvPr/>
        </p:nvSpPr>
        <p:spPr>
          <a:xfrm>
            <a:off x="2205053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559A2C13-AA34-7F43-BB72-F413227CBC00}"/>
              </a:ext>
            </a:extLst>
          </p:cNvPr>
          <p:cNvSpPr txBox="1"/>
          <p:nvPr/>
        </p:nvSpPr>
        <p:spPr>
          <a:xfrm>
            <a:off x="5260198" y="405976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6D19CDB3-FCA9-7242-A314-DADBEDB41CEB}"/>
              </a:ext>
            </a:extLst>
          </p:cNvPr>
          <p:cNvSpPr txBox="1"/>
          <p:nvPr/>
        </p:nvSpPr>
        <p:spPr>
          <a:xfrm>
            <a:off x="4559380" y="371246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D10C6ACF-9092-5742-BB04-BC6845646E2D}"/>
              </a:ext>
            </a:extLst>
          </p:cNvPr>
          <p:cNvSpPr txBox="1"/>
          <p:nvPr/>
        </p:nvSpPr>
        <p:spPr>
          <a:xfrm>
            <a:off x="1827931" y="3019314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F94BAB37-1F6B-784B-9E79-E6CE2F126827}"/>
              </a:ext>
            </a:extLst>
          </p:cNvPr>
          <p:cNvSpPr txBox="1"/>
          <p:nvPr/>
        </p:nvSpPr>
        <p:spPr>
          <a:xfrm>
            <a:off x="2591242" y="405713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B00F79E0-D00E-2C41-A2E2-73FA9A07C4CB}"/>
              </a:ext>
            </a:extLst>
          </p:cNvPr>
          <p:cNvSpPr txBox="1"/>
          <p:nvPr/>
        </p:nvSpPr>
        <p:spPr>
          <a:xfrm>
            <a:off x="3161374" y="336773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BD888C02-E140-1D40-BE94-6842076E0389}"/>
              </a:ext>
            </a:extLst>
          </p:cNvPr>
          <p:cNvSpPr txBox="1"/>
          <p:nvPr/>
        </p:nvSpPr>
        <p:spPr>
          <a:xfrm>
            <a:off x="4298744" y="302486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D6A03BAF-F169-404B-8795-258E95F5D9E6}"/>
              </a:ext>
            </a:extLst>
          </p:cNvPr>
          <p:cNvSpPr txBox="1"/>
          <p:nvPr/>
        </p:nvSpPr>
        <p:spPr>
          <a:xfrm>
            <a:off x="5128193" y="302486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1" name="Google Shape;339;p33">
            <a:extLst>
              <a:ext uri="{FF2B5EF4-FFF2-40B4-BE49-F238E27FC236}">
                <a16:creationId xmlns:a16="http://schemas.microsoft.com/office/drawing/2014/main" id="{C3160B3F-2805-7648-9F2C-A1BF00DB337F}"/>
              </a:ext>
            </a:extLst>
          </p:cNvPr>
          <p:cNvSpPr txBox="1"/>
          <p:nvPr/>
        </p:nvSpPr>
        <p:spPr>
          <a:xfrm>
            <a:off x="3980895" y="3362664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2" name="Google Shape;377;p36">
            <a:extLst>
              <a:ext uri="{FF2B5EF4-FFF2-40B4-BE49-F238E27FC236}">
                <a16:creationId xmlns:a16="http://schemas.microsoft.com/office/drawing/2014/main" id="{0B476496-804D-9441-BC9C-7777F1CE5DA3}"/>
              </a:ext>
            </a:extLst>
          </p:cNvPr>
          <p:cNvSpPr/>
          <p:nvPr/>
        </p:nvSpPr>
        <p:spPr>
          <a:xfrm>
            <a:off x="3699059" y="2552336"/>
            <a:ext cx="323463" cy="29719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8219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altLang="ja-JP" dirty="0">
                <a:latin typeface="Arial"/>
                <a:cs typeface="Arial"/>
              </a:rPr>
              <a:t>-</a:t>
            </a:r>
            <a:r>
              <a:rPr lang="ja-JP" altLang="en-US" dirty="0">
                <a:latin typeface="Arial"/>
                <a:cs typeface="Arial"/>
              </a:rPr>
              <a:t>（マイナス）ってなんだろう？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C6357451-F2B1-441E-9278-2BBE06CA1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330" y="3685047"/>
            <a:ext cx="6324922" cy="1307960"/>
          </a:xfrm>
          <a:prstGeom prst="rect">
            <a:avLst/>
          </a:prstGeom>
        </p:spPr>
      </p:pic>
      <p:sp>
        <p:nvSpPr>
          <p:cNvPr id="40" name="フリーフォーム: 図形 39">
            <a:extLst>
              <a:ext uri="{FF2B5EF4-FFF2-40B4-BE49-F238E27FC236}">
                <a16:creationId xmlns:a16="http://schemas.microsoft.com/office/drawing/2014/main" id="{85044C9D-5C40-44AD-9E5C-E639DE3F25B6}"/>
              </a:ext>
            </a:extLst>
          </p:cNvPr>
          <p:cNvSpPr/>
          <p:nvPr/>
        </p:nvSpPr>
        <p:spPr>
          <a:xfrm>
            <a:off x="4903822" y="3577998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1" name="フリーフォーム: 図形 40">
            <a:extLst>
              <a:ext uri="{FF2B5EF4-FFF2-40B4-BE49-F238E27FC236}">
                <a16:creationId xmlns:a16="http://schemas.microsoft.com/office/drawing/2014/main" id="{213F83A7-3EF9-43B5-A1CD-BDD5E29873FC}"/>
              </a:ext>
            </a:extLst>
          </p:cNvPr>
          <p:cNvSpPr/>
          <p:nvPr/>
        </p:nvSpPr>
        <p:spPr>
          <a:xfrm flipH="1">
            <a:off x="1651400" y="3578430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42" name="テキスト ボックス 8">
            <a:extLst>
              <a:ext uri="{FF2B5EF4-FFF2-40B4-BE49-F238E27FC236}">
                <a16:creationId xmlns:a16="http://schemas.microsoft.com/office/drawing/2014/main" id="{DA040B85-6AA2-42CA-BD25-DE83C9789408}"/>
              </a:ext>
            </a:extLst>
          </p:cNvPr>
          <p:cNvSpPr txBox="1"/>
          <p:nvPr/>
        </p:nvSpPr>
        <p:spPr>
          <a:xfrm>
            <a:off x="5997814" y="3142249"/>
            <a:ext cx="1494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正の数</a:t>
            </a:r>
            <a:endParaRPr kumimoji="1"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9">
            <a:extLst>
              <a:ext uri="{FF2B5EF4-FFF2-40B4-BE49-F238E27FC236}">
                <a16:creationId xmlns:a16="http://schemas.microsoft.com/office/drawing/2014/main" id="{22A980DE-0157-485B-B739-6EA45B989DA2}"/>
              </a:ext>
            </a:extLst>
          </p:cNvPr>
          <p:cNvSpPr txBox="1"/>
          <p:nvPr/>
        </p:nvSpPr>
        <p:spPr>
          <a:xfrm>
            <a:off x="1742088" y="3169857"/>
            <a:ext cx="1743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負の数</a:t>
            </a:r>
            <a:endParaRPr kumimoji="1" lang="en-US" altLang="ja-JP" sz="2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Google Shape;338;p33">
            <a:extLst>
              <a:ext uri="{FF2B5EF4-FFF2-40B4-BE49-F238E27FC236}">
                <a16:creationId xmlns:a16="http://schemas.microsoft.com/office/drawing/2014/main" id="{8ABB55E5-E15F-4802-AFB2-78D89534425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525" y="115298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337;p33">
            <a:extLst>
              <a:ext uri="{FF2B5EF4-FFF2-40B4-BE49-F238E27FC236}">
                <a16:creationId xmlns:a16="http://schemas.microsoft.com/office/drawing/2014/main" id="{D7321913-3795-41B7-B06E-556B5ED666C3}"/>
              </a:ext>
            </a:extLst>
          </p:cNvPr>
          <p:cNvSpPr/>
          <p:nvPr/>
        </p:nvSpPr>
        <p:spPr>
          <a:xfrm>
            <a:off x="2021931" y="1172245"/>
            <a:ext cx="6171986" cy="1856426"/>
          </a:xfrm>
          <a:prstGeom prst="wedgeRoundRectCallout">
            <a:avLst>
              <a:gd name="adj1" fmla="val -56218"/>
              <a:gd name="adj2" fmla="val -225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ja-JP" sz="1500" b="1" dirty="0">
                <a:solidFill>
                  <a:srgbClr val="5E696C"/>
                </a:solidFill>
              </a:rPr>
              <a:t>0</a:t>
            </a:r>
            <a:r>
              <a:rPr lang="ja-JP" altLang="en-US" sz="1500" b="1" dirty="0">
                <a:solidFill>
                  <a:srgbClr val="5E696C"/>
                </a:solidFill>
              </a:rPr>
              <a:t>より大きい数を「</a:t>
            </a:r>
            <a:r>
              <a:rPr lang="ja-JP" altLang="en-US" sz="1500" b="1" dirty="0">
                <a:solidFill>
                  <a:schemeClr val="accent5"/>
                </a:solidFill>
              </a:rPr>
              <a:t>正の数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」っていうんだ！</a:t>
            </a:r>
          </a:p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rgbClr val="5E696C"/>
                </a:solidFill>
              </a:rPr>
              <a:t>そして</a:t>
            </a:r>
            <a:r>
              <a:rPr lang="en-US" altLang="ja-JP" sz="1500" b="1" dirty="0">
                <a:solidFill>
                  <a:schemeClr val="accent5"/>
                </a:solidFill>
              </a:rPr>
              <a:t>0</a:t>
            </a:r>
            <a:r>
              <a:rPr lang="ja-JP" altLang="en-US" sz="1500" b="1" dirty="0">
                <a:solidFill>
                  <a:schemeClr val="accent5"/>
                </a:solidFill>
              </a:rPr>
              <a:t>より小さい数</a:t>
            </a:r>
            <a:r>
              <a:rPr lang="ja-JP" altLang="en-US" sz="1500" b="1" dirty="0">
                <a:solidFill>
                  <a:srgbClr val="5E696C"/>
                </a:solidFill>
              </a:rPr>
              <a:t>もあって、これを「</a:t>
            </a:r>
            <a:r>
              <a:rPr lang="ja-JP" altLang="en-US" sz="1500" b="1" dirty="0">
                <a:solidFill>
                  <a:schemeClr val="accent5"/>
                </a:solidFill>
              </a:rPr>
              <a:t>負の数</a:t>
            </a:r>
            <a:r>
              <a:rPr lang="ja-JP" altLang="en-US" sz="1500" b="1" dirty="0">
                <a:solidFill>
                  <a:srgbClr val="5E696C"/>
                </a:solidFill>
              </a:rPr>
              <a:t>」っていうんだよ！</a:t>
            </a:r>
          </a:p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負の数</a:t>
            </a:r>
            <a:r>
              <a:rPr lang="ja-JP" altLang="en-US" sz="1500" b="1" dirty="0">
                <a:solidFill>
                  <a:srgbClr val="5E696C"/>
                </a:solidFill>
              </a:rPr>
              <a:t>」は 「</a:t>
            </a:r>
            <a:r>
              <a:rPr lang="ja-JP" altLang="en-US" sz="1500" b="1" dirty="0">
                <a:solidFill>
                  <a:schemeClr val="accent5"/>
                </a:solidFill>
              </a:rPr>
              <a:t>－</a:t>
            </a:r>
            <a:r>
              <a:rPr lang="ja-JP" altLang="en-US" sz="1500" b="1" dirty="0">
                <a:solidFill>
                  <a:srgbClr val="5E696C"/>
                </a:solidFill>
              </a:rPr>
              <a:t>」の符号をつけて</a:t>
            </a:r>
            <a:r>
              <a:rPr lang="ja-JP" altLang="en-US" sz="1500" b="1" dirty="0">
                <a:solidFill>
                  <a:schemeClr val="accent5"/>
                </a:solidFill>
              </a:rPr>
              <a:t>－</a:t>
            </a:r>
            <a:r>
              <a:rPr lang="en-US" altLang="ja-JP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accent5"/>
                </a:solidFill>
              </a:rPr>
              <a:t>、－</a:t>
            </a:r>
            <a:r>
              <a:rPr lang="en-US" altLang="ja-JP" sz="1500" b="1" dirty="0">
                <a:solidFill>
                  <a:schemeClr val="accent5"/>
                </a:solidFill>
              </a:rPr>
              <a:t>2</a:t>
            </a:r>
            <a:r>
              <a:rPr lang="ja-JP" altLang="en-US" sz="1500" b="1" dirty="0">
                <a:solidFill>
                  <a:schemeClr val="accent5"/>
                </a:solidFill>
              </a:rPr>
              <a:t>、－</a:t>
            </a:r>
            <a:r>
              <a:rPr lang="en-US" altLang="ja-JP" sz="1500" b="1" dirty="0">
                <a:solidFill>
                  <a:schemeClr val="accent5"/>
                </a:solidFill>
              </a:rPr>
              <a:t>3</a:t>
            </a:r>
            <a:r>
              <a:rPr lang="ja-JP" altLang="en-US" sz="1500" b="1" dirty="0">
                <a:solidFill>
                  <a:srgbClr val="5E696C"/>
                </a:solidFill>
              </a:rPr>
              <a:t>って書くんだ！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59" name="Google Shape;339;p33">
            <a:extLst>
              <a:ext uri="{FF2B5EF4-FFF2-40B4-BE49-F238E27FC236}">
                <a16:creationId xmlns:a16="http://schemas.microsoft.com/office/drawing/2014/main" id="{C59E8B29-633B-4F56-BB1D-E0699052C690}"/>
              </a:ext>
            </a:extLst>
          </p:cNvPr>
          <p:cNvSpPr txBox="1"/>
          <p:nvPr/>
        </p:nvSpPr>
        <p:spPr>
          <a:xfrm>
            <a:off x="3055657" y="182044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0" name="Google Shape;339;p33">
            <a:extLst>
              <a:ext uri="{FF2B5EF4-FFF2-40B4-BE49-F238E27FC236}">
                <a16:creationId xmlns:a16="http://schemas.microsoft.com/office/drawing/2014/main" id="{5055FD8A-8FA0-4F52-93A4-6B387D0B07B5}"/>
              </a:ext>
            </a:extLst>
          </p:cNvPr>
          <p:cNvSpPr txBox="1"/>
          <p:nvPr/>
        </p:nvSpPr>
        <p:spPr>
          <a:xfrm>
            <a:off x="2492247" y="137750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bg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65" name="Google Shape;339;p33">
            <a:extLst>
              <a:ext uri="{FF2B5EF4-FFF2-40B4-BE49-F238E27FC236}">
                <a16:creationId xmlns:a16="http://schemas.microsoft.com/office/drawing/2014/main" id="{3277486E-7425-4D5C-BCD3-36FA7182CEBE}"/>
              </a:ext>
            </a:extLst>
          </p:cNvPr>
          <p:cNvSpPr txBox="1"/>
          <p:nvPr/>
        </p:nvSpPr>
        <p:spPr>
          <a:xfrm>
            <a:off x="3055657" y="137750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かず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66" name="Google Shape;339;p33">
            <a:extLst>
              <a:ext uri="{FF2B5EF4-FFF2-40B4-BE49-F238E27FC236}">
                <a16:creationId xmlns:a16="http://schemas.microsoft.com/office/drawing/2014/main" id="{00F5B1ED-9B6D-40EB-A7C0-3F1EC0157388}"/>
              </a:ext>
            </a:extLst>
          </p:cNvPr>
          <p:cNvSpPr txBox="1"/>
          <p:nvPr/>
        </p:nvSpPr>
        <p:spPr>
          <a:xfrm>
            <a:off x="3619067" y="137361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せい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7" name="Google Shape;339;p33">
            <a:extLst>
              <a:ext uri="{FF2B5EF4-FFF2-40B4-BE49-F238E27FC236}">
                <a16:creationId xmlns:a16="http://schemas.microsoft.com/office/drawing/2014/main" id="{92A522EA-3031-485B-803F-AB0D0FD7DB21}"/>
              </a:ext>
            </a:extLst>
          </p:cNvPr>
          <p:cNvSpPr txBox="1"/>
          <p:nvPr/>
        </p:nvSpPr>
        <p:spPr>
          <a:xfrm>
            <a:off x="3999378" y="137361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8" name="Google Shape;339;p33">
            <a:extLst>
              <a:ext uri="{FF2B5EF4-FFF2-40B4-BE49-F238E27FC236}">
                <a16:creationId xmlns:a16="http://schemas.microsoft.com/office/drawing/2014/main" id="{92A0E7DC-E86C-4131-819D-2C7DB1BBB1CD}"/>
              </a:ext>
            </a:extLst>
          </p:cNvPr>
          <p:cNvSpPr txBox="1"/>
          <p:nvPr/>
        </p:nvSpPr>
        <p:spPr>
          <a:xfrm>
            <a:off x="3652037" y="182781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9" name="Google Shape;339;p33">
            <a:extLst>
              <a:ext uri="{FF2B5EF4-FFF2-40B4-BE49-F238E27FC236}">
                <a16:creationId xmlns:a16="http://schemas.microsoft.com/office/drawing/2014/main" id="{7B924B7A-0B73-4707-98E1-42D7249A8E5C}"/>
              </a:ext>
            </a:extLst>
          </p:cNvPr>
          <p:cNvSpPr txBox="1"/>
          <p:nvPr/>
        </p:nvSpPr>
        <p:spPr>
          <a:xfrm>
            <a:off x="5922977" y="182781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0" name="Google Shape;339;p33">
            <a:extLst>
              <a:ext uri="{FF2B5EF4-FFF2-40B4-BE49-F238E27FC236}">
                <a16:creationId xmlns:a16="http://schemas.microsoft.com/office/drawing/2014/main" id="{075AF4E7-6F01-4633-9664-8BBD8D1CAC85}"/>
              </a:ext>
            </a:extLst>
          </p:cNvPr>
          <p:cNvSpPr txBox="1"/>
          <p:nvPr/>
        </p:nvSpPr>
        <p:spPr>
          <a:xfrm>
            <a:off x="5609177" y="182781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ふ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4" name="Google Shape;339;p33">
            <a:extLst>
              <a:ext uri="{FF2B5EF4-FFF2-40B4-BE49-F238E27FC236}">
                <a16:creationId xmlns:a16="http://schemas.microsoft.com/office/drawing/2014/main" id="{6227CE45-3062-4C5E-8669-9E4D4C3AA978}"/>
              </a:ext>
            </a:extLst>
          </p:cNvPr>
          <p:cNvSpPr txBox="1"/>
          <p:nvPr/>
        </p:nvSpPr>
        <p:spPr>
          <a:xfrm>
            <a:off x="2573151" y="226356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" name="Google Shape;339;p33">
            <a:extLst>
              <a:ext uri="{FF2B5EF4-FFF2-40B4-BE49-F238E27FC236}">
                <a16:creationId xmlns:a16="http://schemas.microsoft.com/office/drawing/2014/main" id="{4A6BC298-8CE9-4327-A96F-B34E424FD47E}"/>
              </a:ext>
            </a:extLst>
          </p:cNvPr>
          <p:cNvSpPr txBox="1"/>
          <p:nvPr/>
        </p:nvSpPr>
        <p:spPr>
          <a:xfrm>
            <a:off x="2259351" y="226356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ふ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6" name="Google Shape;339;p33">
            <a:extLst>
              <a:ext uri="{FF2B5EF4-FFF2-40B4-BE49-F238E27FC236}">
                <a16:creationId xmlns:a16="http://schemas.microsoft.com/office/drawing/2014/main" id="{2BBE2654-C193-43AB-A4A1-6B98A1C0B76C}"/>
              </a:ext>
            </a:extLst>
          </p:cNvPr>
          <p:cNvSpPr txBox="1"/>
          <p:nvPr/>
        </p:nvSpPr>
        <p:spPr>
          <a:xfrm>
            <a:off x="4020971" y="228307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ふごう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77" name="Google Shape;339;p33">
            <a:extLst>
              <a:ext uri="{FF2B5EF4-FFF2-40B4-BE49-F238E27FC236}">
                <a16:creationId xmlns:a16="http://schemas.microsoft.com/office/drawing/2014/main" id="{C11FFEC9-985F-45E8-8931-A1DD8C3A683C}"/>
              </a:ext>
            </a:extLst>
          </p:cNvPr>
          <p:cNvSpPr txBox="1"/>
          <p:nvPr/>
        </p:nvSpPr>
        <p:spPr>
          <a:xfrm>
            <a:off x="6808269" y="228307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72075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43625" y="1200800"/>
            <a:ext cx="4167600" cy="331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大きさを</a:t>
            </a:r>
            <a:r>
              <a:rPr lang="en-US" altLang="ja-JP" sz="1800" b="1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ずつ変える</a:t>
            </a:r>
            <a:endParaRPr lang="en-US" altLang="ja-JP"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回繰り返す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大きさのかくにん方法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82"/>
          <p:cNvSpPr txBox="1"/>
          <p:nvPr/>
        </p:nvSpPr>
        <p:spPr>
          <a:xfrm>
            <a:off x="4572000" y="208000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24" name="Google Shape;1124;p82"/>
          <p:cNvSpPr txBox="1"/>
          <p:nvPr/>
        </p:nvSpPr>
        <p:spPr>
          <a:xfrm>
            <a:off x="2957055" y="175735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5" name="Google Shape;1125;p82"/>
          <p:cNvSpPr txBox="1"/>
          <p:nvPr/>
        </p:nvSpPr>
        <p:spPr>
          <a:xfrm>
            <a:off x="4513150" y="219113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7" name="Google Shape;1127;p82"/>
          <p:cNvSpPr txBox="1"/>
          <p:nvPr/>
        </p:nvSpPr>
        <p:spPr>
          <a:xfrm>
            <a:off x="4513150" y="1086400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お</a:t>
            </a: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9" name="Google Shape;1129;p82"/>
          <p:cNvSpPr txBox="1"/>
          <p:nvPr/>
        </p:nvSpPr>
        <p:spPr>
          <a:xfrm>
            <a:off x="6122513" y="1086400"/>
            <a:ext cx="872400" cy="32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lang="en-US" altLang="ja"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0" name="Google Shape;1130;p82"/>
          <p:cNvSpPr txBox="1"/>
          <p:nvPr/>
        </p:nvSpPr>
        <p:spPr>
          <a:xfrm>
            <a:off x="5436514" y="1654416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かえ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1" name="Google Shape;1131;p82"/>
          <p:cNvSpPr txBox="1"/>
          <p:nvPr/>
        </p:nvSpPr>
        <p:spPr>
          <a:xfrm>
            <a:off x="4743625" y="1654486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2" name="Google Shape;1132;p82"/>
          <p:cNvSpPr txBox="1"/>
          <p:nvPr/>
        </p:nvSpPr>
        <p:spPr>
          <a:xfrm>
            <a:off x="6465656" y="2165059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ほうほう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3" name="Google Shape;1133;p82"/>
          <p:cNvSpPr txBox="1"/>
          <p:nvPr/>
        </p:nvSpPr>
        <p:spPr>
          <a:xfrm>
            <a:off x="4968415" y="1654416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900</Words>
  <Application>Microsoft Office PowerPoint</Application>
  <PresentationFormat>画面に合わせる (16:9)</PresentationFormat>
  <Paragraphs>236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Playfair Display</vt:lpstr>
      <vt:lpstr>Lato</vt:lpstr>
      <vt:lpstr>Arial</vt:lpstr>
      <vt:lpstr>メイリオ</vt:lpstr>
      <vt:lpstr>Coral</vt:lpstr>
      <vt:lpstr>Scratchで ゲームを 作ろう！</vt:lpstr>
      <vt:lpstr>登場人物紹介</vt:lpstr>
      <vt:lpstr>Scratchを開いてね</vt:lpstr>
      <vt:lpstr>ゲームを作る画面だよ </vt:lpstr>
      <vt:lpstr>【今日のもくひょう】 スプライトの 大きさを変えてみよう</vt:lpstr>
      <vt:lpstr>スプライトを大きくしてみよう</vt:lpstr>
      <vt:lpstr>さっそくプログラミング！</vt:lpstr>
      <vt:lpstr>どのブロックをつかえばいいんだろう？</vt:lpstr>
      <vt:lpstr>ブロックをつなげてみよう</vt:lpstr>
      <vt:lpstr>緑のはたをおすと…</vt:lpstr>
      <vt:lpstr>大きさのかくにん方法</vt:lpstr>
      <vt:lpstr>すうじを変えたらどうなるかな？</vt:lpstr>
      <vt:lpstr>緑のはたをおすと…</vt:lpstr>
      <vt:lpstr>大きさを戻すには…</vt:lpstr>
      <vt:lpstr>ほかのブロックと組みあわせてみよう</vt:lpstr>
      <vt:lpstr>緑のはたをおしてみよう</vt:lpstr>
      <vt:lpstr>スプライトを小さくするには？</vt:lpstr>
      <vt:lpstr>スプライトを小さくしてみよう</vt:lpstr>
      <vt:lpstr>緑のはたをおしてみよう</vt:lpstr>
      <vt:lpstr>-（マイナス）ってなんだろう？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97</cp:revision>
  <dcterms:modified xsi:type="dcterms:W3CDTF">2021-11-26T05:41:52Z</dcterms:modified>
</cp:coreProperties>
</file>