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2"/>
  </p:notesMasterIdLst>
  <p:sldIdLst>
    <p:sldId id="256" r:id="rId2"/>
    <p:sldId id="435" r:id="rId3"/>
    <p:sldId id="436" r:id="rId4"/>
    <p:sldId id="437" r:id="rId5"/>
    <p:sldId id="33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25" r:id="rId51"/>
  </p:sldIdLst>
  <p:sldSz cx="9144000" cy="5143500" type="screen16x9"/>
  <p:notesSz cx="6858000" cy="9144000"/>
  <p:embeddedFontLst>
    <p:embeddedFont>
      <p:font typeface="Lato" panose="020F0502020204030203" pitchFamily="34" charset="0"/>
      <p:regular r:id="rId53"/>
      <p:bold r:id="rId54"/>
      <p:italic r:id="rId55"/>
      <p:boldItalic r:id="rId56"/>
    </p:embeddedFont>
    <p:embeddedFont>
      <p:font typeface="Playfair Display" panose="00000500000000000000" pitchFamily="2" charset="0"/>
      <p:regular r:id="rId57"/>
      <p:bold r:id="rId58"/>
      <p:italic r:id="rId59"/>
      <p:bold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2" name="Google Shape;482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5" name="Google Shape;505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4" name="Google Shape;524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2" name="Google Shape;542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8" name="Google Shape;558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6" name="Google Shape;57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3" name="Google Shape;593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0" name="Google Shape;610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5" name="Google Shape;625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5" name="Google Shape;66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7" name="Google Shape;67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1" name="Google Shape;691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0" name="Google Shape;710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5" name="Google Shape;725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8" name="Google Shape;73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8" name="Google Shape;758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4" name="Google Shape;774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9" name="Google Shape;789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3" name="Google Shape;803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5" name="Google Shape;82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1" name="Google Shape;84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5" name="Google Shape;855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6" name="Google Shape;876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9" name="Google Shape;899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6" name="Google Shape;926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8" name="Google Shape;938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2" name="Google Shape;952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be1010b47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be1010b47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6" name="Google Shape;986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5" name="Google Shape;1005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9" name="Google Shape;1019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aec985330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aec985330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aec98534f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aec98534f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aec98534f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aec98534f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aec98534f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" name="Google Shape;1086;gaec98534f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aec98534f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aec98534f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" name="Google Shape;111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7.png"/><Relationship Id="rId9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だい５かい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179850"/>
            <a:ext cx="22005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Scratchをやるのは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はじ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めたところだよ。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たのしみだな！！</a:t>
            </a: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18704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18165564-C074-4894-8B40-F74C20391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95" y="1014835"/>
            <a:ext cx="8899236" cy="3031302"/>
          </a:xfrm>
          <a:prstGeom prst="rect">
            <a:avLst/>
          </a:prstGeom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-19292"/>
              <a:gd name="adj2" fmla="val -61879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21912"/>
              <a:gd name="adj2" fmla="val -71833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06" y="3188860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チュートリアルは</a:t>
            </a:r>
            <a:r>
              <a:rPr lang="ja-JP" altLang="en-US" sz="1500" b="1" dirty="0">
                <a:solidFill>
                  <a:srgbClr val="5E696C"/>
                </a:solidFill>
              </a:rPr>
              <a:t>と</a:t>
            </a:r>
            <a:r>
              <a:rPr lang="ja" sz="1500" b="1" dirty="0">
                <a:solidFill>
                  <a:srgbClr val="5E696C"/>
                </a:solidFill>
              </a:rPr>
              <a:t>じてね。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</a:t>
            </a:r>
            <a:r>
              <a:rPr lang="ja-JP" altLang="en-US" sz="1500" b="1" dirty="0">
                <a:solidFill>
                  <a:srgbClr val="5E696C"/>
                </a:solidFill>
              </a:rPr>
              <a:t>がめん</a:t>
            </a:r>
            <a:r>
              <a:rPr lang="ja" sz="1500" b="1" dirty="0">
                <a:solidFill>
                  <a:srgbClr val="5E696C"/>
                </a:solidFill>
              </a:rPr>
              <a:t>になったかな？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きょうもたのしみだな！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る</a:t>
            </a:r>
            <a:r>
              <a:rPr lang="ja-JP" altLang="en-US" dirty="0">
                <a:latin typeface="Arial"/>
                <a:cs typeface="Arial"/>
              </a:rPr>
              <a:t>がめん</a:t>
            </a:r>
            <a:r>
              <a:rPr lang="ja" dirty="0">
                <a:latin typeface="Arial"/>
                <a:cs typeface="Arial"/>
              </a:rPr>
              <a:t>だよ</a:t>
            </a:r>
            <a:endParaRPr dirty="0"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レベル１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ゲームをつくろう！</a:t>
            </a:r>
            <a:endParaRPr>
              <a:latin typeface="Arial"/>
              <a:cs typeface="Arial"/>
            </a:endParaRPr>
          </a:p>
        </p:txBody>
      </p:sp>
      <p:sp>
        <p:nvSpPr>
          <p:cNvPr id="416" name="Google Shape;416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こんなゲームをつくるよ！</a:t>
            </a:r>
            <a:endParaRPr sz="1500" b="1">
              <a:latin typeface="Arial"/>
              <a:cs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・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ネコ</a:t>
            </a:r>
            <a:r>
              <a:rPr lang="ja" sz="1500" b="1">
                <a:latin typeface="Arial"/>
                <a:cs typeface="Arial"/>
              </a:rPr>
              <a:t>を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マウス</a:t>
            </a:r>
            <a:r>
              <a:rPr lang="ja" sz="1500" b="1">
                <a:latin typeface="Arial"/>
                <a:cs typeface="Arial"/>
              </a:rPr>
              <a:t>でうごかそう。</a:t>
            </a:r>
            <a:endParaRPr sz="1500" b="1">
              <a:latin typeface="Arial"/>
              <a:cs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・にげる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ネズミ</a:t>
            </a:r>
            <a:r>
              <a:rPr lang="ja" sz="1500" b="1">
                <a:latin typeface="Arial"/>
                <a:cs typeface="Arial"/>
              </a:rPr>
              <a:t>をつかまえたら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クリア</a:t>
            </a:r>
            <a:r>
              <a:rPr lang="ja" sz="1500" b="1">
                <a:latin typeface="Arial"/>
                <a:cs typeface="Arial"/>
              </a:rPr>
              <a:t>！</a:t>
            </a:r>
            <a:endParaRPr sz="1500" b="1">
              <a:latin typeface="Arial"/>
              <a:cs typeface="Arial"/>
            </a:endParaRPr>
          </a:p>
        </p:txBody>
      </p:sp>
      <p:pic>
        <p:nvPicPr>
          <p:cNvPr id="417" name="Google Shape;417;p39"/>
          <p:cNvPicPr preferRelativeResize="0"/>
          <p:nvPr/>
        </p:nvPicPr>
        <p:blipFill rotWithShape="1">
          <a:blip r:embed="rId3">
            <a:alphaModFix/>
          </a:blip>
          <a:srcRect l="67938" t="18315" b="31479"/>
          <a:stretch/>
        </p:blipFill>
        <p:spPr>
          <a:xfrm>
            <a:off x="4665909" y="1152475"/>
            <a:ext cx="4317365" cy="362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2975" y="3630759"/>
            <a:ext cx="730625" cy="11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40"/>
          <p:cNvGrpSpPr/>
          <p:nvPr/>
        </p:nvGrpSpPr>
        <p:grpSpPr>
          <a:xfrm>
            <a:off x="1337887" y="1017450"/>
            <a:ext cx="6468226" cy="3620876"/>
            <a:chOff x="1337887" y="1017450"/>
            <a:chExt cx="6468226" cy="3620876"/>
          </a:xfrm>
        </p:grpSpPr>
        <p:pic>
          <p:nvPicPr>
            <p:cNvPr id="424" name="Google Shape;424;p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37887" y="1017450"/>
              <a:ext cx="6468226" cy="36208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5" name="Google Shape;425;p40"/>
            <p:cNvSpPr/>
            <p:nvPr/>
          </p:nvSpPr>
          <p:spPr>
            <a:xfrm>
              <a:off x="2234983" y="1347117"/>
              <a:ext cx="428700" cy="229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40"/>
            <p:cNvSpPr/>
            <p:nvPr/>
          </p:nvSpPr>
          <p:spPr>
            <a:xfrm>
              <a:off x="2234983" y="1042317"/>
              <a:ext cx="428700" cy="229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40"/>
            <p:cNvSpPr/>
            <p:nvPr/>
          </p:nvSpPr>
          <p:spPr>
            <a:xfrm>
              <a:off x="6153147" y="1576625"/>
              <a:ext cx="643800" cy="229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8" name="Google Shape;428;p4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あたらしくゲームをつくろう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429" name="Google Shape;429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8319" y="3901574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3957782" y="2954600"/>
            <a:ext cx="2839143" cy="1316400"/>
          </a:xfrm>
          <a:prstGeom prst="wedgeRoundRectCallout">
            <a:avLst>
              <a:gd name="adj1" fmla="val 63848"/>
              <a:gd name="adj2" fmla="val 5133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しんき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あたら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しくゲームを</a:t>
            </a:r>
            <a:r>
              <a:rPr lang="ja" sz="1500" b="1" dirty="0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ろう。</a:t>
            </a:r>
            <a:endParaRPr lang="ja-JP" altLang="en-US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1" name="Google Shape;431;p40"/>
          <p:cNvSpPr/>
          <p:nvPr/>
        </p:nvSpPr>
        <p:spPr>
          <a:xfrm>
            <a:off x="6796850" y="2036000"/>
            <a:ext cx="1699200" cy="918600"/>
          </a:xfrm>
          <a:prstGeom prst="wedgeRoundRectCallout">
            <a:avLst>
              <a:gd name="adj1" fmla="val -65794"/>
              <a:gd name="adj2" fmla="val -7179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これは「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OK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dirty="0">
                <a:solidFill>
                  <a:schemeClr val="dk2"/>
                </a:solidFill>
              </a:rPr>
              <a:t>えら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んで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ひだり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5" name="Google Shape;435;p40"/>
          <p:cNvSpPr txBox="1"/>
          <p:nvPr/>
        </p:nvSpPr>
        <p:spPr>
          <a:xfrm>
            <a:off x="5832373" y="3383084"/>
            <a:ext cx="5664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AB0BDA3-9225-4001-965D-EB3E1D12A7BB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削除スライド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52CBF9-E94A-40E2-86D2-502E177BFE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35"/>
          <a:stretch/>
        </p:blipFill>
        <p:spPr>
          <a:xfrm>
            <a:off x="4664367" y="1266632"/>
            <a:ext cx="2747998" cy="3673925"/>
          </a:xfrm>
          <a:prstGeom prst="rect">
            <a:avLst/>
          </a:prstGeom>
        </p:spPr>
      </p:pic>
      <p:sp>
        <p:nvSpPr>
          <p:cNvPr id="440" name="Google Shape;440;p4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スプライトをついかしよう</a:t>
            </a:r>
            <a:endParaRPr>
              <a:latin typeface="Arial"/>
              <a:cs typeface="Arial"/>
            </a:endParaRPr>
          </a:p>
        </p:txBody>
      </p:sp>
      <p:pic>
        <p:nvPicPr>
          <p:cNvPr id="441" name="Google Shape;441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1895475"/>
            <a:ext cx="1133474" cy="1133474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1"/>
          <p:cNvSpPr/>
          <p:nvPr/>
        </p:nvSpPr>
        <p:spPr>
          <a:xfrm>
            <a:off x="6567150" y="4546475"/>
            <a:ext cx="352200" cy="39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41"/>
          <p:cNvSpPr/>
          <p:nvPr/>
        </p:nvSpPr>
        <p:spPr>
          <a:xfrm>
            <a:off x="1928825" y="1423650"/>
            <a:ext cx="2523102" cy="1605300"/>
          </a:xfrm>
          <a:prstGeom prst="wedgeRoundRectCallout">
            <a:avLst>
              <a:gd name="adj1" fmla="val -71067"/>
              <a:gd name="adj2" fmla="val -999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ネコははじめからいるから、</a:t>
            </a:r>
            <a:r>
              <a:rPr lang="ja" sz="1500" b="1" dirty="0">
                <a:solidFill>
                  <a:schemeClr val="accent5"/>
                </a:solidFill>
              </a:rPr>
              <a:t>ネズミ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ついか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　　　</a:t>
            </a:r>
            <a:r>
              <a:rPr lang="ja" sz="1500" b="1" dirty="0">
                <a:solidFill>
                  <a:schemeClr val="dk2"/>
                </a:solidFill>
              </a:rPr>
              <a:t> ←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　　　　してね。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8034" y="2385276"/>
            <a:ext cx="420556" cy="3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91225" y="3454638"/>
            <a:ext cx="965200" cy="9652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1"/>
          <p:cNvSpPr/>
          <p:nvPr/>
        </p:nvSpPr>
        <p:spPr>
          <a:xfrm>
            <a:off x="5266100" y="3505550"/>
            <a:ext cx="2034600" cy="863400"/>
          </a:xfrm>
          <a:prstGeom prst="wedgeRoundRectCallout">
            <a:avLst>
              <a:gd name="adj1" fmla="val -348"/>
              <a:gd name="adj2" fmla="val 8583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ここだね。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8" name="Google Shape;448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87287" y="3546829"/>
            <a:ext cx="511925" cy="780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622F2DE-E4C5-441D-90F4-A20D81921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836" y="1654779"/>
            <a:ext cx="5702464" cy="2285014"/>
          </a:xfrm>
          <a:prstGeom prst="rect">
            <a:avLst/>
          </a:prstGeom>
        </p:spPr>
      </p:pic>
      <p:sp>
        <p:nvSpPr>
          <p:cNvPr id="454" name="Google Shape;454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ネズミをさがしてね</a:t>
            </a:r>
            <a:endParaRPr>
              <a:latin typeface="Arial"/>
              <a:cs typeface="Arial"/>
            </a:endParaRPr>
          </a:p>
        </p:txBody>
      </p:sp>
      <p:pic>
        <p:nvPicPr>
          <p:cNvPr id="456" name="Google Shape;456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160175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42"/>
          <p:cNvSpPr/>
          <p:nvPr/>
        </p:nvSpPr>
        <p:spPr>
          <a:xfrm>
            <a:off x="1377725" y="1148100"/>
            <a:ext cx="2510400" cy="1102200"/>
          </a:xfrm>
          <a:prstGeom prst="wedgeRoundRectCallout">
            <a:avLst>
              <a:gd name="adj1" fmla="val -55405"/>
              <a:gd name="adj2" fmla="val 1388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わ！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がいっぱい</a:t>
            </a:r>
            <a:r>
              <a:rPr lang="ja" sz="1500" b="1" dirty="0">
                <a:solidFill>
                  <a:schemeClr val="dk2"/>
                </a:solidFill>
              </a:rPr>
              <a:t>で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てきたよ！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えっと、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はどこにあるのかな？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42"/>
          <p:cNvSpPr/>
          <p:nvPr/>
        </p:nvSpPr>
        <p:spPr>
          <a:xfrm>
            <a:off x="5373125" y="1276246"/>
            <a:ext cx="1898100" cy="788081"/>
          </a:xfrm>
          <a:prstGeom prst="wedgeRoundRectCallout">
            <a:avLst>
              <a:gd name="adj1" fmla="val -75001"/>
              <a:gd name="adj2" fmla="val 1944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9" name="Google Shape;459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5611" y="3247900"/>
            <a:ext cx="1102178" cy="1102199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2"/>
          <p:cNvSpPr/>
          <p:nvPr/>
        </p:nvSpPr>
        <p:spPr>
          <a:xfrm>
            <a:off x="1576724" y="2801375"/>
            <a:ext cx="3664911" cy="1270500"/>
          </a:xfrm>
          <a:prstGeom prst="wedgeRoundRectCallout">
            <a:avLst>
              <a:gd name="adj1" fmla="val -58523"/>
              <a:gd name="adj2" fmla="val 302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どうぶつ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」のボタンを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すれば</a:t>
            </a:r>
            <a:r>
              <a:rPr lang="ja" sz="1500" b="1" dirty="0">
                <a:solidFill>
                  <a:schemeClr val="accent5"/>
                </a:solidFill>
              </a:rPr>
              <a:t>どうぶつ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だけが</a:t>
            </a:r>
            <a:r>
              <a:rPr lang="ja" sz="1500" b="1" dirty="0">
                <a:solidFill>
                  <a:schemeClr val="dk2"/>
                </a:solidFill>
              </a:rPr>
              <a:t>でてくる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から、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さがしやすいよ。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3" name="Google Shape;463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39770" y="1913575"/>
            <a:ext cx="658200" cy="1003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4115AEF-7835-4FE1-9B76-B9CCAD431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58" t="3170" r="70023" b="86522"/>
          <a:stretch/>
        </p:blipFill>
        <p:spPr>
          <a:xfrm>
            <a:off x="5456311" y="1429829"/>
            <a:ext cx="1712559" cy="508192"/>
          </a:xfrm>
          <a:prstGeom prst="rect">
            <a:avLst/>
          </a:prstGeom>
        </p:spPr>
      </p:pic>
      <p:sp>
        <p:nvSpPr>
          <p:cNvPr id="18" name="Google Shape;462;p42">
            <a:extLst>
              <a:ext uri="{FF2B5EF4-FFF2-40B4-BE49-F238E27FC236}">
                <a16:creationId xmlns:a16="http://schemas.microsoft.com/office/drawing/2014/main" id="{D9BEB0AC-48E8-4F07-B569-84FD6CB806E1}"/>
              </a:ext>
            </a:extLst>
          </p:cNvPr>
          <p:cNvSpPr/>
          <p:nvPr/>
        </p:nvSpPr>
        <p:spPr>
          <a:xfrm>
            <a:off x="6257636" y="1405383"/>
            <a:ext cx="891164" cy="508192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DB8D85E-FABE-42CF-A75F-666A7BC80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438" y="1661979"/>
            <a:ext cx="6317673" cy="2520600"/>
          </a:xfrm>
          <a:prstGeom prst="rect">
            <a:avLst/>
          </a:prstGeom>
        </p:spPr>
      </p:pic>
      <p:sp>
        <p:nvSpPr>
          <p:cNvPr id="471" name="Google Shape;471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ネズミをクリックしてね</a:t>
            </a:r>
            <a:endParaRPr>
              <a:latin typeface="Arial"/>
              <a:cs typeface="Arial"/>
            </a:endParaRPr>
          </a:p>
        </p:txBody>
      </p:sp>
      <p:sp>
        <p:nvSpPr>
          <p:cNvPr id="473" name="Google Shape;473;p43"/>
          <p:cNvSpPr/>
          <p:nvPr/>
        </p:nvSpPr>
        <p:spPr>
          <a:xfrm>
            <a:off x="4119418" y="2493817"/>
            <a:ext cx="826655" cy="835891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4" name="Google Shape;474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169850"/>
            <a:ext cx="957975" cy="95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263" y="3291225"/>
            <a:ext cx="1072250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3"/>
          <p:cNvSpPr/>
          <p:nvPr/>
        </p:nvSpPr>
        <p:spPr>
          <a:xfrm>
            <a:off x="1484875" y="1239950"/>
            <a:ext cx="1706100" cy="1072200"/>
          </a:xfrm>
          <a:prstGeom prst="wedgeRoundRectCallout">
            <a:avLst>
              <a:gd name="adj1" fmla="val -73584"/>
              <a:gd name="adj2" fmla="val -1573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あ！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をみつけたよ。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7" name="Google Shape;477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26314" y="3015700"/>
            <a:ext cx="734700" cy="1120645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43"/>
          <p:cNvSpPr/>
          <p:nvPr/>
        </p:nvSpPr>
        <p:spPr>
          <a:xfrm>
            <a:off x="1561425" y="3122850"/>
            <a:ext cx="1823702" cy="1240500"/>
          </a:xfrm>
          <a:prstGeom prst="wedgeRoundRectCallout">
            <a:avLst>
              <a:gd name="adj1" fmla="val -67924"/>
              <a:gd name="adj2" fmla="val -804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OK！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ネズミがついかできたよ</a:t>
            </a:r>
            <a:endParaRPr>
              <a:latin typeface="Arial"/>
              <a:cs typeface="Arial"/>
            </a:endParaRPr>
          </a:p>
        </p:txBody>
      </p:sp>
      <p:pic>
        <p:nvPicPr>
          <p:cNvPr id="486" name="Google Shape;486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6645" y="1342090"/>
            <a:ext cx="1118772" cy="123819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44"/>
          <p:cNvSpPr/>
          <p:nvPr/>
        </p:nvSpPr>
        <p:spPr>
          <a:xfrm>
            <a:off x="2449275" y="1377725"/>
            <a:ext cx="2265600" cy="1023730"/>
          </a:xfrm>
          <a:prstGeom prst="wedgeRoundRectCallout">
            <a:avLst>
              <a:gd name="adj1" fmla="val -74999"/>
              <a:gd name="adj2" fmla="val -1951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ステージに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されたよ！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8" name="Google Shape;488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213" y="3161650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4"/>
          <p:cNvSpPr/>
          <p:nvPr/>
        </p:nvSpPr>
        <p:spPr>
          <a:xfrm>
            <a:off x="2510525" y="2862600"/>
            <a:ext cx="2265600" cy="1456800"/>
          </a:xfrm>
          <a:prstGeom prst="wedgeRoundRectCallout">
            <a:avLst>
              <a:gd name="adj1" fmla="val -75675"/>
              <a:gd name="adj2" fmla="val 4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r>
              <a:rPr lang="ja" sz="1500" b="1">
                <a:solidFill>
                  <a:schemeClr val="dk2"/>
                </a:solidFill>
              </a:rPr>
              <a:t>ついか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できたね。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じゃあ、さっそく</a:t>
            </a:r>
            <a:r>
              <a:rPr lang="ja" sz="1500" b="1">
                <a:solidFill>
                  <a:schemeClr val="dk2"/>
                </a:solidFill>
              </a:rPr>
              <a:t>うごき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っていこう！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8827A91-45D2-4CA5-9AD8-7FC851680B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419" y="1149007"/>
            <a:ext cx="2646218" cy="3659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18FC89C-660A-4CAF-823C-8CA3E8672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961" y="1614525"/>
            <a:ext cx="7480664" cy="2288925"/>
          </a:xfrm>
          <a:prstGeom prst="rect">
            <a:avLst/>
          </a:prstGeom>
        </p:spPr>
      </p:pic>
      <p:sp>
        <p:nvSpPr>
          <p:cNvPr id="495" name="Google Shape;495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/>
              <a:t>ネコのうごきをつくろう</a:t>
            </a:r>
            <a:endParaRPr/>
          </a:p>
        </p:txBody>
      </p:sp>
      <p:pic>
        <p:nvPicPr>
          <p:cNvPr id="496" name="Google Shape;496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000" y="2533600"/>
            <a:ext cx="919175" cy="919175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45"/>
          <p:cNvSpPr/>
          <p:nvPr/>
        </p:nvSpPr>
        <p:spPr>
          <a:xfrm>
            <a:off x="1560563" y="2458138"/>
            <a:ext cx="1737000" cy="1347000"/>
          </a:xfrm>
          <a:prstGeom prst="wedgeRoundRectCallout">
            <a:avLst>
              <a:gd name="adj1" fmla="val -67625"/>
              <a:gd name="adj2" fmla="val -1590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うん！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えっと、ブロック</a:t>
            </a:r>
            <a:r>
              <a:rPr lang="ja" sz="1500" b="1" dirty="0">
                <a:solidFill>
                  <a:schemeClr val="dk2"/>
                </a:solidFill>
              </a:rPr>
              <a:t>パレット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からブロックを</a:t>
            </a:r>
            <a:r>
              <a:rPr lang="ja" sz="1500" b="1" dirty="0">
                <a:solidFill>
                  <a:schemeClr val="dk2"/>
                </a:solidFill>
              </a:rPr>
              <a:t>えら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んで・・・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8" name="Google Shape;498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7375" y="1071638"/>
            <a:ext cx="1102975" cy="110297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5"/>
          <p:cNvSpPr/>
          <p:nvPr/>
        </p:nvSpPr>
        <p:spPr>
          <a:xfrm>
            <a:off x="1448075" y="1240050"/>
            <a:ext cx="2072700" cy="1103100"/>
          </a:xfrm>
          <a:prstGeom prst="wedgeRoundRectCallout">
            <a:avLst>
              <a:gd name="adj1" fmla="val -63735"/>
              <a:gd name="adj2" fmla="val -2086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まず、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ネコの</a:t>
            </a:r>
            <a:r>
              <a:rPr lang="ja" sz="1500" b="1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から</a:t>
            </a:r>
            <a:r>
              <a:rPr lang="ja" sz="1500" b="1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っていこう</a:t>
            </a:r>
            <a:r>
              <a:rPr lang="ja" sz="1500" b="1">
                <a:solidFill>
                  <a:schemeClr val="dk2"/>
                </a:solidFill>
              </a:rPr>
              <a:t>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45"/>
          <p:cNvSpPr/>
          <p:nvPr/>
        </p:nvSpPr>
        <p:spPr>
          <a:xfrm>
            <a:off x="1187974" y="3528975"/>
            <a:ext cx="2072682" cy="1471338"/>
          </a:xfrm>
          <a:prstGeom prst="irregularSeal1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まって、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その</a:t>
            </a:r>
            <a:r>
              <a:rPr lang="ja" sz="1500" b="1">
                <a:solidFill>
                  <a:schemeClr val="accent5"/>
                </a:solidFill>
              </a:rPr>
              <a:t>まえ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に！！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2" name="Google Shape;502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1124" y="4054825"/>
            <a:ext cx="729674" cy="729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872C540-AD0E-4B6A-AB1A-F9EA90106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750" y="1322464"/>
            <a:ext cx="3253963" cy="3364991"/>
          </a:xfrm>
          <a:prstGeom prst="rect">
            <a:avLst/>
          </a:prstGeom>
        </p:spPr>
      </p:pic>
      <p:sp>
        <p:nvSpPr>
          <p:cNvPr id="507" name="Google Shape;507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うごきをつけたいスプライトをえらぼう</a:t>
            </a:r>
            <a:endParaRPr>
              <a:latin typeface="Arial"/>
              <a:cs typeface="Arial"/>
            </a:endParaRPr>
          </a:p>
        </p:txBody>
      </p:sp>
      <p:pic>
        <p:nvPicPr>
          <p:cNvPr id="508" name="Google Shape;508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700" y="1261350"/>
            <a:ext cx="888550" cy="88855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6"/>
          <p:cNvSpPr/>
          <p:nvPr/>
        </p:nvSpPr>
        <p:spPr>
          <a:xfrm>
            <a:off x="1395400" y="1117475"/>
            <a:ext cx="1988100" cy="888600"/>
          </a:xfrm>
          <a:prstGeom prst="wedgeRoundRectCallout">
            <a:avLst>
              <a:gd name="adj1" fmla="val -62096"/>
              <a:gd name="adj2" fmla="val -180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びっくりした～！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どうしたの？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0" name="Google Shape;510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4501" y="3219075"/>
            <a:ext cx="1015100" cy="10151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6"/>
          <p:cNvSpPr/>
          <p:nvPr/>
        </p:nvSpPr>
        <p:spPr>
          <a:xfrm>
            <a:off x="1128906" y="2624350"/>
            <a:ext cx="3443093" cy="2112600"/>
          </a:xfrm>
          <a:prstGeom prst="wedgeRoundRectCallout">
            <a:avLst>
              <a:gd name="adj1" fmla="val -53250"/>
              <a:gd name="adj2" fmla="val 727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いま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これは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ネズミの</a:t>
            </a:r>
            <a:r>
              <a:rPr lang="ja" sz="1500" b="1" dirty="0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きをつくる</a:t>
            </a:r>
            <a:endParaRPr lang="en-US" altLang="ja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モード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になっているんだ。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スクリプトエリアの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みぎうえ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にネズミが</a:t>
            </a:r>
            <a:r>
              <a:rPr lang="ja" sz="1500" b="1" dirty="0">
                <a:solidFill>
                  <a:schemeClr val="accent5"/>
                </a:solidFill>
              </a:rPr>
              <a:t>でている</a:t>
            </a:r>
            <a:r>
              <a:rPr lang="ja" sz="1500" b="1" dirty="0">
                <a:solidFill>
                  <a:schemeClr val="dk2"/>
                </a:solidFill>
              </a:rPr>
              <a:t>でしょ？ステージの</a:t>
            </a:r>
            <a:r>
              <a:rPr lang="ja-JP" altLang="en-US" sz="1500" b="1" dirty="0">
                <a:solidFill>
                  <a:schemeClr val="dk2"/>
                </a:solidFill>
              </a:rPr>
              <a:t>した</a:t>
            </a:r>
            <a:r>
              <a:rPr lang="ja" sz="1500" b="1" dirty="0">
                <a:solidFill>
                  <a:schemeClr val="dk2"/>
                </a:solidFill>
              </a:rPr>
              <a:t>にある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スクリプトいちらんで、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ネズミが</a:t>
            </a:r>
            <a:r>
              <a:rPr lang="ja" sz="1500" b="1" dirty="0">
                <a:solidFill>
                  <a:schemeClr val="accent5"/>
                </a:solidFill>
              </a:rPr>
              <a:t>えら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ばれている</a:t>
            </a:r>
            <a:r>
              <a:rPr lang="ja" sz="1500" b="1" dirty="0">
                <a:solidFill>
                  <a:schemeClr val="dk2"/>
                </a:solidFill>
              </a:rPr>
              <a:t>からなんだ。</a:t>
            </a:r>
            <a:endParaRPr lang="ja-JP" sz="1500" b="1" dirty="0">
              <a:solidFill>
                <a:schemeClr val="dk2"/>
              </a:solidFill>
            </a:endParaRPr>
          </a:p>
        </p:txBody>
      </p:sp>
      <p:grpSp>
        <p:nvGrpSpPr>
          <p:cNvPr id="513" name="Google Shape;513;p46"/>
          <p:cNvGrpSpPr/>
          <p:nvPr/>
        </p:nvGrpSpPr>
        <p:grpSpPr>
          <a:xfrm>
            <a:off x="4372150" y="1117475"/>
            <a:ext cx="995100" cy="888600"/>
            <a:chOff x="4572000" y="1117475"/>
            <a:chExt cx="995100" cy="888600"/>
          </a:xfrm>
        </p:grpSpPr>
        <p:sp>
          <p:nvSpPr>
            <p:cNvPr id="514" name="Google Shape;514;p46"/>
            <p:cNvSpPr/>
            <p:nvPr/>
          </p:nvSpPr>
          <p:spPr>
            <a:xfrm>
              <a:off x="4572000" y="1117475"/>
              <a:ext cx="995100" cy="888600"/>
            </a:xfrm>
            <a:prstGeom prst="wedgeRoundRectCallout">
              <a:avLst>
                <a:gd name="adj1" fmla="val 104072"/>
                <a:gd name="adj2" fmla="val 3288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15" name="Google Shape;515;p4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737100" y="1246600"/>
              <a:ext cx="664890" cy="630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6" name="Google Shape;516;p46"/>
          <p:cNvGrpSpPr/>
          <p:nvPr/>
        </p:nvGrpSpPr>
        <p:grpSpPr>
          <a:xfrm>
            <a:off x="4653650" y="2632975"/>
            <a:ext cx="1668600" cy="1454400"/>
            <a:chOff x="4653650" y="2632975"/>
            <a:chExt cx="1668600" cy="1454400"/>
          </a:xfrm>
        </p:grpSpPr>
        <p:sp>
          <p:nvSpPr>
            <p:cNvPr id="517" name="Google Shape;517;p46"/>
            <p:cNvSpPr/>
            <p:nvPr/>
          </p:nvSpPr>
          <p:spPr>
            <a:xfrm>
              <a:off x="4653650" y="2632975"/>
              <a:ext cx="1668600" cy="1454400"/>
            </a:xfrm>
            <a:prstGeom prst="wedgeRoundRectCallout">
              <a:avLst>
                <a:gd name="adj1" fmla="val 80283"/>
                <a:gd name="adj2" fmla="val 49156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18" name="Google Shape;518;p4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869700" y="2768725"/>
              <a:ext cx="1263114" cy="11416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6C2C867-AFE5-4314-B196-F8E54EC58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193" y="1159663"/>
            <a:ext cx="3277107" cy="3721755"/>
          </a:xfrm>
          <a:prstGeom prst="rect">
            <a:avLst/>
          </a:prstGeom>
        </p:spPr>
      </p:pic>
      <p:sp>
        <p:nvSpPr>
          <p:cNvPr id="526" name="Google Shape;526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ネコをえらんでからうごきをつくろうね</a:t>
            </a:r>
            <a:endParaRPr>
              <a:latin typeface="Arial"/>
              <a:cs typeface="Arial"/>
            </a:endParaRPr>
          </a:p>
        </p:txBody>
      </p:sp>
      <p:pic>
        <p:nvPicPr>
          <p:cNvPr id="528" name="Google Shape;528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900" y="3611662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250" y="1799223"/>
            <a:ext cx="912950" cy="912934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7"/>
          <p:cNvSpPr/>
          <p:nvPr/>
        </p:nvSpPr>
        <p:spPr>
          <a:xfrm>
            <a:off x="1738750" y="3134725"/>
            <a:ext cx="2701313" cy="1532100"/>
          </a:xfrm>
          <a:prstGeom prst="wedgeRoundRectCallout">
            <a:avLst>
              <a:gd name="adj1" fmla="val -61525"/>
              <a:gd name="adj2" fmla="val 1473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りょうかい！ネコを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クリックするね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r>
              <a:rPr lang="ja" sz="1500" b="1" dirty="0">
                <a:solidFill>
                  <a:schemeClr val="accent5"/>
                </a:solidFill>
              </a:rPr>
              <a:t>の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みぎうえ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も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</a:t>
            </a:r>
            <a:r>
              <a:rPr lang="ja" sz="1500" b="1" dirty="0">
                <a:solidFill>
                  <a:schemeClr val="accent5"/>
                </a:solidFill>
              </a:rPr>
              <a:t>にかわった</a:t>
            </a:r>
            <a:r>
              <a:rPr lang="ja" sz="1500" b="1" dirty="0">
                <a:solidFill>
                  <a:schemeClr val="dk2"/>
                </a:solidFill>
              </a:rPr>
              <a:t>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これでOKだね。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7"/>
          <p:cNvSpPr/>
          <p:nvPr/>
        </p:nvSpPr>
        <p:spPr>
          <a:xfrm>
            <a:off x="1738750" y="1329750"/>
            <a:ext cx="2501700" cy="1630800"/>
          </a:xfrm>
          <a:prstGeom prst="wedgeRoundRectCallout">
            <a:avLst>
              <a:gd name="adj1" fmla="val -64065"/>
              <a:gd name="adj2" fmla="val 942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このまま</a:t>
            </a:r>
            <a:r>
              <a:rPr lang="ja" sz="1500" b="1" dirty="0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ると、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ネズミの</a:t>
            </a:r>
            <a:r>
              <a:rPr lang="ja" sz="1500" b="1" dirty="0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きになってしまう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から、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dirty="0">
                <a:solidFill>
                  <a:schemeClr val="dk2"/>
                </a:solidFill>
              </a:rPr>
              <a:t>えら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んで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してから</a:t>
            </a:r>
            <a:r>
              <a:rPr lang="ja" sz="1500" b="1" dirty="0">
                <a:solidFill>
                  <a:schemeClr val="dk2"/>
                </a:solidFill>
              </a:rPr>
              <a:t>すす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めようね。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47"/>
          <p:cNvSpPr/>
          <p:nvPr/>
        </p:nvSpPr>
        <p:spPr>
          <a:xfrm>
            <a:off x="6217267" y="4180641"/>
            <a:ext cx="428700" cy="42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47"/>
          <p:cNvSpPr/>
          <p:nvPr/>
        </p:nvSpPr>
        <p:spPr>
          <a:xfrm>
            <a:off x="4628380" y="2780541"/>
            <a:ext cx="1454400" cy="1082700"/>
          </a:xfrm>
          <a:prstGeom prst="wedgeRoundRectCallout">
            <a:avLst>
              <a:gd name="adj1" fmla="val 56307"/>
              <a:gd name="adj2" fmla="val 8638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4" name="Google Shape;534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8580" y="2898141"/>
            <a:ext cx="1294012" cy="84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04620" y="3463491"/>
            <a:ext cx="598534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47"/>
          <p:cNvSpPr/>
          <p:nvPr/>
        </p:nvSpPr>
        <p:spPr>
          <a:xfrm>
            <a:off x="5678875" y="1430776"/>
            <a:ext cx="428700" cy="42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D3E4036-F17C-4095-B4E1-C3EA92083B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323"/>
          <a:stretch/>
        </p:blipFill>
        <p:spPr>
          <a:xfrm>
            <a:off x="3505199" y="1369636"/>
            <a:ext cx="5385029" cy="2745163"/>
          </a:xfrm>
          <a:prstGeom prst="rect">
            <a:avLst/>
          </a:prstGeom>
        </p:spPr>
      </p:pic>
      <p:sp>
        <p:nvSpPr>
          <p:cNvPr id="544" name="Google Shape;544;p4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ブロックをおいていくよ</a:t>
            </a:r>
            <a:endParaRPr>
              <a:latin typeface="Arial"/>
              <a:cs typeface="Arial"/>
            </a:endParaRPr>
          </a:p>
        </p:txBody>
      </p:sp>
      <p:pic>
        <p:nvPicPr>
          <p:cNvPr id="545" name="Google Shape;545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050" y="1418223"/>
            <a:ext cx="912950" cy="91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500" y="30782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48"/>
          <p:cNvSpPr/>
          <p:nvPr/>
        </p:nvSpPr>
        <p:spPr>
          <a:xfrm>
            <a:off x="1363801" y="1216000"/>
            <a:ext cx="2358520" cy="1187400"/>
          </a:xfrm>
          <a:prstGeom prst="wedgeRoundRectCallout">
            <a:avLst>
              <a:gd name="adj1" fmla="val -56063"/>
              <a:gd name="adj2" fmla="val -498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さあ、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dirty="0">
                <a:solidFill>
                  <a:schemeClr val="dk2"/>
                </a:solidFill>
              </a:rPr>
              <a:t>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り</a:t>
            </a:r>
            <a:r>
              <a:rPr lang="ja" sz="1500" b="1" dirty="0">
                <a:solidFill>
                  <a:schemeClr val="dk2"/>
                </a:solidFill>
              </a:rPr>
              <a:t>なお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して、ネコの</a:t>
            </a:r>
            <a:r>
              <a:rPr lang="ja" sz="1500" b="1" dirty="0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きのブロックをおいていこう。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48"/>
          <p:cNvSpPr/>
          <p:nvPr/>
        </p:nvSpPr>
        <p:spPr>
          <a:xfrm>
            <a:off x="1367601" y="3144800"/>
            <a:ext cx="1908300" cy="1187400"/>
          </a:xfrm>
          <a:prstGeom prst="wedgeRoundRectCallout">
            <a:avLst>
              <a:gd name="adj1" fmla="val -60582"/>
              <a:gd name="adj2" fmla="val -1108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まずは「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endParaRPr lang="en-US" altLang="ja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はたを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したとき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」のブロックだ</a:t>
            </a:r>
            <a:r>
              <a:rPr lang="ja" sz="1500" b="1" dirty="0">
                <a:solidFill>
                  <a:schemeClr val="dk2"/>
                </a:solidFill>
              </a:rPr>
              <a:t>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ね。</a:t>
            </a:r>
            <a:endParaRPr lang="ja-JP" altLang="en-US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550" name="Google Shape;550;p48"/>
          <p:cNvCxnSpPr>
            <a:cxnSpLocks/>
            <a:stCxn id="552" idx="3"/>
          </p:cNvCxnSpPr>
          <p:nvPr/>
        </p:nvCxnSpPr>
        <p:spPr>
          <a:xfrm>
            <a:off x="4648201" y="2347509"/>
            <a:ext cx="1259566" cy="20225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551" name="Google Shape;551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62589" y="2285742"/>
            <a:ext cx="598525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48"/>
          <p:cNvSpPr/>
          <p:nvPr/>
        </p:nvSpPr>
        <p:spPr>
          <a:xfrm>
            <a:off x="3919785" y="2201200"/>
            <a:ext cx="728416" cy="292618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DD8B6B4-0FCD-4D9C-92BC-BDA67A94A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527" y="1548265"/>
            <a:ext cx="4689384" cy="2756945"/>
          </a:xfrm>
          <a:prstGeom prst="rect">
            <a:avLst/>
          </a:prstGeom>
        </p:spPr>
      </p:pic>
      <p:sp>
        <p:nvSpPr>
          <p:cNvPr id="560" name="Google Shape;560;p4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マウスポインタについていくようにしよう</a:t>
            </a:r>
            <a:endParaRPr>
              <a:latin typeface="Arial"/>
              <a:cs typeface="Arial"/>
            </a:endParaRPr>
          </a:p>
        </p:txBody>
      </p:sp>
      <p:pic>
        <p:nvPicPr>
          <p:cNvPr id="561" name="Google Shape;561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050" y="1646823"/>
            <a:ext cx="912950" cy="91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500" y="33068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49"/>
          <p:cNvSpPr/>
          <p:nvPr/>
        </p:nvSpPr>
        <p:spPr>
          <a:xfrm>
            <a:off x="1591975" y="1360138"/>
            <a:ext cx="2587200" cy="1566600"/>
          </a:xfrm>
          <a:prstGeom prst="wedgeRoundRectCallout">
            <a:avLst>
              <a:gd name="adj1" fmla="val -65381"/>
              <a:gd name="adj2" fmla="val -2540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ネコは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マウスで</a:t>
            </a:r>
            <a:r>
              <a:rPr lang="ja" sz="1500" b="1" dirty="0">
                <a:solidFill>
                  <a:schemeClr val="accent5"/>
                </a:solidFill>
              </a:rPr>
              <a:t>うごかせる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ようにするよ。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」カテゴリにあるこのブロックを</a:t>
            </a:r>
            <a:r>
              <a:rPr lang="ja" sz="1500" b="1" dirty="0">
                <a:solidFill>
                  <a:schemeClr val="dk2"/>
                </a:solidFill>
              </a:rPr>
              <a:t>つか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4" name="Google Shape;564;p49"/>
          <p:cNvSpPr/>
          <p:nvPr/>
        </p:nvSpPr>
        <p:spPr>
          <a:xfrm>
            <a:off x="1592025" y="3054850"/>
            <a:ext cx="2587200" cy="1140000"/>
          </a:xfrm>
          <a:prstGeom prst="wedgeRoundRectCallout">
            <a:avLst>
              <a:gd name="adj1" fmla="val -68357"/>
              <a:gd name="adj2" fmla="val 1093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どこかの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ばしょ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へ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</a:t>
            </a:r>
            <a:r>
              <a:rPr lang="ja" sz="1500" b="1" dirty="0">
                <a:solidFill>
                  <a:schemeClr val="dk2"/>
                </a:solidFill>
              </a:rPr>
              <a:t>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いてあるけど？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49"/>
          <p:cNvSpPr/>
          <p:nvPr/>
        </p:nvSpPr>
        <p:spPr>
          <a:xfrm>
            <a:off x="5926827" y="2103290"/>
            <a:ext cx="1928700" cy="951560"/>
          </a:xfrm>
          <a:prstGeom prst="wedgeRoundRectCallout">
            <a:avLst>
              <a:gd name="adj1" fmla="val -72936"/>
              <a:gd name="adj2" fmla="val -3776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49"/>
          <p:cNvSpPr/>
          <p:nvPr/>
        </p:nvSpPr>
        <p:spPr>
          <a:xfrm>
            <a:off x="4385164" y="1987675"/>
            <a:ext cx="1055053" cy="26138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E698A76-3CA1-4DDF-8B01-899F35A4B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52" t="16038" r="70849" b="74481"/>
          <a:stretch/>
        </p:blipFill>
        <p:spPr>
          <a:xfrm>
            <a:off x="6024619" y="2356266"/>
            <a:ext cx="1739590" cy="43096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2A318E4-14B4-449A-924F-CE5E178297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794"/>
          <a:stretch/>
        </p:blipFill>
        <p:spPr>
          <a:xfrm>
            <a:off x="4778130" y="1194485"/>
            <a:ext cx="2688752" cy="3508200"/>
          </a:xfrm>
          <a:prstGeom prst="rect">
            <a:avLst/>
          </a:prstGeom>
        </p:spPr>
      </p:pic>
      <p:sp>
        <p:nvSpPr>
          <p:cNvPr id="578" name="Google Shape;578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「マウスのポインターへ行く」にかえよう</a:t>
            </a:r>
            <a:endParaRPr>
              <a:latin typeface="Arial"/>
              <a:cs typeface="Arial"/>
            </a:endParaRPr>
          </a:p>
        </p:txBody>
      </p:sp>
      <p:pic>
        <p:nvPicPr>
          <p:cNvPr id="579" name="Google Shape;579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0100" y="1432198"/>
            <a:ext cx="912950" cy="91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0100" y="30782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50"/>
          <p:cNvSpPr/>
          <p:nvPr/>
        </p:nvSpPr>
        <p:spPr>
          <a:xfrm>
            <a:off x="1677200" y="1347100"/>
            <a:ext cx="2894700" cy="1362300"/>
          </a:xfrm>
          <a:prstGeom prst="wedgeRoundRectCallout">
            <a:avLst>
              <a:gd name="adj1" fmla="val -60826"/>
              <a:gd name="adj2" fmla="val -245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じつ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は、</a:t>
            </a:r>
            <a:r>
              <a:rPr lang="ja-JP" altLang="en-US" sz="1500" b="1" dirty="0">
                <a:solidFill>
                  <a:schemeClr val="accent5"/>
                </a:solidFill>
              </a:rPr>
              <a:t>い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さき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dirty="0">
                <a:solidFill>
                  <a:schemeClr val="accent5"/>
                </a:solidFill>
              </a:rPr>
              <a:t>か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えられる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んだよ。「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どこかの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ばしょ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のところ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みてね。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50"/>
          <p:cNvSpPr/>
          <p:nvPr/>
        </p:nvSpPr>
        <p:spPr>
          <a:xfrm>
            <a:off x="1733125" y="3219350"/>
            <a:ext cx="2173857" cy="1085400"/>
          </a:xfrm>
          <a:prstGeom prst="wedgeRoundRectCallout">
            <a:avLst>
              <a:gd name="adj1" fmla="val -63374"/>
              <a:gd name="adj2" fmla="val -618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このなかから、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マウスのポインター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えら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べばいいんだね！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50"/>
          <p:cNvSpPr/>
          <p:nvPr/>
        </p:nvSpPr>
        <p:spPr>
          <a:xfrm>
            <a:off x="7337712" y="2487582"/>
            <a:ext cx="670800" cy="1085400"/>
          </a:xfrm>
          <a:prstGeom prst="wedgeRoundRectCallout">
            <a:avLst>
              <a:gd name="adj1" fmla="val -162515"/>
              <a:gd name="adj2" fmla="val -1651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5" name="Google Shape;585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73850" y="2573807"/>
            <a:ext cx="598525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0"/>
          <p:cNvSpPr/>
          <p:nvPr/>
        </p:nvSpPr>
        <p:spPr>
          <a:xfrm>
            <a:off x="5250873" y="2747818"/>
            <a:ext cx="1271564" cy="208812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50"/>
          <p:cNvSpPr txBox="1"/>
          <p:nvPr/>
        </p:nvSpPr>
        <p:spPr>
          <a:xfrm>
            <a:off x="5189417" y="214315"/>
            <a:ext cx="5358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A6A8EBD-D0C7-4F1E-9B91-7288A44D6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450" y="1525145"/>
            <a:ext cx="4742490" cy="2093209"/>
          </a:xfrm>
          <a:prstGeom prst="rect">
            <a:avLst/>
          </a:prstGeom>
        </p:spPr>
      </p:pic>
      <p:sp>
        <p:nvSpPr>
          <p:cNvPr id="595" name="Google Shape;595;p5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ブロックをつなげよう</a:t>
            </a:r>
            <a:endParaRPr>
              <a:latin typeface="Arial"/>
              <a:cs typeface="Arial"/>
            </a:endParaRPr>
          </a:p>
        </p:txBody>
      </p:sp>
      <p:pic>
        <p:nvPicPr>
          <p:cNvPr id="597" name="Google Shape;597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300" y="1017448"/>
            <a:ext cx="912950" cy="91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5300" y="3230675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51"/>
          <p:cNvSpPr/>
          <p:nvPr/>
        </p:nvSpPr>
        <p:spPr>
          <a:xfrm>
            <a:off x="1148250" y="1261200"/>
            <a:ext cx="2986200" cy="1254900"/>
          </a:xfrm>
          <a:prstGeom prst="wedgeRoundRectCallout">
            <a:avLst>
              <a:gd name="adj1" fmla="val -59510"/>
              <a:gd name="adj2" fmla="val 1417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マウスのポインタ―へ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」に</a:t>
            </a:r>
            <a:r>
              <a:rPr lang="ja" sz="1500" b="1" dirty="0">
                <a:solidFill>
                  <a:schemeClr val="dk2"/>
                </a:solidFill>
              </a:rPr>
              <a:t>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</a:t>
            </a:r>
            <a:r>
              <a:rPr lang="ja" sz="1500" b="1" dirty="0">
                <a:solidFill>
                  <a:schemeClr val="dk2"/>
                </a:solidFill>
              </a:rPr>
              <a:t>たブロックを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におこう。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51"/>
          <p:cNvSpPr/>
          <p:nvPr/>
        </p:nvSpPr>
        <p:spPr>
          <a:xfrm>
            <a:off x="1266324" y="3138150"/>
            <a:ext cx="3144039" cy="1254900"/>
          </a:xfrm>
          <a:prstGeom prst="wedgeRoundRectCallout">
            <a:avLst>
              <a:gd name="adj1" fmla="val -57269"/>
              <a:gd name="adj2" fmla="val 1193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" sz="1500" b="1" dirty="0">
                <a:solidFill>
                  <a:schemeClr val="accent5"/>
                </a:solidFill>
              </a:rPr>
              <a:t>はた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されたとき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した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にくっつける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  <a:endParaRPr lang="ja-JP" altLang="en-US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601" name="Google Shape;601;p51"/>
          <p:cNvCxnSpPr>
            <a:cxnSpLocks/>
            <a:stCxn id="603" idx="3"/>
          </p:cNvCxnSpPr>
          <p:nvPr/>
        </p:nvCxnSpPr>
        <p:spPr>
          <a:xfrm>
            <a:off x="6239650" y="2289257"/>
            <a:ext cx="842657" cy="56339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02" name="Google Shape;602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44389" y="2447395"/>
            <a:ext cx="598525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51"/>
          <p:cNvSpPr/>
          <p:nvPr/>
        </p:nvSpPr>
        <p:spPr>
          <a:xfrm>
            <a:off x="4572000" y="2117904"/>
            <a:ext cx="1667650" cy="342706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CD6148C-EF66-411F-9124-FE833B91A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870" y="1204499"/>
            <a:ext cx="2789979" cy="3786821"/>
          </a:xfrm>
          <a:prstGeom prst="rect">
            <a:avLst/>
          </a:prstGeom>
        </p:spPr>
      </p:pic>
      <p:sp>
        <p:nvSpPr>
          <p:cNvPr id="612" name="Google Shape;612;p5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ためしにうごかしてみるよ</a:t>
            </a:r>
            <a:endParaRPr>
              <a:latin typeface="Arial"/>
              <a:cs typeface="Arial"/>
            </a:endParaRPr>
          </a:p>
        </p:txBody>
      </p:sp>
      <p:pic>
        <p:nvPicPr>
          <p:cNvPr id="614" name="Google Shape;614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375" y="3545925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77471" y="1204499"/>
            <a:ext cx="625876" cy="954649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52"/>
          <p:cNvSpPr/>
          <p:nvPr/>
        </p:nvSpPr>
        <p:spPr>
          <a:xfrm>
            <a:off x="1500200" y="3469519"/>
            <a:ext cx="2472900" cy="1267761"/>
          </a:xfrm>
          <a:prstGeom prst="wedgeRoundRectCallout">
            <a:avLst>
              <a:gd name="adj1" fmla="val -61940"/>
              <a:gd name="adj2" fmla="val 858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やってみるね！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あれ？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ネコが</a:t>
            </a:r>
            <a:r>
              <a:rPr lang="ja" sz="1500" b="1" dirty="0">
                <a:solidFill>
                  <a:schemeClr val="accent5"/>
                </a:solidFill>
              </a:rPr>
              <a:t>みどりの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はたのほうに</a:t>
            </a:r>
            <a:r>
              <a:rPr lang="ja" sz="1500" b="1" dirty="0">
                <a:solidFill>
                  <a:schemeClr val="accent5"/>
                </a:solidFill>
              </a:rPr>
              <a:t>いって、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うごかなくなっちゃった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7" name="Google Shape;617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5300" y="1432198"/>
            <a:ext cx="912950" cy="912934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52"/>
          <p:cNvSpPr/>
          <p:nvPr/>
        </p:nvSpPr>
        <p:spPr>
          <a:xfrm>
            <a:off x="1500200" y="1040100"/>
            <a:ext cx="2472900" cy="1700100"/>
          </a:xfrm>
          <a:prstGeom prst="wedgeRoundRectCallout">
            <a:avLst>
              <a:gd name="adj1" fmla="val -62985"/>
              <a:gd name="adj2" fmla="val -763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ここで、いちどためしに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じっこう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してみよう。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みどり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のはた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dirty="0">
                <a:solidFill>
                  <a:schemeClr val="dk2"/>
                </a:solidFill>
              </a:rPr>
              <a:t>おし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てね。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マウスでネコを</a:t>
            </a:r>
            <a:r>
              <a:rPr lang="ja" sz="1500" b="1" dirty="0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かせる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かな？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52"/>
          <p:cNvSpPr/>
          <p:nvPr/>
        </p:nvSpPr>
        <p:spPr>
          <a:xfrm>
            <a:off x="5200870" y="1246430"/>
            <a:ext cx="275400" cy="202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52"/>
          <p:cNvSpPr/>
          <p:nvPr/>
        </p:nvSpPr>
        <p:spPr>
          <a:xfrm>
            <a:off x="6398838" y="887249"/>
            <a:ext cx="1179793" cy="536100"/>
          </a:xfrm>
          <a:prstGeom prst="wedgeRoundRectCallout">
            <a:avLst>
              <a:gd name="adj1" fmla="val -105002"/>
              <a:gd name="adj2" fmla="val 2665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B1968EA-1D22-4A6F-BE8F-534E75777A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654"/>
          <a:stretch/>
        </p:blipFill>
        <p:spPr>
          <a:xfrm>
            <a:off x="4045910" y="1377916"/>
            <a:ext cx="2411067" cy="1567393"/>
          </a:xfrm>
          <a:prstGeom prst="rect">
            <a:avLst/>
          </a:prstGeom>
        </p:spPr>
      </p:pic>
      <p:pic>
        <p:nvPicPr>
          <p:cNvPr id="627" name="Google Shape;627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5952" y="1414475"/>
            <a:ext cx="1729575" cy="1967925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5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/>
              <a:t>いちどうごいたらおわりだよ</a:t>
            </a:r>
            <a:endParaRPr/>
          </a:p>
        </p:txBody>
      </p:sp>
      <p:sp>
        <p:nvSpPr>
          <p:cNvPr id="629" name="Google Shape;629;p53"/>
          <p:cNvSpPr/>
          <p:nvPr/>
        </p:nvSpPr>
        <p:spPr>
          <a:xfrm>
            <a:off x="8044288" y="1088200"/>
            <a:ext cx="909900" cy="954600"/>
          </a:xfrm>
          <a:prstGeom prst="wedgeRoundRectCallout">
            <a:avLst>
              <a:gd name="adj1" fmla="val -85615"/>
              <a:gd name="adj2" fmla="val 3952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0" name="Google Shape;630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1533250"/>
            <a:ext cx="909850" cy="9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53"/>
          <p:cNvSpPr/>
          <p:nvPr/>
        </p:nvSpPr>
        <p:spPr>
          <a:xfrm>
            <a:off x="1467575" y="1352175"/>
            <a:ext cx="2429700" cy="1499400"/>
          </a:xfrm>
          <a:prstGeom prst="wedgeRoundRectCallout">
            <a:avLst>
              <a:gd name="adj1" fmla="val -66784"/>
              <a:gd name="adj2" fmla="val -2086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これだと、</a:t>
            </a:r>
            <a:r>
              <a:rPr lang="ja" sz="1500" b="1" dirty="0">
                <a:solidFill>
                  <a:schemeClr val="dk2"/>
                </a:solidFill>
              </a:rPr>
              <a:t>ネコがいちど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マウスポインターの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ところに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ったらそれで</a:t>
            </a:r>
            <a:r>
              <a:rPr lang="ja" sz="1500" b="1" dirty="0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わりなんだ。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2" name="Google Shape;632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7650" y="3169875"/>
            <a:ext cx="909850" cy="9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53"/>
          <p:cNvPicPr preferRelativeResize="0"/>
          <p:nvPr/>
        </p:nvPicPr>
        <p:blipFill rotWithShape="1">
          <a:blip r:embed="rId7">
            <a:alphaModFix/>
          </a:blip>
          <a:srcRect l="612110" t="-555510" r="-612110" b="555510"/>
          <a:stretch/>
        </p:blipFill>
        <p:spPr>
          <a:xfrm>
            <a:off x="7790725" y="1788138"/>
            <a:ext cx="33337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10100" y="3253075"/>
            <a:ext cx="708975" cy="743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6" name="Google Shape;636;p53"/>
          <p:cNvCxnSpPr/>
          <p:nvPr/>
        </p:nvCxnSpPr>
        <p:spPr>
          <a:xfrm rot="10800000">
            <a:off x="7701200" y="2629100"/>
            <a:ext cx="408900" cy="843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37" name="Google Shape;637;p53"/>
          <p:cNvSpPr txBox="1"/>
          <p:nvPr/>
        </p:nvSpPr>
        <p:spPr>
          <a:xfrm>
            <a:off x="7283500" y="1228438"/>
            <a:ext cx="408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ja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１</a:t>
            </a:r>
            <a:endParaRPr sz="24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8" name="Google Shape;638;p53"/>
          <p:cNvSpPr txBox="1"/>
          <p:nvPr/>
        </p:nvSpPr>
        <p:spPr>
          <a:xfrm>
            <a:off x="7957700" y="2785250"/>
            <a:ext cx="408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ja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２</a:t>
            </a:r>
            <a:endParaRPr sz="24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9" name="Google Shape;639;p53"/>
          <p:cNvSpPr txBox="1"/>
          <p:nvPr/>
        </p:nvSpPr>
        <p:spPr>
          <a:xfrm>
            <a:off x="4019350" y="1812950"/>
            <a:ext cx="408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ja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１</a:t>
            </a:r>
            <a:endParaRPr sz="24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0" name="Google Shape;640;p53"/>
          <p:cNvSpPr txBox="1"/>
          <p:nvPr/>
        </p:nvSpPr>
        <p:spPr>
          <a:xfrm>
            <a:off x="4028578" y="2251850"/>
            <a:ext cx="408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ja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２</a:t>
            </a:r>
            <a:endParaRPr sz="24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41" name="Google Shape;641;p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186295" y="1088175"/>
            <a:ext cx="625876" cy="954649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53"/>
          <p:cNvSpPr/>
          <p:nvPr/>
        </p:nvSpPr>
        <p:spPr>
          <a:xfrm>
            <a:off x="5460075" y="3620025"/>
            <a:ext cx="2232300" cy="1063500"/>
          </a:xfrm>
          <a:prstGeom prst="wedgeRoundRectCallout">
            <a:avLst>
              <a:gd name="adj1" fmla="val 74328"/>
              <a:gd name="adj2" fmla="val -4707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はたがおされた！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マウスポインタ―の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ところへ</a:t>
            </a:r>
            <a:r>
              <a:rPr lang="ja" sz="1500" b="1">
                <a:solidFill>
                  <a:schemeClr val="dk2"/>
                </a:solidFill>
              </a:rPr>
              <a:t>い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かなきゃ！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53"/>
          <p:cNvSpPr/>
          <p:nvPr/>
        </p:nvSpPr>
        <p:spPr>
          <a:xfrm>
            <a:off x="7286625" y="1852275"/>
            <a:ext cx="333300" cy="336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53"/>
          <p:cNvSpPr/>
          <p:nvPr/>
        </p:nvSpPr>
        <p:spPr>
          <a:xfrm>
            <a:off x="1488575" y="3076250"/>
            <a:ext cx="2750400" cy="1409100"/>
          </a:xfrm>
          <a:prstGeom prst="wedgeRoundRectCallout">
            <a:avLst>
              <a:gd name="adj1" fmla="val -63638"/>
              <a:gd name="adj2" fmla="val -2499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そうなんだね。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じゃあ、ずっと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マウスポインターの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ほうに</a:t>
            </a:r>
            <a:r>
              <a:rPr lang="ja" sz="1500" b="1">
                <a:solidFill>
                  <a:schemeClr val="dk2"/>
                </a:solidFill>
              </a:rPr>
              <a:t>いくようにする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どうすればいいの？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CB99EA5-42CB-4EFF-A29B-5056852656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329" b="3431"/>
          <a:stretch/>
        </p:blipFill>
        <p:spPr>
          <a:xfrm>
            <a:off x="3676651" y="1141925"/>
            <a:ext cx="4307852" cy="3302576"/>
          </a:xfrm>
          <a:prstGeom prst="rect">
            <a:avLst/>
          </a:prstGeom>
        </p:spPr>
      </p:pic>
      <p:sp>
        <p:nvSpPr>
          <p:cNvPr id="650" name="Google Shape;650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「ずっと」でブロックをかこもう</a:t>
            </a:r>
            <a:endParaRPr>
              <a:latin typeface="Arial"/>
              <a:cs typeface="Arial"/>
            </a:endParaRPr>
          </a:p>
        </p:txBody>
      </p:sp>
      <p:pic>
        <p:nvPicPr>
          <p:cNvPr id="651" name="Google Shape;651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533250"/>
            <a:ext cx="909850" cy="9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250" y="3779475"/>
            <a:ext cx="909850" cy="9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54"/>
          <p:cNvSpPr/>
          <p:nvPr/>
        </p:nvSpPr>
        <p:spPr>
          <a:xfrm>
            <a:off x="1107575" y="4005975"/>
            <a:ext cx="1527900" cy="746400"/>
          </a:xfrm>
          <a:prstGeom prst="wedgeRoundRectCallout">
            <a:avLst>
              <a:gd name="adj1" fmla="val -58719"/>
              <a:gd name="adj2" fmla="val -596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りょうかい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54"/>
          <p:cNvSpPr/>
          <p:nvPr/>
        </p:nvSpPr>
        <p:spPr>
          <a:xfrm>
            <a:off x="5491575" y="2418000"/>
            <a:ext cx="2921848" cy="2026500"/>
          </a:xfrm>
          <a:prstGeom prst="wedgeRoundRectCallout">
            <a:avLst>
              <a:gd name="adj1" fmla="val -38970"/>
              <a:gd name="adj2" fmla="val -5636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8" name="Google Shape;658;p54"/>
          <p:cNvCxnSpPr>
            <a:cxnSpLocks/>
            <a:stCxn id="659" idx="3"/>
          </p:cNvCxnSpPr>
          <p:nvPr/>
        </p:nvCxnSpPr>
        <p:spPr>
          <a:xfrm flipV="1">
            <a:off x="4614500" y="2157180"/>
            <a:ext cx="992399" cy="29284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59" name="Google Shape;659;p54"/>
          <p:cNvSpPr/>
          <p:nvPr/>
        </p:nvSpPr>
        <p:spPr>
          <a:xfrm>
            <a:off x="4011201" y="2183925"/>
            <a:ext cx="603299" cy="532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0" name="Google Shape;660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69607" y="2127231"/>
            <a:ext cx="489300" cy="746387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54"/>
          <p:cNvSpPr/>
          <p:nvPr/>
        </p:nvSpPr>
        <p:spPr>
          <a:xfrm>
            <a:off x="1086575" y="1352175"/>
            <a:ext cx="2705400" cy="2296500"/>
          </a:xfrm>
          <a:prstGeom prst="wedgeRoundRectCallout">
            <a:avLst>
              <a:gd name="adj1" fmla="val -58902"/>
              <a:gd name="adj2" fmla="val -240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ずっとしてほしいことは、「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ずっと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」のブロックで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かこむといいよ。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ブロックは「</a:t>
            </a:r>
            <a:r>
              <a:rPr lang="ja-JP" altLang="en-US" sz="1500" b="1" dirty="0">
                <a:solidFill>
                  <a:schemeClr val="accent5"/>
                </a:solidFill>
              </a:rPr>
              <a:t>せいぎょ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カテゴリにあるよ。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DC3C3EA-465F-455D-B6F2-E34331F8B4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6898" y="2537945"/>
            <a:ext cx="2561427" cy="178447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57B16A2-DBF8-4D38-BFDE-947AB65A7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695" y="1852425"/>
            <a:ext cx="4965641" cy="1747543"/>
          </a:xfrm>
          <a:prstGeom prst="rect">
            <a:avLst/>
          </a:prstGeom>
        </p:spPr>
      </p:pic>
      <p:sp>
        <p:nvSpPr>
          <p:cNvPr id="668" name="Google Shape;668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こんどはうごくかな？</a:t>
            </a:r>
            <a:endParaRPr>
              <a:latin typeface="Arial"/>
              <a:cs typeface="Arial"/>
            </a:endParaRPr>
          </a:p>
        </p:txBody>
      </p:sp>
      <p:pic>
        <p:nvPicPr>
          <p:cNvPr id="669" name="Google Shape;669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975" y="3545925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5"/>
          <p:cNvSpPr/>
          <p:nvPr/>
        </p:nvSpPr>
        <p:spPr>
          <a:xfrm>
            <a:off x="1456425" y="3186725"/>
            <a:ext cx="2374200" cy="1420800"/>
          </a:xfrm>
          <a:prstGeom prst="wedgeRoundRectCallout">
            <a:avLst>
              <a:gd name="adj1" fmla="val -69186"/>
              <a:gd name="adj2" fmla="val -81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あ！</a:t>
            </a:r>
            <a:r>
              <a:rPr lang="ja" sz="1500" b="1">
                <a:solidFill>
                  <a:schemeClr val="dk2"/>
                </a:solidFill>
              </a:rPr>
              <a:t>こんど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r>
              <a:rPr lang="ja" sz="1500" b="1">
                <a:solidFill>
                  <a:schemeClr val="dk2"/>
                </a:solidFill>
              </a:rPr>
              <a:t>ずっと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マウスポインタ―に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ついてくる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ように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なったよ！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1" name="Google Shape;671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469" y="1781922"/>
            <a:ext cx="912950" cy="912934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55"/>
          <p:cNvSpPr/>
          <p:nvPr/>
        </p:nvSpPr>
        <p:spPr>
          <a:xfrm>
            <a:off x="1227825" y="1261200"/>
            <a:ext cx="2726400" cy="1678200"/>
          </a:xfrm>
          <a:prstGeom prst="wedgeRoundRectCallout">
            <a:avLst>
              <a:gd name="adj1" fmla="val -62336"/>
              <a:gd name="adj2" fmla="val -798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さあ、</a:t>
            </a:r>
            <a:r>
              <a:rPr lang="ja" sz="1500" b="1" dirty="0">
                <a:solidFill>
                  <a:schemeClr val="dk2"/>
                </a:solidFill>
              </a:rPr>
              <a:t>こんど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はどうかな？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みどり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のはた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dirty="0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マウスでネコを</a:t>
            </a:r>
            <a:r>
              <a:rPr lang="ja" sz="1500" b="1" dirty="0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かして</a:t>
            </a:r>
            <a:endParaRPr lang="en-US" altLang="ja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みよう！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55"/>
          <p:cNvSpPr/>
          <p:nvPr/>
        </p:nvSpPr>
        <p:spPr>
          <a:xfrm>
            <a:off x="6374295" y="1852681"/>
            <a:ext cx="219600" cy="202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E64F311-E899-4C22-A8DC-F7BFC2AC5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917" y="1366062"/>
            <a:ext cx="3315915" cy="3577936"/>
          </a:xfrm>
          <a:prstGeom prst="rect">
            <a:avLst/>
          </a:prstGeom>
        </p:spPr>
      </p:pic>
      <p:sp>
        <p:nvSpPr>
          <p:cNvPr id="679" name="Google Shape;679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ゲームをとめるには？</a:t>
            </a:r>
            <a:endParaRPr>
              <a:latin typeface="Arial"/>
              <a:cs typeface="Arial"/>
            </a:endParaRPr>
          </a:p>
        </p:txBody>
      </p:sp>
      <p:sp>
        <p:nvSpPr>
          <p:cNvPr id="681" name="Google Shape;681;p56"/>
          <p:cNvSpPr/>
          <p:nvPr/>
        </p:nvSpPr>
        <p:spPr>
          <a:xfrm>
            <a:off x="5694384" y="1407648"/>
            <a:ext cx="219600" cy="202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2" name="Google Shape;682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6125" y="2368648"/>
            <a:ext cx="912950" cy="912934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6"/>
          <p:cNvSpPr/>
          <p:nvPr/>
        </p:nvSpPr>
        <p:spPr>
          <a:xfrm>
            <a:off x="1665075" y="2111275"/>
            <a:ext cx="3479580" cy="1542000"/>
          </a:xfrm>
          <a:prstGeom prst="wedgeRoundRectCallout">
            <a:avLst>
              <a:gd name="adj1" fmla="val -56993"/>
              <a:gd name="adj2" fmla="val -720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ちなみに、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みどり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のはたの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みぎ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にある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あか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r>
              <a:rPr lang="ja" sz="1500" b="1" dirty="0">
                <a:solidFill>
                  <a:schemeClr val="accent5"/>
                </a:solidFill>
              </a:rPr>
              <a:t>まる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いボタン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ゲームを</a:t>
            </a:r>
            <a:r>
              <a:rPr lang="ja" sz="1500" b="1" dirty="0">
                <a:solidFill>
                  <a:schemeClr val="accent5"/>
                </a:solidFill>
              </a:rPr>
              <a:t>と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めるボタンだ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4" name="Google Shape;684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30976" y="1522488"/>
            <a:ext cx="489300" cy="746387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6"/>
          <p:cNvSpPr/>
          <p:nvPr/>
        </p:nvSpPr>
        <p:spPr>
          <a:xfrm>
            <a:off x="6261650" y="1020325"/>
            <a:ext cx="912900" cy="387300"/>
          </a:xfrm>
          <a:prstGeom prst="wedgeRoundRectCallout">
            <a:avLst>
              <a:gd name="adj1" fmla="val -66842"/>
              <a:gd name="adj2" fmla="val 7269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める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698CFB7D-7106-4641-8D51-7B053EF24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750" y="1322464"/>
            <a:ext cx="3253963" cy="3364991"/>
          </a:xfrm>
          <a:prstGeom prst="rect">
            <a:avLst/>
          </a:prstGeom>
        </p:spPr>
      </p:pic>
      <p:sp>
        <p:nvSpPr>
          <p:cNvPr id="693" name="Google Shape;693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ネズミのうごきをつくろう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694" name="Google Shape;694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5500" y="2915900"/>
            <a:ext cx="888550" cy="88855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7"/>
          <p:cNvSpPr/>
          <p:nvPr/>
        </p:nvSpPr>
        <p:spPr>
          <a:xfrm>
            <a:off x="1793275" y="3005025"/>
            <a:ext cx="1856400" cy="1228500"/>
          </a:xfrm>
          <a:prstGeom prst="wedgeRoundRectCallout">
            <a:avLst>
              <a:gd name="adj1" fmla="val -69465"/>
              <a:gd name="adj2" fmla="val -1885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うん！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ネズミを</a:t>
            </a:r>
            <a:r>
              <a:rPr lang="ja" sz="1500" b="1">
                <a:solidFill>
                  <a:schemeClr val="accent5"/>
                </a:solidFill>
              </a:rPr>
              <a:t>えら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んで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からブロックを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くんだよね。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6" name="Google Shape;696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8937" y="990938"/>
            <a:ext cx="1141675" cy="1141675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7"/>
          <p:cNvSpPr/>
          <p:nvPr/>
        </p:nvSpPr>
        <p:spPr>
          <a:xfrm>
            <a:off x="1681975" y="1169850"/>
            <a:ext cx="1856400" cy="1141800"/>
          </a:xfrm>
          <a:prstGeom prst="wedgeRoundRectCallout">
            <a:avLst>
              <a:gd name="adj1" fmla="val -60796"/>
              <a:gd name="adj2" fmla="val -214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</a:t>
            </a:r>
            <a:r>
              <a:rPr lang="ja" sz="1500" b="1">
                <a:solidFill>
                  <a:schemeClr val="dk2"/>
                </a:solidFill>
              </a:rPr>
              <a:t>つぎ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ネズミの</a:t>
            </a:r>
            <a:r>
              <a:rPr lang="ja" sz="1500" b="1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ろう！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99" name="Google Shape;699;p57"/>
          <p:cNvGrpSpPr/>
          <p:nvPr/>
        </p:nvGrpSpPr>
        <p:grpSpPr>
          <a:xfrm>
            <a:off x="4572000" y="1117475"/>
            <a:ext cx="995100" cy="888600"/>
            <a:chOff x="4572000" y="1117475"/>
            <a:chExt cx="995100" cy="888600"/>
          </a:xfrm>
        </p:grpSpPr>
        <p:sp>
          <p:nvSpPr>
            <p:cNvPr id="700" name="Google Shape;700;p57"/>
            <p:cNvSpPr/>
            <p:nvPr/>
          </p:nvSpPr>
          <p:spPr>
            <a:xfrm>
              <a:off x="4572000" y="1117475"/>
              <a:ext cx="995100" cy="888600"/>
            </a:xfrm>
            <a:prstGeom prst="wedgeRoundRectCallout">
              <a:avLst>
                <a:gd name="adj1" fmla="val 87364"/>
                <a:gd name="adj2" fmla="val 6926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01" name="Google Shape;701;p5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737100" y="1246600"/>
              <a:ext cx="664890" cy="630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2" name="Google Shape;702;p57"/>
          <p:cNvGrpSpPr/>
          <p:nvPr/>
        </p:nvGrpSpPr>
        <p:grpSpPr>
          <a:xfrm>
            <a:off x="4651201" y="2632975"/>
            <a:ext cx="1668600" cy="1454400"/>
            <a:chOff x="4653650" y="2632975"/>
            <a:chExt cx="1668600" cy="1454400"/>
          </a:xfrm>
        </p:grpSpPr>
        <p:sp>
          <p:nvSpPr>
            <p:cNvPr id="703" name="Google Shape;703;p57"/>
            <p:cNvSpPr/>
            <p:nvPr/>
          </p:nvSpPr>
          <p:spPr>
            <a:xfrm>
              <a:off x="4653650" y="2632975"/>
              <a:ext cx="1668600" cy="1454400"/>
            </a:xfrm>
            <a:prstGeom prst="wedgeRoundRectCallout">
              <a:avLst>
                <a:gd name="adj1" fmla="val 77516"/>
                <a:gd name="adj2" fmla="val 39948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04" name="Google Shape;704;p5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869700" y="2768725"/>
              <a:ext cx="1263114" cy="11416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05" name="Google Shape;705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84576" y="4087363"/>
            <a:ext cx="489300" cy="746387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7"/>
          <p:cNvSpPr/>
          <p:nvPr/>
        </p:nvSpPr>
        <p:spPr>
          <a:xfrm>
            <a:off x="7484576" y="3312525"/>
            <a:ext cx="1572424" cy="503100"/>
          </a:xfrm>
          <a:prstGeom prst="wedgeRoundRectCallout">
            <a:avLst>
              <a:gd name="adj1" fmla="val -39696"/>
              <a:gd name="adj2" fmla="val 9533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681;p56">
            <a:extLst>
              <a:ext uri="{FF2B5EF4-FFF2-40B4-BE49-F238E27FC236}">
                <a16:creationId xmlns:a16="http://schemas.microsoft.com/office/drawing/2014/main" id="{649EE58F-89CA-4AEE-AEB2-D4C26188A5DB}"/>
              </a:ext>
            </a:extLst>
          </p:cNvPr>
          <p:cNvSpPr/>
          <p:nvPr/>
        </p:nvSpPr>
        <p:spPr>
          <a:xfrm>
            <a:off x="6689675" y="3986263"/>
            <a:ext cx="547016" cy="55341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/>
              <a:t>ネズミはどうやってうごかす？</a:t>
            </a:r>
            <a:endParaRPr/>
          </a:p>
        </p:txBody>
      </p:sp>
      <p:pic>
        <p:nvPicPr>
          <p:cNvPr id="713" name="Google Shape;713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37" y="990938"/>
            <a:ext cx="1141675" cy="11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700" y="2915900"/>
            <a:ext cx="888550" cy="888550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8"/>
          <p:cNvSpPr/>
          <p:nvPr/>
        </p:nvSpPr>
        <p:spPr>
          <a:xfrm>
            <a:off x="1269900" y="3494225"/>
            <a:ext cx="2602500" cy="1326300"/>
          </a:xfrm>
          <a:prstGeom prst="wedgeRoundRectCallout">
            <a:avLst>
              <a:gd name="adj1" fmla="val -58103"/>
              <a:gd name="adj2" fmla="val -3724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いろんな</a:t>
            </a:r>
            <a:r>
              <a:rPr lang="ja" sz="1500" b="1">
                <a:solidFill>
                  <a:schemeClr val="dk2"/>
                </a:solidFill>
              </a:rPr>
              <a:t>ばしょ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じゆう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ににげ</a:t>
            </a:r>
            <a:r>
              <a:rPr lang="ja" sz="1500" b="1">
                <a:solidFill>
                  <a:schemeClr val="dk2"/>
                </a:solidFill>
              </a:rPr>
              <a:t>まわ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くれるようにしたい</a:t>
            </a:r>
            <a:r>
              <a:rPr lang="ja" sz="1500" b="1">
                <a:solidFill>
                  <a:schemeClr val="dk2"/>
                </a:solidFill>
              </a:rPr>
              <a:t>なぁ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58"/>
          <p:cNvSpPr/>
          <p:nvPr/>
        </p:nvSpPr>
        <p:spPr>
          <a:xfrm>
            <a:off x="1638000" y="1132125"/>
            <a:ext cx="2165612" cy="839839"/>
          </a:xfrm>
          <a:prstGeom prst="wedgeRoundRectCallout">
            <a:avLst>
              <a:gd name="adj1" fmla="val -70611"/>
              <a:gd name="adj2" fmla="val -2306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ネズミにはどんなふうに</a:t>
            </a:r>
            <a:r>
              <a:rPr lang="ja" sz="1500" b="1" dirty="0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いてほしい？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58"/>
          <p:cNvSpPr/>
          <p:nvPr/>
        </p:nvSpPr>
        <p:spPr>
          <a:xfrm>
            <a:off x="3857700" y="1229975"/>
            <a:ext cx="4471500" cy="3494100"/>
          </a:xfrm>
          <a:prstGeom prst="cloudCallout">
            <a:avLst>
              <a:gd name="adj1" fmla="val -85948"/>
              <a:gd name="adj2" fmla="val 6002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8" name="Google Shape;718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91825" y="1850850"/>
            <a:ext cx="2803249" cy="219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78331" y="2714400"/>
            <a:ext cx="651259" cy="4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82006" y="3334350"/>
            <a:ext cx="651259" cy="467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1" name="Google Shape;721;p58"/>
          <p:cNvCxnSpPr>
            <a:stCxn id="719" idx="0"/>
          </p:cNvCxnSpPr>
          <p:nvPr/>
        </p:nvCxnSpPr>
        <p:spPr>
          <a:xfrm rot="10800000" flipH="1">
            <a:off x="6203960" y="2529900"/>
            <a:ext cx="337200" cy="18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22" name="Google Shape;722;p58"/>
          <p:cNvCxnSpPr/>
          <p:nvPr/>
        </p:nvCxnSpPr>
        <p:spPr>
          <a:xfrm>
            <a:off x="6917336" y="2717850"/>
            <a:ext cx="90300" cy="61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745D8B6-FDD2-4BEE-9878-04978F85C1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3642"/>
          <a:stretch/>
        </p:blipFill>
        <p:spPr>
          <a:xfrm>
            <a:off x="5656354" y="1215068"/>
            <a:ext cx="2328482" cy="3765215"/>
          </a:xfrm>
          <a:prstGeom prst="rect">
            <a:avLst/>
          </a:prstGeom>
        </p:spPr>
      </p:pic>
      <p:sp>
        <p:nvSpPr>
          <p:cNvPr id="727" name="Google Shape;727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どのブロックがいいかな？</a:t>
            </a:r>
            <a:endParaRPr>
              <a:latin typeface="Arial"/>
              <a:cs typeface="Arial"/>
            </a:endParaRPr>
          </a:p>
        </p:txBody>
      </p:sp>
      <p:pic>
        <p:nvPicPr>
          <p:cNvPr id="729" name="Google Shape;729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6437" y="1270488"/>
            <a:ext cx="1141675" cy="11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988" y="3223400"/>
            <a:ext cx="888550" cy="88855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59"/>
          <p:cNvSpPr/>
          <p:nvPr/>
        </p:nvSpPr>
        <p:spPr>
          <a:xfrm>
            <a:off x="2206238" y="1411675"/>
            <a:ext cx="2622642" cy="1326300"/>
          </a:xfrm>
          <a:prstGeom prst="wedgeRoundRectCallout">
            <a:avLst>
              <a:gd name="adj1" fmla="val -61830"/>
              <a:gd name="adj2" fmla="val -1627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</a:t>
            </a:r>
            <a:r>
              <a:rPr lang="ja" sz="1500" b="1" dirty="0">
                <a:solidFill>
                  <a:schemeClr val="dk2"/>
                </a:solidFill>
              </a:rPr>
              <a:t>なか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でその</a:t>
            </a:r>
            <a:r>
              <a:rPr lang="ja" sz="1500" b="1" dirty="0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してくれそうなブロックはあるかな？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2135925" y="3223400"/>
            <a:ext cx="2966400" cy="1414200"/>
          </a:xfrm>
          <a:prstGeom prst="wedgeRoundRectCallout">
            <a:avLst>
              <a:gd name="adj1" fmla="val -60503"/>
              <a:gd name="adj2" fmla="val -2997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う～ん。あ！</a:t>
            </a:r>
            <a:r>
              <a:rPr lang="ja" sz="1500" b="1" dirty="0">
                <a:solidFill>
                  <a:schemeClr val="dk2"/>
                </a:solidFill>
              </a:rPr>
              <a:t>さっきみた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どこかの</a:t>
            </a:r>
            <a:r>
              <a:rPr lang="ja-JP" altLang="en-US" sz="1500" b="1" dirty="0">
                <a:solidFill>
                  <a:schemeClr val="accent5"/>
                </a:solidFill>
              </a:rPr>
              <a:t>ばしょ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へ行く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」は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どうかな？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6106074" y="1779925"/>
            <a:ext cx="1472361" cy="386002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8643304-1577-4CEE-B605-7D403BE4E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627" y="2271017"/>
            <a:ext cx="6436392" cy="1983716"/>
          </a:xfrm>
          <a:prstGeom prst="rect">
            <a:avLst/>
          </a:prstGeom>
        </p:spPr>
      </p:pic>
      <p:pic>
        <p:nvPicPr>
          <p:cNvPr id="742" name="Google Shape;742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2266" y="2809400"/>
            <a:ext cx="1761700" cy="1336675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「どこかの</a:t>
            </a:r>
            <a:r>
              <a:rPr lang="ja-JP" altLang="en-US" dirty="0">
                <a:latin typeface="Arial"/>
                <a:cs typeface="Arial"/>
              </a:rPr>
              <a:t>ばしょ</a:t>
            </a:r>
            <a:r>
              <a:rPr lang="ja" dirty="0">
                <a:latin typeface="Arial"/>
                <a:cs typeface="Arial"/>
              </a:rPr>
              <a:t>へ</a:t>
            </a:r>
            <a:r>
              <a:rPr lang="ja-JP" altLang="en-US" dirty="0">
                <a:latin typeface="Arial"/>
                <a:cs typeface="Arial"/>
              </a:rPr>
              <a:t>い</a:t>
            </a:r>
            <a:r>
              <a:rPr lang="ja" dirty="0">
                <a:latin typeface="Arial"/>
                <a:cs typeface="Arial"/>
              </a:rPr>
              <a:t>く」をためしてみよう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44" name="Google Shape;744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78" y="1350500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4923" y="327932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0"/>
          <p:cNvSpPr/>
          <p:nvPr/>
        </p:nvSpPr>
        <p:spPr>
          <a:xfrm>
            <a:off x="1118550" y="3389745"/>
            <a:ext cx="1717014" cy="993880"/>
          </a:xfrm>
          <a:prstGeom prst="wedgeRoundRectCallout">
            <a:avLst>
              <a:gd name="adj1" fmla="val -60596"/>
              <a:gd name="adj2" fmla="val -100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わー！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イメージ</a:t>
            </a:r>
            <a:r>
              <a:rPr lang="ja" sz="1500" b="1">
                <a:solidFill>
                  <a:schemeClr val="dk2"/>
                </a:solidFill>
              </a:rPr>
              <a:t>どお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りの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きだよ！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60"/>
          <p:cNvSpPr/>
          <p:nvPr/>
        </p:nvSpPr>
        <p:spPr>
          <a:xfrm>
            <a:off x="982424" y="1396792"/>
            <a:ext cx="3464885" cy="1243836"/>
          </a:xfrm>
          <a:prstGeom prst="wedgeRoundRectCallout">
            <a:avLst>
              <a:gd name="adj1" fmla="val -55961"/>
              <a:gd name="adj2" fmla="val 806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どこかの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ばしょ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へ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なんかい</a:t>
            </a:r>
            <a:r>
              <a:rPr lang="ja" sz="1500" b="1" dirty="0">
                <a:solidFill>
                  <a:schemeClr val="dk2"/>
                </a:solidFill>
              </a:rPr>
              <a:t>か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</a:t>
            </a:r>
            <a:r>
              <a:rPr lang="ja" sz="1500" b="1" dirty="0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きを</a:t>
            </a:r>
            <a:r>
              <a:rPr lang="ja" sz="1500" b="1" dirty="0">
                <a:solidFill>
                  <a:schemeClr val="dk2"/>
                </a:solidFill>
              </a:rPr>
              <a:t>み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てみよう。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60"/>
          <p:cNvSpPr/>
          <p:nvPr/>
        </p:nvSpPr>
        <p:spPr>
          <a:xfrm>
            <a:off x="2886091" y="3354122"/>
            <a:ext cx="947000" cy="261914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9" name="Google Shape;749;p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83516" y="3497559"/>
            <a:ext cx="688250" cy="104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84D922B-C01F-4398-B6CC-3A190A987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902" y="1115275"/>
            <a:ext cx="6147479" cy="1925890"/>
          </a:xfrm>
          <a:prstGeom prst="rect">
            <a:avLst/>
          </a:prstGeom>
        </p:spPr>
      </p:pic>
      <p:sp>
        <p:nvSpPr>
          <p:cNvPr id="760" name="Google Shape;760;p6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ブロックをおいてみよう</a:t>
            </a:r>
            <a:endParaRPr>
              <a:latin typeface="Arial"/>
              <a:cs typeface="Arial"/>
            </a:endParaRPr>
          </a:p>
        </p:txBody>
      </p:sp>
      <p:sp>
        <p:nvSpPr>
          <p:cNvPr id="762" name="Google Shape;762;p61"/>
          <p:cNvSpPr/>
          <p:nvPr/>
        </p:nvSpPr>
        <p:spPr>
          <a:xfrm>
            <a:off x="4458625" y="2795375"/>
            <a:ext cx="2515800" cy="1818189"/>
          </a:xfrm>
          <a:prstGeom prst="wedgeRoundRectCallout">
            <a:avLst>
              <a:gd name="adj1" fmla="val -13888"/>
              <a:gd name="adj2" fmla="val -8698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4" name="Google Shape;764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6622" y="151927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23" y="327932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61"/>
          <p:cNvSpPr/>
          <p:nvPr/>
        </p:nvSpPr>
        <p:spPr>
          <a:xfrm>
            <a:off x="982425" y="1017450"/>
            <a:ext cx="3095430" cy="2325900"/>
          </a:xfrm>
          <a:prstGeom prst="wedgeRoundRectCallout">
            <a:avLst>
              <a:gd name="adj1" fmla="val -55337"/>
              <a:gd name="adj2" fmla="val -877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のはたが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された</a:t>
            </a:r>
            <a:r>
              <a:rPr lang="ja" sz="1500" b="1" dirty="0">
                <a:solidFill>
                  <a:schemeClr val="accent5"/>
                </a:solidFill>
              </a:rPr>
              <a:t>とき」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ずっと</a:t>
            </a:r>
            <a:r>
              <a:rPr lang="ja" sz="1500" b="1" dirty="0">
                <a:solidFill>
                  <a:schemeClr val="accent5"/>
                </a:solidFill>
              </a:rPr>
              <a:t>」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どこかの</a:t>
            </a:r>
            <a:r>
              <a:rPr lang="ja-JP" altLang="en-US" sz="1500" b="1" dirty="0">
                <a:solidFill>
                  <a:schemeClr val="accent5"/>
                </a:solidFill>
              </a:rPr>
              <a:t>ばしょ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へ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く</a:t>
            </a:r>
            <a:r>
              <a:rPr lang="ja" sz="1500" b="1" dirty="0">
                <a:solidFill>
                  <a:schemeClr val="accent5"/>
                </a:solidFill>
              </a:rPr>
              <a:t>」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ようにブロックをつなげよう。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61"/>
          <p:cNvSpPr/>
          <p:nvPr/>
        </p:nvSpPr>
        <p:spPr>
          <a:xfrm>
            <a:off x="1046000" y="3508200"/>
            <a:ext cx="2236200" cy="1146000"/>
          </a:xfrm>
          <a:prstGeom prst="wedgeRoundRectCallout">
            <a:avLst>
              <a:gd name="adj1" fmla="val -58750"/>
              <a:gd name="adj2" fmla="val -3170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こうだよね！！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00C67321-87E7-47BB-9275-F12AAC21CD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042" t="22182" r="48004" b="40800"/>
          <a:stretch/>
        </p:blipFill>
        <p:spPr>
          <a:xfrm>
            <a:off x="4530435" y="2922859"/>
            <a:ext cx="2338679" cy="151059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199F334-E43E-4A0F-A898-109F61874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166" y="1350446"/>
            <a:ext cx="5764560" cy="2302327"/>
          </a:xfrm>
          <a:prstGeom prst="rect">
            <a:avLst/>
          </a:prstGeom>
        </p:spPr>
      </p:pic>
      <p:sp>
        <p:nvSpPr>
          <p:cNvPr id="776" name="Google Shape;776;p6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78" name="Google Shape;778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298" y="3784750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2"/>
          <p:cNvSpPr/>
          <p:nvPr/>
        </p:nvSpPr>
        <p:spPr>
          <a:xfrm>
            <a:off x="119225" y="1403926"/>
            <a:ext cx="3667684" cy="1936523"/>
          </a:xfrm>
          <a:prstGeom prst="wedgeRoundRectCallout">
            <a:avLst>
              <a:gd name="adj1" fmla="val -23484"/>
              <a:gd name="adj2" fmla="val 6571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よし！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のはたを</a:t>
            </a:r>
            <a:r>
              <a:rPr lang="ja" sz="1500" b="1" dirty="0">
                <a:solidFill>
                  <a:schemeClr val="accent5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して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うわー！ネズミは</a:t>
            </a:r>
            <a:r>
              <a:rPr lang="ja" sz="1500" b="1" dirty="0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いたけど、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すごいスピードで</a:t>
            </a:r>
            <a:r>
              <a:rPr lang="ja" sz="1500" b="1" dirty="0">
                <a:solidFill>
                  <a:schemeClr val="accent5"/>
                </a:solidFill>
              </a:rPr>
              <a:t>しゅんかんいどう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してる！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はや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すぎ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て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がチカチカしてくる...。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0" name="Google Shape;780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06450" y="1766661"/>
            <a:ext cx="2345325" cy="1717100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62"/>
          <p:cNvSpPr/>
          <p:nvPr/>
        </p:nvSpPr>
        <p:spPr>
          <a:xfrm>
            <a:off x="6172200" y="1360650"/>
            <a:ext cx="268500" cy="2370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2" name="Google Shape;782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45725" y="954250"/>
            <a:ext cx="688250" cy="104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B5FA0D6-FE97-47D3-8CB6-27FF64A198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9" t="-2401" r="16179" b="2401"/>
          <a:stretch/>
        </p:blipFill>
        <p:spPr>
          <a:xfrm>
            <a:off x="3988606" y="1686975"/>
            <a:ext cx="4808601" cy="2718449"/>
          </a:xfrm>
          <a:prstGeom prst="rect">
            <a:avLst/>
          </a:prstGeom>
        </p:spPr>
      </p:pic>
      <p:sp>
        <p:nvSpPr>
          <p:cNvPr id="791" name="Google Shape;791;p6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ブロックをかえよう</a:t>
            </a:r>
            <a:endParaRPr>
              <a:latin typeface="Arial"/>
              <a:cs typeface="Arial"/>
            </a:endParaRPr>
          </a:p>
        </p:txBody>
      </p:sp>
      <p:pic>
        <p:nvPicPr>
          <p:cNvPr id="792" name="Google Shape;792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578" y="151927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4923" y="327932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63"/>
          <p:cNvSpPr/>
          <p:nvPr/>
        </p:nvSpPr>
        <p:spPr>
          <a:xfrm>
            <a:off x="1415700" y="2879250"/>
            <a:ext cx="2455500" cy="1369800"/>
          </a:xfrm>
          <a:prstGeom prst="cloudCallout">
            <a:avLst>
              <a:gd name="adj1" fmla="val -65190"/>
              <a:gd name="adj2" fmla="val 2039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も～</a:t>
            </a:r>
            <a:r>
              <a:rPr lang="ja" sz="1500" b="1">
                <a:solidFill>
                  <a:schemeClr val="dk2"/>
                </a:solidFill>
              </a:rPr>
              <a:t>さき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ってくれればいいのに...。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63"/>
          <p:cNvSpPr/>
          <p:nvPr/>
        </p:nvSpPr>
        <p:spPr>
          <a:xfrm>
            <a:off x="4378778" y="3564150"/>
            <a:ext cx="1783200" cy="2949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63"/>
          <p:cNvSpPr/>
          <p:nvPr/>
        </p:nvSpPr>
        <p:spPr>
          <a:xfrm>
            <a:off x="1013813" y="1076225"/>
            <a:ext cx="3442731" cy="1727700"/>
          </a:xfrm>
          <a:prstGeom prst="wedgeRoundRectCallout">
            <a:avLst>
              <a:gd name="adj1" fmla="val -56420"/>
              <a:gd name="adj2" fmla="val 1040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ごめんごめん、こっちを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つか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ったほうが</a:t>
            </a:r>
            <a:r>
              <a:rPr lang="ja" sz="1500" b="1" dirty="0">
                <a:solidFill>
                  <a:schemeClr val="dk2"/>
                </a:solidFill>
              </a:rPr>
              <a:t>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かったね。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１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びょう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でどこかの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ばしょ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へ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のブロックをクリックしてみて！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7B256D7-DFC7-4788-8296-D90CDD3E5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626" y="1317714"/>
            <a:ext cx="5254524" cy="1584600"/>
          </a:xfrm>
          <a:prstGeom prst="rect">
            <a:avLst/>
          </a:prstGeom>
        </p:spPr>
      </p:pic>
      <p:cxnSp>
        <p:nvCxnSpPr>
          <p:cNvPr id="807" name="Google Shape;807;p64"/>
          <p:cNvCxnSpPr>
            <a:cxnSpLocks/>
          </p:cNvCxnSpPr>
          <p:nvPr/>
        </p:nvCxnSpPr>
        <p:spPr>
          <a:xfrm flipV="1">
            <a:off x="7934036" y="1953624"/>
            <a:ext cx="96414" cy="39018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09" name="Google Shape;809;p6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１</a:t>
            </a:r>
            <a:r>
              <a:rPr lang="ja-JP" altLang="en-US" dirty="0">
                <a:latin typeface="Arial"/>
                <a:cs typeface="Arial"/>
              </a:rPr>
              <a:t>びょう</a:t>
            </a:r>
            <a:r>
              <a:rPr lang="ja" dirty="0">
                <a:latin typeface="Arial"/>
                <a:cs typeface="Arial"/>
              </a:rPr>
              <a:t>でどこかの</a:t>
            </a:r>
            <a:r>
              <a:rPr lang="ja-JP" altLang="en-US" dirty="0">
                <a:latin typeface="Arial"/>
                <a:cs typeface="Arial"/>
              </a:rPr>
              <a:t>ばしょ</a:t>
            </a:r>
            <a:r>
              <a:rPr lang="ja" dirty="0">
                <a:latin typeface="Arial"/>
                <a:cs typeface="Arial"/>
              </a:rPr>
              <a:t>へ</a:t>
            </a:r>
            <a:r>
              <a:rPr lang="ja-JP" altLang="en-US" dirty="0">
                <a:latin typeface="Arial"/>
                <a:cs typeface="Arial"/>
              </a:rPr>
              <a:t>い</a:t>
            </a:r>
            <a:r>
              <a:rPr lang="ja" dirty="0">
                <a:latin typeface="Arial"/>
                <a:cs typeface="Arial"/>
              </a:rPr>
              <a:t>く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10" name="Google Shape;810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" y="335827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2248" y="1169850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64"/>
          <p:cNvSpPr/>
          <p:nvPr/>
        </p:nvSpPr>
        <p:spPr>
          <a:xfrm>
            <a:off x="1050975" y="1169850"/>
            <a:ext cx="2236200" cy="1146000"/>
          </a:xfrm>
          <a:prstGeom prst="wedgeRoundRectCallout">
            <a:avLst>
              <a:gd name="adj1" fmla="val -58750"/>
              <a:gd name="adj2" fmla="val -3170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すーっとなめらかな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64"/>
          <p:cNvSpPr/>
          <p:nvPr/>
        </p:nvSpPr>
        <p:spPr>
          <a:xfrm>
            <a:off x="1064925" y="2823325"/>
            <a:ext cx="2828700" cy="1355700"/>
          </a:xfrm>
          <a:prstGeom prst="wedgeRoundRectCallout">
            <a:avLst>
              <a:gd name="adj1" fmla="val -62047"/>
              <a:gd name="adj2" fmla="val -1700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これなら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１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びょう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かけて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いどう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するようになるから、</a:t>
            </a:r>
            <a:r>
              <a:rPr lang="ja" sz="1500" b="1" dirty="0">
                <a:solidFill>
                  <a:schemeClr val="dk2"/>
                </a:solidFill>
              </a:rPr>
              <a:t>しゅんかんいどう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なくなって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しぜんなうごきに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なるね。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42200" y="3378567"/>
            <a:ext cx="688250" cy="104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6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03762" y="1618495"/>
            <a:ext cx="453375" cy="30135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/>
          <p:nvPr/>
        </p:nvSpPr>
        <p:spPr>
          <a:xfrm>
            <a:off x="3680400" y="2343804"/>
            <a:ext cx="891600" cy="1860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64"/>
          <p:cNvSpPr/>
          <p:nvPr/>
        </p:nvSpPr>
        <p:spPr>
          <a:xfrm>
            <a:off x="4126200" y="2825421"/>
            <a:ext cx="3242700" cy="1023210"/>
          </a:xfrm>
          <a:prstGeom prst="wedgeRoundRectCallout">
            <a:avLst>
              <a:gd name="adj1" fmla="val -35017"/>
              <a:gd name="adj2" fmla="val -7660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0548046-5DCD-41AB-87B3-74D615D433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8211" y="2926290"/>
            <a:ext cx="2948551" cy="88304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D94DF8D8-203E-4B6D-90C0-71D76D8E97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9" t="-2401" r="16179" b="2401"/>
          <a:stretch/>
        </p:blipFill>
        <p:spPr>
          <a:xfrm>
            <a:off x="2080286" y="1128042"/>
            <a:ext cx="5977139" cy="3379059"/>
          </a:xfrm>
          <a:prstGeom prst="rect">
            <a:avLst/>
          </a:prstGeom>
        </p:spPr>
      </p:pic>
      <p:sp>
        <p:nvSpPr>
          <p:cNvPr id="827" name="Google Shape;827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おいたブロックを</a:t>
            </a:r>
            <a:r>
              <a:rPr lang="ja-JP" altLang="en-US" dirty="0">
                <a:latin typeface="Arial"/>
                <a:cs typeface="Arial"/>
              </a:rPr>
              <a:t>け</a:t>
            </a:r>
            <a:r>
              <a:rPr lang="ja" dirty="0">
                <a:latin typeface="Arial"/>
                <a:cs typeface="Arial"/>
              </a:rPr>
              <a:t>そう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29" name="Google Shape;829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8" y="281757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48" y="108597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5"/>
          <p:cNvSpPr/>
          <p:nvPr/>
        </p:nvSpPr>
        <p:spPr>
          <a:xfrm>
            <a:off x="1086575" y="992350"/>
            <a:ext cx="1956900" cy="1314000"/>
          </a:xfrm>
          <a:prstGeom prst="wedgeRoundRectCallout">
            <a:avLst>
              <a:gd name="adj1" fmla="val -65505"/>
              <a:gd name="adj2" fmla="val -1277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じゃあさっきの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ブロックと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sz="1500" b="1" dirty="0">
                <a:solidFill>
                  <a:schemeClr val="dk2"/>
                </a:solidFill>
              </a:rPr>
              <a:t>れか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えないと。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65"/>
          <p:cNvSpPr/>
          <p:nvPr/>
        </p:nvSpPr>
        <p:spPr>
          <a:xfrm>
            <a:off x="1086575" y="2459925"/>
            <a:ext cx="2029800" cy="1314000"/>
          </a:xfrm>
          <a:prstGeom prst="wedgeRoundRectCallout">
            <a:avLst>
              <a:gd name="adj1" fmla="val -61966"/>
              <a:gd name="adj2" fmla="val 1275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そうだね。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まずは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いらない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け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そう。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65"/>
          <p:cNvSpPr/>
          <p:nvPr/>
        </p:nvSpPr>
        <p:spPr>
          <a:xfrm>
            <a:off x="6100082" y="2637805"/>
            <a:ext cx="1630753" cy="382486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65"/>
          <p:cNvSpPr/>
          <p:nvPr/>
        </p:nvSpPr>
        <p:spPr>
          <a:xfrm>
            <a:off x="6961587" y="3329453"/>
            <a:ext cx="1495500" cy="753300"/>
          </a:xfrm>
          <a:prstGeom prst="wedgeRoundRectCallout">
            <a:avLst>
              <a:gd name="adj1" fmla="val -27095"/>
              <a:gd name="adj2" fmla="val -7368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け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593FAAA-0B35-4E0B-8376-39DD0E6831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9" t="-2401" r="16179" b="2401"/>
          <a:stretch/>
        </p:blipFill>
        <p:spPr>
          <a:xfrm>
            <a:off x="1697987" y="1212525"/>
            <a:ext cx="4808601" cy="2718449"/>
          </a:xfrm>
          <a:prstGeom prst="rect">
            <a:avLst/>
          </a:prstGeom>
        </p:spPr>
      </p:pic>
      <p:sp>
        <p:nvSpPr>
          <p:cNvPr id="844" name="Google Shape;844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ブロックの</a:t>
            </a:r>
            <a:r>
              <a:rPr lang="ja-JP" altLang="en-US" dirty="0">
                <a:latin typeface="Arial"/>
                <a:cs typeface="Arial"/>
              </a:rPr>
              <a:t>け</a:t>
            </a:r>
            <a:r>
              <a:rPr lang="ja" dirty="0">
                <a:latin typeface="Arial"/>
                <a:cs typeface="Arial"/>
              </a:rPr>
              <a:t>しかた１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845" name="Google Shape;845;p66"/>
          <p:cNvCxnSpPr>
            <a:cxnSpLocks/>
            <a:stCxn id="849" idx="1"/>
          </p:cNvCxnSpPr>
          <p:nvPr/>
        </p:nvCxnSpPr>
        <p:spPr>
          <a:xfrm flipH="1" flipV="1">
            <a:off x="3565236" y="2416312"/>
            <a:ext cx="1423941" cy="20645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846" name="Google Shape;846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4400" y="3726300"/>
            <a:ext cx="1126350" cy="11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5206" y="2365000"/>
            <a:ext cx="688250" cy="10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66"/>
          <p:cNvSpPr/>
          <p:nvPr/>
        </p:nvSpPr>
        <p:spPr>
          <a:xfrm>
            <a:off x="4989177" y="2489112"/>
            <a:ext cx="1217100" cy="267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66"/>
          <p:cNvSpPr/>
          <p:nvPr/>
        </p:nvSpPr>
        <p:spPr>
          <a:xfrm>
            <a:off x="6436325" y="1894950"/>
            <a:ext cx="2707800" cy="1353600"/>
          </a:xfrm>
          <a:prstGeom prst="wedgeRoundRectCallout">
            <a:avLst>
              <a:gd name="adj1" fmla="val 21831"/>
              <a:gd name="adj2" fmla="val 8029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いらないブロックを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</a:t>
            </a:r>
            <a:r>
              <a:rPr lang="ja" sz="1500" b="1" dirty="0">
                <a:solidFill>
                  <a:schemeClr val="accent5"/>
                </a:solidFill>
              </a:rPr>
              <a:t>パレット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すると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せるよ</a:t>
            </a:r>
            <a:r>
              <a:rPr lang="ja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E38C54A-9BEF-4098-9423-1A55280BE3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871" y="1968240"/>
            <a:ext cx="1168460" cy="42547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FA38F9A-26A1-45FF-9137-FD606C288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4" y="1213439"/>
            <a:ext cx="6192982" cy="3005972"/>
          </a:xfrm>
          <a:prstGeom prst="rect">
            <a:avLst/>
          </a:prstGeom>
        </p:spPr>
      </p:pic>
      <p:sp>
        <p:nvSpPr>
          <p:cNvPr id="857" name="Google Shape;857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ブロックの</a:t>
            </a:r>
            <a:r>
              <a:rPr lang="ja-JP" altLang="en-US" dirty="0">
                <a:latin typeface="Arial"/>
                <a:cs typeface="Arial"/>
              </a:rPr>
              <a:t>け</a:t>
            </a:r>
            <a:r>
              <a:rPr lang="ja" dirty="0">
                <a:latin typeface="Arial"/>
                <a:cs typeface="Arial"/>
              </a:rPr>
              <a:t>しかた２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58" name="Google Shape;858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6475" y="3444325"/>
            <a:ext cx="1132775" cy="1132775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7"/>
          <p:cNvSpPr/>
          <p:nvPr/>
        </p:nvSpPr>
        <p:spPr>
          <a:xfrm>
            <a:off x="5904125" y="1171275"/>
            <a:ext cx="3240000" cy="1653300"/>
          </a:xfrm>
          <a:prstGeom prst="wedgeRoundRectCallout">
            <a:avLst>
              <a:gd name="adj1" fmla="val 29991"/>
              <a:gd name="adj2" fmla="val 8357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いらないブロックを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さくじょ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しても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け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すことができるよ。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67"/>
          <p:cNvSpPr/>
          <p:nvPr/>
        </p:nvSpPr>
        <p:spPr>
          <a:xfrm>
            <a:off x="3870036" y="2478172"/>
            <a:ext cx="1315103" cy="280126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67"/>
          <p:cNvSpPr/>
          <p:nvPr/>
        </p:nvSpPr>
        <p:spPr>
          <a:xfrm>
            <a:off x="4005600" y="3011483"/>
            <a:ext cx="1739418" cy="308212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3" name="Google Shape;863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7175" y="3165589"/>
            <a:ext cx="688250" cy="10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67"/>
          <p:cNvSpPr/>
          <p:nvPr/>
        </p:nvSpPr>
        <p:spPr>
          <a:xfrm>
            <a:off x="3402400" y="1290675"/>
            <a:ext cx="1890900" cy="626100"/>
          </a:xfrm>
          <a:prstGeom prst="wedgeRoundRectCallout">
            <a:avLst>
              <a:gd name="adj1" fmla="val 23712"/>
              <a:gd name="adj2" fmla="val 11234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１、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みぎ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67"/>
          <p:cNvSpPr/>
          <p:nvPr/>
        </p:nvSpPr>
        <p:spPr>
          <a:xfrm>
            <a:off x="3402400" y="3444325"/>
            <a:ext cx="1952175" cy="626100"/>
          </a:xfrm>
          <a:prstGeom prst="wedgeRoundRectCallout">
            <a:avLst>
              <a:gd name="adj1" fmla="val 69502"/>
              <a:gd name="adj2" fmla="val -5528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２、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ひだり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6" name="Google Shape;866;p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66879" y="1477350"/>
            <a:ext cx="628696" cy="958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3D41ED1-07BD-46BF-9445-57B31FA24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628" y="1767637"/>
            <a:ext cx="6375852" cy="3187926"/>
          </a:xfrm>
          <a:prstGeom prst="rect">
            <a:avLst/>
          </a:prstGeom>
        </p:spPr>
      </p:pic>
      <p:sp>
        <p:nvSpPr>
          <p:cNvPr id="878" name="Google Shape;878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ただしいブロックをおいて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880" name="Google Shape;880;p68"/>
          <p:cNvSpPr/>
          <p:nvPr/>
        </p:nvSpPr>
        <p:spPr>
          <a:xfrm>
            <a:off x="5209650" y="2828100"/>
            <a:ext cx="2695800" cy="1790082"/>
          </a:xfrm>
          <a:prstGeom prst="wedgeRoundRectCallout">
            <a:avLst>
              <a:gd name="adj1" fmla="val -59202"/>
              <a:gd name="adj2" fmla="val -4785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2" name="Google Shape;882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3798" y="2873238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68"/>
          <p:cNvSpPr/>
          <p:nvPr/>
        </p:nvSpPr>
        <p:spPr>
          <a:xfrm>
            <a:off x="1720000" y="3506175"/>
            <a:ext cx="2469600" cy="1207200"/>
          </a:xfrm>
          <a:prstGeom prst="wedgeRoundRectCallout">
            <a:avLst>
              <a:gd name="adj1" fmla="val -81069"/>
              <a:gd name="adj2" fmla="val -5000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できたよ！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よーし、</a:t>
            </a:r>
            <a:r>
              <a:rPr lang="ja" sz="1600" b="1" dirty="0">
                <a:solidFill>
                  <a:schemeClr val="dk2"/>
                </a:solidFill>
              </a:rPr>
              <a:t>こんど</a:t>
            </a:r>
            <a:r>
              <a:rPr lang="ja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こそ！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dirty="0">
                <a:solidFill>
                  <a:schemeClr val="accent5"/>
                </a:solidFill>
              </a:rPr>
              <a:t>じっこう</a:t>
            </a:r>
            <a:r>
              <a:rPr lang="ja" sz="16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8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84" name="Google Shape;884;p68"/>
          <p:cNvCxnSpPr>
            <a:cxnSpLocks/>
          </p:cNvCxnSpPr>
          <p:nvPr/>
        </p:nvCxnSpPr>
        <p:spPr>
          <a:xfrm flipV="1">
            <a:off x="3677002" y="2974837"/>
            <a:ext cx="728773" cy="19907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85" name="Google Shape;885;p68"/>
          <p:cNvSpPr/>
          <p:nvPr/>
        </p:nvSpPr>
        <p:spPr>
          <a:xfrm>
            <a:off x="2598648" y="3068200"/>
            <a:ext cx="1086300" cy="1941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6" name="Google Shape;886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79753" y="3068199"/>
            <a:ext cx="489300" cy="746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6353" y="1213322"/>
            <a:ext cx="888550" cy="888531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68"/>
          <p:cNvSpPr/>
          <p:nvPr/>
        </p:nvSpPr>
        <p:spPr>
          <a:xfrm>
            <a:off x="1786175" y="1124625"/>
            <a:ext cx="2244600" cy="1207200"/>
          </a:xfrm>
          <a:prstGeom prst="wedgeRoundRectCallout">
            <a:avLst>
              <a:gd name="adj1" fmla="val -77262"/>
              <a:gd name="adj2" fmla="val -157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せたら、</a:t>
            </a:r>
            <a:r>
              <a:rPr lang="ja" sz="1500" b="1" dirty="0">
                <a:solidFill>
                  <a:schemeClr val="dk2"/>
                </a:solidFill>
              </a:rPr>
              <a:t>ただ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しい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" sz="1500" b="1" dirty="0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いて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してみよう。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68"/>
          <p:cNvSpPr/>
          <p:nvPr/>
        </p:nvSpPr>
        <p:spPr>
          <a:xfrm>
            <a:off x="6334817" y="1757561"/>
            <a:ext cx="169500" cy="1941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0" name="Google Shape;890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82692" y="1585438"/>
            <a:ext cx="489300" cy="746387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68"/>
          <p:cNvSpPr/>
          <p:nvPr/>
        </p:nvSpPr>
        <p:spPr>
          <a:xfrm>
            <a:off x="6643640" y="1167825"/>
            <a:ext cx="1227809" cy="478200"/>
          </a:xfrm>
          <a:prstGeom prst="wedgeRoundRectCallout">
            <a:avLst>
              <a:gd name="adj1" fmla="val -59552"/>
              <a:gd name="adj2" fmla="val 9444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839217D5-E695-4CA1-AC1D-D1371975FA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479" t="20443" r="45935" b="56144"/>
          <a:stretch/>
        </p:blipFill>
        <p:spPr>
          <a:xfrm>
            <a:off x="5267954" y="2966329"/>
            <a:ext cx="2586026" cy="14024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EA17AEC-641B-43F2-89CB-9DD5F1B31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488" y="1171625"/>
            <a:ext cx="6620584" cy="2012037"/>
          </a:xfrm>
          <a:prstGeom prst="rect">
            <a:avLst/>
          </a:prstGeom>
        </p:spPr>
      </p:pic>
      <p:sp>
        <p:nvSpPr>
          <p:cNvPr id="902" name="Google Shape;902;p6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はやくしたりおそくしたりもできるよ</a:t>
            </a:r>
            <a:endParaRPr>
              <a:latin typeface="Arial"/>
              <a:cs typeface="Arial"/>
            </a:endParaRPr>
          </a:p>
        </p:txBody>
      </p:sp>
      <p:sp>
        <p:nvSpPr>
          <p:cNvPr id="903" name="Google Shape;903;p69"/>
          <p:cNvSpPr/>
          <p:nvPr/>
        </p:nvSpPr>
        <p:spPr>
          <a:xfrm>
            <a:off x="297700" y="3836950"/>
            <a:ext cx="8732400" cy="1174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4" name="Google Shape;904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28" y="2660797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98" y="931200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69"/>
          <p:cNvSpPr/>
          <p:nvPr/>
        </p:nvSpPr>
        <p:spPr>
          <a:xfrm>
            <a:off x="1028325" y="1035450"/>
            <a:ext cx="1650600" cy="626100"/>
          </a:xfrm>
          <a:prstGeom prst="wedgeRoundRectCallout">
            <a:avLst>
              <a:gd name="adj1" fmla="val -56000"/>
              <a:gd name="adj2" fmla="val 1886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いいかんじー！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69"/>
          <p:cNvSpPr/>
          <p:nvPr/>
        </p:nvSpPr>
        <p:spPr>
          <a:xfrm>
            <a:off x="1028325" y="1760625"/>
            <a:ext cx="3123420" cy="2077500"/>
          </a:xfrm>
          <a:prstGeom prst="wedgeRoundRectCallout">
            <a:avLst>
              <a:gd name="adj1" fmla="val -56438"/>
              <a:gd name="adj2" fmla="val -262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いいね！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ちなみに「1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びょう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</a:t>
            </a:r>
            <a:r>
              <a:rPr lang="ja" sz="1500" b="1" dirty="0">
                <a:solidFill>
                  <a:schemeClr val="dk2"/>
                </a:solidFill>
              </a:rPr>
              <a:t>すうじ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ちい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さくすれば</a:t>
            </a:r>
            <a:r>
              <a:rPr lang="ja" sz="1500" b="1" dirty="0">
                <a:solidFill>
                  <a:schemeClr val="accent5"/>
                </a:solidFill>
              </a:rPr>
              <a:t>はや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おお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きくすればゆっくり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くようになるよ。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ためしてみてね！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17" name="Google Shape;917;p69"/>
          <p:cNvCxnSpPr/>
          <p:nvPr/>
        </p:nvCxnSpPr>
        <p:spPr>
          <a:xfrm>
            <a:off x="4935000" y="4746575"/>
            <a:ext cx="3721200" cy="165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18" name="Google Shape;918;p69"/>
          <p:cNvCxnSpPr/>
          <p:nvPr/>
        </p:nvCxnSpPr>
        <p:spPr>
          <a:xfrm flipH="1">
            <a:off x="817000" y="4756609"/>
            <a:ext cx="3654900" cy="6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19" name="Google Shape;919;p69"/>
          <p:cNvSpPr txBox="1"/>
          <p:nvPr/>
        </p:nvSpPr>
        <p:spPr>
          <a:xfrm>
            <a:off x="311700" y="4432700"/>
            <a:ext cx="888600" cy="4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  <a:ea typeface="Lato"/>
                <a:sym typeface="Lato"/>
              </a:rPr>
              <a:t>はや</a:t>
            </a:r>
            <a:r>
              <a:rPr lang="ja" sz="15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15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20" name="Google Shape;920;p69"/>
          <p:cNvSpPr txBox="1"/>
          <p:nvPr/>
        </p:nvSpPr>
        <p:spPr>
          <a:xfrm>
            <a:off x="8018741" y="4403291"/>
            <a:ext cx="10419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ゆっくり</a:t>
            </a:r>
            <a:endParaRPr sz="15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5DD60AD-B57E-4593-B225-DEC17AD05E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825" y="3951068"/>
            <a:ext cx="2541090" cy="540346"/>
          </a:xfrm>
          <a:prstGeom prst="rect">
            <a:avLst/>
          </a:prstGeom>
        </p:spPr>
      </p:pic>
      <p:sp>
        <p:nvSpPr>
          <p:cNvPr id="30" name="Google Shape;916;p69">
            <a:extLst>
              <a:ext uri="{FF2B5EF4-FFF2-40B4-BE49-F238E27FC236}">
                <a16:creationId xmlns:a16="http://schemas.microsoft.com/office/drawing/2014/main" id="{825C2F6C-8F34-49E1-95CB-9A39E2EC193D}"/>
              </a:ext>
            </a:extLst>
          </p:cNvPr>
          <p:cNvSpPr/>
          <p:nvPr/>
        </p:nvSpPr>
        <p:spPr>
          <a:xfrm>
            <a:off x="844525" y="4008839"/>
            <a:ext cx="427800" cy="393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F4BF631-C2AD-44CA-B365-62A3655998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6370" y="3971875"/>
            <a:ext cx="2619137" cy="549256"/>
          </a:xfrm>
          <a:prstGeom prst="rect">
            <a:avLst/>
          </a:prstGeom>
        </p:spPr>
      </p:pic>
      <p:sp>
        <p:nvSpPr>
          <p:cNvPr id="33" name="Google Shape;916;p69">
            <a:extLst>
              <a:ext uri="{FF2B5EF4-FFF2-40B4-BE49-F238E27FC236}">
                <a16:creationId xmlns:a16="http://schemas.microsoft.com/office/drawing/2014/main" id="{320B0F1C-0218-4C7F-AB93-92398332E57F}"/>
              </a:ext>
            </a:extLst>
          </p:cNvPr>
          <p:cNvSpPr/>
          <p:nvPr/>
        </p:nvSpPr>
        <p:spPr>
          <a:xfrm>
            <a:off x="3751639" y="4008839"/>
            <a:ext cx="427800" cy="393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DF178F2-1420-4684-8D8E-949080F1FA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9781" y="4004922"/>
            <a:ext cx="2678962" cy="427778"/>
          </a:xfrm>
          <a:prstGeom prst="rect">
            <a:avLst/>
          </a:prstGeom>
        </p:spPr>
      </p:pic>
      <p:sp>
        <p:nvSpPr>
          <p:cNvPr id="36" name="Google Shape;916;p69">
            <a:extLst>
              <a:ext uri="{FF2B5EF4-FFF2-40B4-BE49-F238E27FC236}">
                <a16:creationId xmlns:a16="http://schemas.microsoft.com/office/drawing/2014/main" id="{7AD93B96-160F-4B22-9749-929A0012D31C}"/>
              </a:ext>
            </a:extLst>
          </p:cNvPr>
          <p:cNvSpPr/>
          <p:nvPr/>
        </p:nvSpPr>
        <p:spPr>
          <a:xfrm>
            <a:off x="6581700" y="4008839"/>
            <a:ext cx="427800" cy="393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7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クリアの</a:t>
            </a:r>
            <a:r>
              <a:rPr lang="ja-JP" altLang="en-US" dirty="0">
                <a:latin typeface="Arial"/>
                <a:cs typeface="Arial"/>
              </a:rPr>
              <a:t>しょり</a:t>
            </a:r>
            <a:r>
              <a:rPr lang="ja" dirty="0">
                <a:latin typeface="Arial"/>
                <a:cs typeface="Arial"/>
              </a:rPr>
              <a:t>をつくろう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29" name="Google Shape;929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53" y="121332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398" y="2873238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70"/>
          <p:cNvSpPr/>
          <p:nvPr/>
        </p:nvSpPr>
        <p:spPr>
          <a:xfrm>
            <a:off x="1144825" y="1389475"/>
            <a:ext cx="3108000" cy="1397400"/>
          </a:xfrm>
          <a:prstGeom prst="wedgeRoundRectCallout">
            <a:avLst>
              <a:gd name="adj1" fmla="val -58349"/>
              <a:gd name="adj2" fmla="val -3468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もう</a:t>
            </a:r>
            <a:r>
              <a:rPr lang="ja" sz="1500" b="1" dirty="0">
                <a:solidFill>
                  <a:schemeClr val="dk2"/>
                </a:solidFill>
              </a:rPr>
              <a:t>すこ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しだからがんばろう！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クリアの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dirty="0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どうなったらクリアだっけ？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2" name="Google Shape;932;p70"/>
          <p:cNvSpPr/>
          <p:nvPr/>
        </p:nvSpPr>
        <p:spPr>
          <a:xfrm>
            <a:off x="1285825" y="3158875"/>
            <a:ext cx="2324100" cy="1074900"/>
          </a:xfrm>
          <a:prstGeom prst="wedgeRoundRectCallout">
            <a:avLst>
              <a:gd name="adj1" fmla="val -61394"/>
              <a:gd name="adj2" fmla="val -3405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ネコがネズミを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つかまえたら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クリアだよね。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3" name="Google Shape;933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5050" y="1864450"/>
            <a:ext cx="2324100" cy="18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ネズミがネコに</a:t>
            </a:r>
            <a:r>
              <a:rPr lang="ja-JP" altLang="en-US" dirty="0">
                <a:latin typeface="Arial"/>
                <a:cs typeface="Arial"/>
              </a:rPr>
              <a:t>ふ</a:t>
            </a:r>
            <a:r>
              <a:rPr lang="ja" dirty="0">
                <a:latin typeface="Arial"/>
                <a:cs typeface="Arial"/>
              </a:rPr>
              <a:t>れたらクリア！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41" name="Google Shape;941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7000" y="1831375"/>
            <a:ext cx="2324100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674" y="1683225"/>
            <a:ext cx="1073926" cy="1073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6926" y="3237530"/>
            <a:ext cx="1073926" cy="1073950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71"/>
          <p:cNvSpPr/>
          <p:nvPr/>
        </p:nvSpPr>
        <p:spPr>
          <a:xfrm>
            <a:off x="2121337" y="1930400"/>
            <a:ext cx="3097208" cy="1245050"/>
          </a:xfrm>
          <a:prstGeom prst="wedgeRoundRectCallout">
            <a:avLst>
              <a:gd name="adj1" fmla="val -59901"/>
              <a:gd name="adj2" fmla="val -2691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い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r>
              <a:rPr lang="ja" sz="1500" b="1" dirty="0">
                <a:solidFill>
                  <a:schemeClr val="dk2"/>
                </a:solidFill>
              </a:rPr>
              <a:t>かた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dirty="0">
                <a:solidFill>
                  <a:schemeClr val="dk2"/>
                </a:solidFill>
              </a:rPr>
              <a:t>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えると、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ネズミがネコに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ふ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れたらクリア！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とも</a:t>
            </a:r>
            <a:r>
              <a:rPr lang="ja" sz="1500" b="1" dirty="0">
                <a:solidFill>
                  <a:schemeClr val="dk2"/>
                </a:solidFill>
              </a:rPr>
              <a:t>い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えるよね。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71"/>
          <p:cNvSpPr/>
          <p:nvPr/>
        </p:nvSpPr>
        <p:spPr>
          <a:xfrm>
            <a:off x="2197825" y="3390400"/>
            <a:ext cx="2581800" cy="766200"/>
          </a:xfrm>
          <a:prstGeom prst="wedgeRoundRectCallout">
            <a:avLst>
              <a:gd name="adj1" fmla="val -60399"/>
              <a:gd name="adj2" fmla="val -3175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そうだね。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71"/>
          <p:cNvSpPr/>
          <p:nvPr/>
        </p:nvSpPr>
        <p:spPr>
          <a:xfrm>
            <a:off x="6896600" y="1223850"/>
            <a:ext cx="1935600" cy="1074000"/>
          </a:xfrm>
          <a:prstGeom prst="wedgeRoundRectCallout">
            <a:avLst>
              <a:gd name="adj1" fmla="val -57292"/>
              <a:gd name="adj2" fmla="val 6087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ネズミがネコに</a:t>
            </a:r>
            <a:endParaRPr sz="14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ふ</a:t>
            </a:r>
            <a:r>
              <a:rPr lang="ja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れた！</a:t>
            </a:r>
            <a:endParaRPr sz="14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BFE8C5B-4AD4-4815-8B1D-CFD1C2F25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893" y="1097432"/>
            <a:ext cx="4856595" cy="2526152"/>
          </a:xfrm>
          <a:prstGeom prst="rect">
            <a:avLst/>
          </a:prstGeom>
        </p:spPr>
      </p:pic>
      <p:sp>
        <p:nvSpPr>
          <p:cNvPr id="954" name="Google Shape;954;p7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もし～なら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56" name="Google Shape;956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825" y="1322250"/>
            <a:ext cx="959874" cy="95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2450" y="2993751"/>
            <a:ext cx="959874" cy="959897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72"/>
          <p:cNvSpPr/>
          <p:nvPr/>
        </p:nvSpPr>
        <p:spPr>
          <a:xfrm>
            <a:off x="1037699" y="1537313"/>
            <a:ext cx="2693792" cy="1409212"/>
          </a:xfrm>
          <a:prstGeom prst="wedgeRoundRectCallout">
            <a:avLst>
              <a:gd name="adj1" fmla="val -54441"/>
              <a:gd name="adj2" fmla="val -3320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せいぎょ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」カテゴリにある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もし～なら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" sz="1500" b="1" dirty="0">
                <a:solidFill>
                  <a:schemeClr val="dk2"/>
                </a:solidFill>
              </a:rPr>
              <a:t>つか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こんなふうに</a:t>
            </a:r>
            <a:r>
              <a:rPr lang="ja" sz="1500" b="1" dirty="0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いてみてね。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72"/>
          <p:cNvSpPr/>
          <p:nvPr/>
        </p:nvSpPr>
        <p:spPr>
          <a:xfrm>
            <a:off x="1524500" y="3160650"/>
            <a:ext cx="1601700" cy="626100"/>
          </a:xfrm>
          <a:prstGeom prst="wedgeRoundRectCallout">
            <a:avLst>
              <a:gd name="adj1" fmla="val -65490"/>
              <a:gd name="adj2" fmla="val -889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こう？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72"/>
          <p:cNvSpPr/>
          <p:nvPr/>
        </p:nvSpPr>
        <p:spPr>
          <a:xfrm>
            <a:off x="6342856" y="2678452"/>
            <a:ext cx="2693792" cy="2331900"/>
          </a:xfrm>
          <a:prstGeom prst="wedgeRoundRectCallout">
            <a:avLst>
              <a:gd name="adj1" fmla="val -56508"/>
              <a:gd name="adj2" fmla="val -3581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910;p69">
            <a:extLst>
              <a:ext uri="{FF2B5EF4-FFF2-40B4-BE49-F238E27FC236}">
                <a16:creationId xmlns:a16="http://schemas.microsoft.com/office/drawing/2014/main" id="{4BA85B9A-48F7-4A12-9239-8399B1D1D08B}"/>
              </a:ext>
            </a:extLst>
          </p:cNvPr>
          <p:cNvSpPr/>
          <p:nvPr/>
        </p:nvSpPr>
        <p:spPr>
          <a:xfrm>
            <a:off x="3622209" y="2868876"/>
            <a:ext cx="798613" cy="51753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28FE8899-848B-45BF-9FF4-C7A8B7B9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003" t="30597" r="12998" b="17666"/>
          <a:stretch/>
        </p:blipFill>
        <p:spPr>
          <a:xfrm>
            <a:off x="6461567" y="2875685"/>
            <a:ext cx="2458201" cy="1945697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7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じょうけんの</a:t>
            </a:r>
            <a:r>
              <a:rPr lang="ja" dirty="0">
                <a:latin typeface="Arial"/>
                <a:cs typeface="Arial"/>
              </a:rPr>
              <a:t>ときだけ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されるよ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69" name="Google Shape;969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575" y="1532925"/>
            <a:ext cx="959874" cy="959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73"/>
          <p:cNvSpPr/>
          <p:nvPr/>
        </p:nvSpPr>
        <p:spPr>
          <a:xfrm>
            <a:off x="2141650" y="1017450"/>
            <a:ext cx="2914200" cy="1777500"/>
          </a:xfrm>
          <a:prstGeom prst="wedgeRoundRectCallout">
            <a:avLst>
              <a:gd name="adj1" fmla="val -64457"/>
              <a:gd name="adj2" fmla="val 633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これでかこんだブロックは、「もし～なら」の</a:t>
            </a:r>
            <a:r>
              <a:rPr lang="ja-JP" altLang="en-US" sz="1500" b="1" dirty="0">
                <a:solidFill>
                  <a:schemeClr val="accent5"/>
                </a:solidFill>
              </a:rPr>
              <a:t>じょうけん</a:t>
            </a:r>
            <a:r>
              <a:rPr lang="ja" sz="1500" b="1" dirty="0">
                <a:solidFill>
                  <a:schemeClr val="accent5"/>
                </a:solidFill>
              </a:rPr>
              <a:t>にあてはまったときだけ</a:t>
            </a:r>
            <a:r>
              <a:rPr lang="ja-JP" altLang="en-US" sz="1500" b="1" dirty="0">
                <a:solidFill>
                  <a:schemeClr val="accent5"/>
                </a:solidFill>
              </a:rPr>
              <a:t>じっこう</a:t>
            </a:r>
            <a:r>
              <a:rPr lang="ja" sz="1500" b="1" dirty="0">
                <a:solidFill>
                  <a:schemeClr val="accent5"/>
                </a:solidFill>
              </a:rPr>
              <a:t>される</a:t>
            </a:r>
            <a:r>
              <a:rPr lang="ja" sz="1500" b="1" dirty="0">
                <a:solidFill>
                  <a:schemeClr val="dk2"/>
                </a:solidFill>
              </a:rPr>
              <a:t>ようになるんだ。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1" name="Google Shape;971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725" y="3397501"/>
            <a:ext cx="959874" cy="959897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73"/>
          <p:cNvSpPr/>
          <p:nvPr/>
        </p:nvSpPr>
        <p:spPr>
          <a:xfrm>
            <a:off x="2065575" y="3598075"/>
            <a:ext cx="1094100" cy="890700"/>
          </a:xfrm>
          <a:prstGeom prst="wedgeRoundRectCallout">
            <a:avLst>
              <a:gd name="adj1" fmla="val -75135"/>
              <a:gd name="adj2" fmla="val -1445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へえ～！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3" name="Google Shape;973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5600" y="1568000"/>
            <a:ext cx="2325450" cy="1698350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73"/>
          <p:cNvSpPr/>
          <p:nvPr/>
        </p:nvSpPr>
        <p:spPr>
          <a:xfrm>
            <a:off x="7618700" y="999725"/>
            <a:ext cx="1369200" cy="960000"/>
          </a:xfrm>
          <a:prstGeom prst="wedgeRoundRectCallout">
            <a:avLst>
              <a:gd name="adj1" fmla="val -144877"/>
              <a:gd name="adj2" fmla="val 5066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じょうけん</a:t>
            </a:r>
            <a:r>
              <a:rPr lang="ja" b="1" dirty="0">
                <a:solidFill>
                  <a:schemeClr val="dk2"/>
                </a:solidFill>
              </a:rPr>
              <a:t>を</a:t>
            </a:r>
            <a:r>
              <a:rPr lang="ja-JP" altLang="en-US" b="1" dirty="0">
                <a:solidFill>
                  <a:schemeClr val="dk2"/>
                </a:solidFill>
              </a:rPr>
              <a:t>い</a:t>
            </a:r>
            <a:r>
              <a:rPr lang="ja" b="1" dirty="0">
                <a:solidFill>
                  <a:schemeClr val="dk2"/>
                </a:solidFill>
              </a:rPr>
              <a:t>れる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975" name="Google Shape;975;p73"/>
          <p:cNvSpPr/>
          <p:nvPr/>
        </p:nvSpPr>
        <p:spPr>
          <a:xfrm>
            <a:off x="5597236" y="3397500"/>
            <a:ext cx="3235039" cy="959897"/>
          </a:xfrm>
          <a:prstGeom prst="wedgeRoundRectCallout">
            <a:avLst>
              <a:gd name="adj1" fmla="val -44385"/>
              <a:gd name="adj2" fmla="val -11410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にあてはまったときに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させたいブロックをおく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74E75CB-ED53-44A1-A60D-8CCB9F79A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72" y="1247115"/>
            <a:ext cx="5878945" cy="3258080"/>
          </a:xfrm>
          <a:prstGeom prst="rect">
            <a:avLst/>
          </a:prstGeom>
        </p:spPr>
      </p:pic>
      <p:sp>
        <p:nvSpPr>
          <p:cNvPr id="988" name="Google Shape;988;p7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じょうけん</a:t>
            </a:r>
            <a:r>
              <a:rPr lang="ja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い</a:t>
            </a:r>
            <a:r>
              <a:rPr lang="ja" dirty="0">
                <a:latin typeface="Arial"/>
                <a:cs typeface="Arial"/>
              </a:rPr>
              <a:t>れてみよう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90" name="Google Shape;990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7022" y="1804261"/>
            <a:ext cx="785275" cy="78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02636" y="3966857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74"/>
          <p:cNvSpPr/>
          <p:nvPr/>
        </p:nvSpPr>
        <p:spPr>
          <a:xfrm>
            <a:off x="4475702" y="1593334"/>
            <a:ext cx="3458334" cy="2104200"/>
          </a:xfrm>
          <a:prstGeom prst="wedgeRoundRectCallout">
            <a:avLst>
              <a:gd name="adj1" fmla="val 56963"/>
              <a:gd name="adj2" fmla="val -2784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しら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べる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」カテゴリにある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マウスのポインター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ふ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れた」を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スプライト1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ふ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れた」に</a:t>
            </a:r>
            <a:r>
              <a:rPr lang="ja" sz="1500" b="1" dirty="0">
                <a:solidFill>
                  <a:schemeClr val="dk2"/>
                </a:solidFill>
              </a:rPr>
              <a:t>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えて、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もし～なら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」のブロックの「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～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ぶぶん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れてみてね。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5" name="Google Shape;995;p74"/>
          <p:cNvSpPr/>
          <p:nvPr/>
        </p:nvSpPr>
        <p:spPr>
          <a:xfrm>
            <a:off x="221672" y="3213283"/>
            <a:ext cx="407945" cy="356574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6" name="Google Shape;996;p74"/>
          <p:cNvSpPr/>
          <p:nvPr/>
        </p:nvSpPr>
        <p:spPr>
          <a:xfrm>
            <a:off x="5347136" y="3981424"/>
            <a:ext cx="2586900" cy="890700"/>
          </a:xfrm>
          <a:prstGeom prst="wedgeRoundRectCallout">
            <a:avLst>
              <a:gd name="adj1" fmla="val 54382"/>
              <a:gd name="adj2" fmla="val -926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スプライト1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っていうのは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のことだね。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Google Shape;995;p74">
            <a:extLst>
              <a:ext uri="{FF2B5EF4-FFF2-40B4-BE49-F238E27FC236}">
                <a16:creationId xmlns:a16="http://schemas.microsoft.com/office/drawing/2014/main" id="{55068FA2-8948-4DB6-B147-31BE012EEE0C}"/>
              </a:ext>
            </a:extLst>
          </p:cNvPr>
          <p:cNvSpPr/>
          <p:nvPr/>
        </p:nvSpPr>
        <p:spPr>
          <a:xfrm>
            <a:off x="2930061" y="3079103"/>
            <a:ext cx="1092375" cy="232133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1F08112-E158-4012-8252-288EFC4F3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318"/>
          <a:stretch/>
        </p:blipFill>
        <p:spPr>
          <a:xfrm>
            <a:off x="3945519" y="1191670"/>
            <a:ext cx="5061998" cy="3431130"/>
          </a:xfrm>
          <a:prstGeom prst="rect">
            <a:avLst/>
          </a:prstGeom>
        </p:spPr>
      </p:pic>
      <p:sp>
        <p:nvSpPr>
          <p:cNvPr id="1007" name="Google Shape;1007;p7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すべてを</a:t>
            </a:r>
            <a:r>
              <a:rPr lang="ja-JP" altLang="en-US" dirty="0">
                <a:latin typeface="Arial"/>
                <a:cs typeface="Arial"/>
              </a:rPr>
              <a:t>と</a:t>
            </a:r>
            <a:r>
              <a:rPr lang="ja" dirty="0">
                <a:latin typeface="Arial"/>
                <a:cs typeface="Arial"/>
              </a:rPr>
              <a:t>める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09" name="Google Shape;1009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0" y="1592050"/>
            <a:ext cx="785275" cy="78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7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975" y="3369826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75"/>
          <p:cNvSpPr/>
          <p:nvPr/>
        </p:nvSpPr>
        <p:spPr>
          <a:xfrm>
            <a:off x="1173625" y="3043100"/>
            <a:ext cx="2549400" cy="1112100"/>
          </a:xfrm>
          <a:prstGeom prst="wedgeRoundRectCallout">
            <a:avLst>
              <a:gd name="adj1" fmla="val -71045"/>
              <a:gd name="adj2" fmla="val 2186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これで、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ネズミがネコに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ふ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れたら</a:t>
            </a:r>
            <a:endParaRPr lang="ja" altLang="en-US" sz="1500" b="1" dirty="0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ゲームが</a:t>
            </a:r>
            <a:r>
              <a:rPr lang="ja" sz="1500" b="1" dirty="0">
                <a:solidFill>
                  <a:schemeClr val="accent5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わる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んだね。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2" name="Google Shape;1012;p75"/>
          <p:cNvSpPr/>
          <p:nvPr/>
        </p:nvSpPr>
        <p:spPr>
          <a:xfrm>
            <a:off x="1173625" y="1228050"/>
            <a:ext cx="2719502" cy="1647300"/>
          </a:xfrm>
          <a:prstGeom prst="wedgeRoundRectCallout">
            <a:avLst>
              <a:gd name="adj1" fmla="val -63953"/>
              <a:gd name="adj2" fmla="val -560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なかには、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せいぎょ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」カテゴリにある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すべて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をと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める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dirty="0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こう。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995;p74">
            <a:extLst>
              <a:ext uri="{FF2B5EF4-FFF2-40B4-BE49-F238E27FC236}">
                <a16:creationId xmlns:a16="http://schemas.microsoft.com/office/drawing/2014/main" id="{9F853DF2-1755-432C-A0B9-C7266CFD9225}"/>
              </a:ext>
            </a:extLst>
          </p:cNvPr>
          <p:cNvSpPr/>
          <p:nvPr/>
        </p:nvSpPr>
        <p:spPr>
          <a:xfrm>
            <a:off x="4416875" y="2882803"/>
            <a:ext cx="1189597" cy="354542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F372809-18AC-489D-959F-7C66D803E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77" y="1160601"/>
            <a:ext cx="3429176" cy="238137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8BCFF46-1563-4FBA-847C-F07163FE6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94150"/>
            <a:ext cx="3727642" cy="3054507"/>
          </a:xfrm>
          <a:prstGeom prst="rect">
            <a:avLst/>
          </a:prstGeom>
        </p:spPr>
      </p:pic>
      <p:sp>
        <p:nvSpPr>
          <p:cNvPr id="1021" name="Google Shape;1021;p7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かんせい</a:t>
            </a:r>
            <a:r>
              <a:rPr lang="ja" dirty="0">
                <a:latin typeface="Arial"/>
                <a:cs typeface="Arial"/>
              </a:rPr>
              <a:t>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24" name="Google Shape;1024;p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00575" y="1141750"/>
            <a:ext cx="1102178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7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78828" y="1294150"/>
            <a:ext cx="1524000" cy="9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1700" y="3685125"/>
            <a:ext cx="1102175" cy="110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76"/>
          <p:cNvSpPr/>
          <p:nvPr/>
        </p:nvSpPr>
        <p:spPr>
          <a:xfrm>
            <a:off x="2017700" y="3522725"/>
            <a:ext cx="1455300" cy="1144500"/>
          </a:xfrm>
          <a:prstGeom prst="wedgeRoundRectCallout">
            <a:avLst>
              <a:gd name="adj1" fmla="val -86365"/>
              <a:gd name="adj2" fmla="val 1791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できた！！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641C44B-3CFB-4DE5-A3ED-5518F84F2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2894" y="1108100"/>
            <a:ext cx="2635212" cy="1408191"/>
          </a:xfrm>
          <a:prstGeom prst="rect">
            <a:avLst/>
          </a:prstGeom>
        </p:spPr>
      </p:pic>
      <p:sp>
        <p:nvSpPr>
          <p:cNvPr id="1033" name="Google Shape;1033;p7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ゲームをパソコンにほぞんしておこう</a:t>
            </a:r>
            <a:endParaRPr>
              <a:latin typeface="Arial"/>
              <a:cs typeface="Arial"/>
            </a:endParaRPr>
          </a:p>
        </p:txBody>
      </p:sp>
      <p:pic>
        <p:nvPicPr>
          <p:cNvPr id="1034" name="Google Shape;1034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900" y="1592050"/>
            <a:ext cx="785275" cy="78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975" y="3217426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77"/>
          <p:cNvSpPr/>
          <p:nvPr/>
        </p:nvSpPr>
        <p:spPr>
          <a:xfrm>
            <a:off x="1913500" y="1192950"/>
            <a:ext cx="3404100" cy="1378800"/>
          </a:xfrm>
          <a:prstGeom prst="wedgeRoundRectCallout">
            <a:avLst>
              <a:gd name="adj1" fmla="val -65859"/>
              <a:gd name="adj2" fmla="val -27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つくったゲームはパソコンに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ほぞんしておこう。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ほぞんしないと、せっかくつくったゲームが</a:t>
            </a:r>
            <a:r>
              <a:rPr lang="ja-JP" altLang="en-US" sz="1500" b="1" dirty="0">
                <a:solidFill>
                  <a:schemeClr val="dk2"/>
                </a:solidFill>
              </a:rPr>
              <a:t>き</a:t>
            </a:r>
            <a:r>
              <a:rPr lang="ja" sz="1500" b="1" dirty="0">
                <a:solidFill>
                  <a:schemeClr val="dk2"/>
                </a:solidFill>
              </a:rPr>
              <a:t>えちゃうよ。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Google Shape;1037;p77"/>
          <p:cNvSpPr/>
          <p:nvPr/>
        </p:nvSpPr>
        <p:spPr>
          <a:xfrm>
            <a:off x="2083850" y="3215700"/>
            <a:ext cx="1797300" cy="888000"/>
          </a:xfrm>
          <a:prstGeom prst="wedgeRoundRectCallout">
            <a:avLst>
              <a:gd name="adj1" fmla="val -78182"/>
              <a:gd name="adj2" fmla="val -627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そうなんだね！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どうやるの？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9" name="Google Shape;1039;p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8788" y="3518885"/>
            <a:ext cx="1574575" cy="1472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77"/>
          <p:cNvSpPr/>
          <p:nvPr/>
        </p:nvSpPr>
        <p:spPr>
          <a:xfrm>
            <a:off x="7127625" y="2892775"/>
            <a:ext cx="336900" cy="6261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1" name="Google Shape;1041;p7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39013" y="1812200"/>
            <a:ext cx="785275" cy="911924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77"/>
          <p:cNvSpPr txBox="1"/>
          <p:nvPr/>
        </p:nvSpPr>
        <p:spPr>
          <a:xfrm>
            <a:off x="6628375" y="2156275"/>
            <a:ext cx="1574700" cy="2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  <a:ea typeface="Lato"/>
                <a:sym typeface="Lato"/>
              </a:rPr>
              <a:t>ゲームのデータ</a:t>
            </a:r>
            <a:endParaRPr sz="15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BEF430D-1971-44D1-8AFB-442E821BF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715" y="1224650"/>
            <a:ext cx="5099612" cy="2292657"/>
          </a:xfrm>
          <a:prstGeom prst="rect">
            <a:avLst/>
          </a:prstGeom>
        </p:spPr>
      </p:pic>
      <p:sp>
        <p:nvSpPr>
          <p:cNvPr id="1055" name="Google Shape;1055;p7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ゲームのほぞんのしかた</a:t>
            </a:r>
            <a:endParaRPr>
              <a:latin typeface="Arial"/>
              <a:cs typeface="Arial"/>
            </a:endParaRPr>
          </a:p>
        </p:txBody>
      </p:sp>
      <p:sp>
        <p:nvSpPr>
          <p:cNvPr id="1056" name="Google Shape;1056;p78"/>
          <p:cNvSpPr/>
          <p:nvPr/>
        </p:nvSpPr>
        <p:spPr>
          <a:xfrm>
            <a:off x="4627418" y="1912637"/>
            <a:ext cx="1106648" cy="22096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7" name="Google Shape;1057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300" y="1829575"/>
            <a:ext cx="785275" cy="785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78"/>
          <p:cNvSpPr/>
          <p:nvPr/>
        </p:nvSpPr>
        <p:spPr>
          <a:xfrm>
            <a:off x="1073274" y="2267875"/>
            <a:ext cx="3240107" cy="1378800"/>
          </a:xfrm>
          <a:prstGeom prst="wedgeRoundRectCallout">
            <a:avLst>
              <a:gd name="adj1" fmla="val -56194"/>
              <a:gd name="adj2" fmla="val -3795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ファイル</a:t>
            </a:r>
            <a:r>
              <a:rPr lang="ja" sz="1500" b="1" dirty="0">
                <a:solidFill>
                  <a:schemeClr val="dk2"/>
                </a:solidFill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→「</a:t>
            </a:r>
            <a:r>
              <a:rPr lang="ja" sz="1500" b="1" dirty="0">
                <a:solidFill>
                  <a:schemeClr val="accent5"/>
                </a:solidFill>
              </a:rPr>
              <a:t>コンピューターに</a:t>
            </a:r>
            <a:r>
              <a:rPr lang="ja-JP" altLang="en-US" sz="1500" b="1" dirty="0">
                <a:solidFill>
                  <a:schemeClr val="accent5"/>
                </a:solidFill>
              </a:rPr>
              <a:t>ほぞん</a:t>
            </a:r>
            <a:r>
              <a:rPr lang="ja" sz="1500" b="1" dirty="0">
                <a:solidFill>
                  <a:schemeClr val="accent5"/>
                </a:solidFill>
              </a:rPr>
              <a:t>する</a:t>
            </a:r>
            <a:r>
              <a:rPr lang="ja" sz="1500" b="1" dirty="0">
                <a:solidFill>
                  <a:schemeClr val="dk2"/>
                </a:solidFill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しよう。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9" name="Google Shape;1059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1428" y="2191939"/>
            <a:ext cx="1061325" cy="1618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78"/>
          <p:cNvSpPr/>
          <p:nvPr/>
        </p:nvSpPr>
        <p:spPr>
          <a:xfrm>
            <a:off x="4591115" y="1239437"/>
            <a:ext cx="511975" cy="30765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152C595-BFE6-4706-B650-9FB8BF1FF6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16" r="49040"/>
          <a:stretch/>
        </p:blipFill>
        <p:spPr>
          <a:xfrm>
            <a:off x="4604384" y="1050118"/>
            <a:ext cx="3925648" cy="3839736"/>
          </a:xfrm>
          <a:prstGeom prst="rect">
            <a:avLst/>
          </a:prstGeom>
        </p:spPr>
      </p:pic>
      <p:sp>
        <p:nvSpPr>
          <p:cNvPr id="1069" name="Google Shape;1069;p7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ぶじにほぞんされたかな？</a:t>
            </a:r>
            <a:endParaRPr>
              <a:latin typeface="Arial"/>
              <a:cs typeface="Arial"/>
            </a:endParaRPr>
          </a:p>
        </p:txBody>
      </p:sp>
      <p:sp>
        <p:nvSpPr>
          <p:cNvPr id="1070" name="Google Shape;1070;p79"/>
          <p:cNvSpPr/>
          <p:nvPr/>
        </p:nvSpPr>
        <p:spPr>
          <a:xfrm>
            <a:off x="4604384" y="4662422"/>
            <a:ext cx="1044291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71" name="Google Shape;1071;p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1219975"/>
            <a:ext cx="785275" cy="785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79"/>
          <p:cNvSpPr/>
          <p:nvPr/>
        </p:nvSpPr>
        <p:spPr>
          <a:xfrm>
            <a:off x="1454275" y="1091450"/>
            <a:ext cx="3117600" cy="1375200"/>
          </a:xfrm>
          <a:prstGeom prst="wedgeRoundRectCallout">
            <a:avLst>
              <a:gd name="adj1" fmla="val -63258"/>
              <a:gd name="adj2" fmla="val -1248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Scratchのプロジェクト.sb3</a:t>
            </a:r>
            <a:r>
              <a:rPr lang="ja" sz="1500" b="1" dirty="0">
                <a:solidFill>
                  <a:schemeClr val="dk2"/>
                </a:solidFill>
              </a:rPr>
              <a:t>」という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でデータファイルがほぞんされるよ。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3" name="Google Shape;1073;p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975" y="3217426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79"/>
          <p:cNvSpPr/>
          <p:nvPr/>
        </p:nvSpPr>
        <p:spPr>
          <a:xfrm>
            <a:off x="5547075" y="4367190"/>
            <a:ext cx="955325" cy="20019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5" name="Google Shape;1075;p79"/>
          <p:cNvSpPr/>
          <p:nvPr/>
        </p:nvSpPr>
        <p:spPr>
          <a:xfrm>
            <a:off x="1653275" y="3306250"/>
            <a:ext cx="2487000" cy="888000"/>
          </a:xfrm>
          <a:prstGeom prst="wedgeRoundRectCallout">
            <a:avLst>
              <a:gd name="adj1" fmla="val -66669"/>
              <a:gd name="adj2" fmla="val -342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ちゃんとほぞんされたか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みてみよう！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6" name="Google Shape;1076;p79"/>
          <p:cNvSpPr/>
          <p:nvPr/>
        </p:nvSpPr>
        <p:spPr>
          <a:xfrm>
            <a:off x="5458691" y="1147100"/>
            <a:ext cx="3618784" cy="2375100"/>
          </a:xfrm>
          <a:prstGeom prst="wedgeRoundRectCallout">
            <a:avLst>
              <a:gd name="adj1" fmla="val -19694"/>
              <a:gd name="adj2" fmla="val 6635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ファイル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みぎがわ</a:t>
            </a:r>
            <a:r>
              <a:rPr lang="ja" sz="1500" b="1" dirty="0">
                <a:solidFill>
                  <a:schemeClr val="dk2"/>
                </a:solidFill>
              </a:rPr>
              <a:t>の[^]を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クリック→「フォルダを開く」を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クリックすると、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ほぞんされたファイルを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みることができるよ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※Windows10のばあい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080" name="Google Shape;1080;p79"/>
          <p:cNvSpPr txBox="1"/>
          <p:nvPr/>
        </p:nvSpPr>
        <p:spPr>
          <a:xfrm>
            <a:off x="7885624" y="1499217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83" name="Google Shape;1083;p79"/>
          <p:cNvSpPr txBox="1"/>
          <p:nvPr/>
        </p:nvSpPr>
        <p:spPr>
          <a:xfrm>
            <a:off x="1756931" y="1102175"/>
            <a:ext cx="785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8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>
                <a:latin typeface="Arial"/>
                <a:cs typeface="Arial"/>
              </a:rPr>
              <a:t>さきにほかのゲームのファイルがほぞんされているときは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1089" name="Google Shape;1089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1219975"/>
            <a:ext cx="785275" cy="785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90" name="Google Shape;1090;p80"/>
          <p:cNvSpPr/>
          <p:nvPr/>
        </p:nvSpPr>
        <p:spPr>
          <a:xfrm>
            <a:off x="1682875" y="1017450"/>
            <a:ext cx="3797400" cy="2044800"/>
          </a:xfrm>
          <a:prstGeom prst="wedgeRoundRectCallout">
            <a:avLst>
              <a:gd name="adj1" fmla="val -65503"/>
              <a:gd name="adj2" fmla="val -2719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おなじフォルダにすでに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「Scratchのプロジェクト.sb3」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という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のファイルがあるときは、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Scratchのプロジェクト(1).sb3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という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でほぞんされるよ。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1" name="Google Shape;1091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025" y="3333101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80"/>
          <p:cNvSpPr/>
          <p:nvPr/>
        </p:nvSpPr>
        <p:spPr>
          <a:xfrm>
            <a:off x="1799450" y="3273950"/>
            <a:ext cx="2328600" cy="1154100"/>
          </a:xfrm>
          <a:prstGeom prst="wedgeRoundRectCallout">
            <a:avLst>
              <a:gd name="adj1" fmla="val -67008"/>
              <a:gd name="adj2" fmla="val -742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ほぞんするたびに、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かっこのなかの</a:t>
            </a:r>
            <a:r>
              <a:rPr lang="ja-JP" altLang="en-US" sz="1500" b="1" dirty="0">
                <a:solidFill>
                  <a:schemeClr val="dk2"/>
                </a:solidFill>
              </a:rPr>
              <a:t>すうじ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ふえていくんだね。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3" name="Google Shape;1093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3700" y="3049675"/>
            <a:ext cx="3467100" cy="146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83;p79">
            <a:extLst>
              <a:ext uri="{FF2B5EF4-FFF2-40B4-BE49-F238E27FC236}">
                <a16:creationId xmlns:a16="http://schemas.microsoft.com/office/drawing/2014/main" id="{539B8111-8444-4901-AA2B-2C35B7586441}"/>
              </a:ext>
            </a:extLst>
          </p:cNvPr>
          <p:cNvSpPr txBox="1"/>
          <p:nvPr/>
        </p:nvSpPr>
        <p:spPr>
          <a:xfrm>
            <a:off x="1944588" y="2074578"/>
            <a:ext cx="785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" name="Google Shape;1096;p80">
            <a:extLst>
              <a:ext uri="{FF2B5EF4-FFF2-40B4-BE49-F238E27FC236}">
                <a16:creationId xmlns:a16="http://schemas.microsoft.com/office/drawing/2014/main" id="{9928BDBD-EEF9-4C57-A8A9-0BB4CE64D0E5}"/>
              </a:ext>
            </a:extLst>
          </p:cNvPr>
          <p:cNvSpPr txBox="1"/>
          <p:nvPr/>
        </p:nvSpPr>
        <p:spPr>
          <a:xfrm>
            <a:off x="1849682" y="1404897"/>
            <a:ext cx="8724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</a:t>
            </a:r>
            <a:r>
              <a:rPr lang="ja" sz="900" b="1">
                <a:solidFill>
                  <a:schemeClr val="dk2"/>
                </a:solidFill>
                <a:ea typeface="Lato"/>
              </a:rPr>
              <a:t>ッチ</a:t>
            </a:r>
          </a:p>
          <a:p>
            <a:pPr algn="ctr"/>
            <a:endParaRPr lang="ja" sz="900" b="1">
              <a:solidFill>
                <a:schemeClr val="dk2"/>
              </a:solidFill>
              <a:ea typeface="Lato"/>
            </a:endParaRPr>
          </a:p>
          <a:p>
            <a:pPr algn="ctr"/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8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わかりやすい</a:t>
            </a: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dirty="0">
                <a:latin typeface="Arial"/>
                <a:cs typeface="Arial"/>
              </a:rPr>
              <a:t>にかえよう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102" name="Google Shape;1102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1219975"/>
            <a:ext cx="785275" cy="785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81"/>
          <p:cNvSpPr/>
          <p:nvPr/>
        </p:nvSpPr>
        <p:spPr>
          <a:xfrm>
            <a:off x="1606675" y="1201075"/>
            <a:ext cx="3630300" cy="1485900"/>
          </a:xfrm>
          <a:prstGeom prst="wedgeRoundRectCallout">
            <a:avLst>
              <a:gd name="adj1" fmla="val -60115"/>
              <a:gd name="adj2" fmla="val -2560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ほぞんするたびに、じぶんのゲーム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ファイルだというのがわかるような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にかえておくことを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オススメするよ。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104" name="Google Shape;1104;p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025" y="3333101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81"/>
          <p:cNvSpPr/>
          <p:nvPr/>
        </p:nvSpPr>
        <p:spPr>
          <a:xfrm>
            <a:off x="1641650" y="3273950"/>
            <a:ext cx="3630300" cy="1425600"/>
          </a:xfrm>
          <a:prstGeom prst="wedgeRoundRectCallout">
            <a:avLst>
              <a:gd name="adj1" fmla="val -59658"/>
              <a:gd name="adj2" fmla="val -1576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みんなでパソコンをつかっていたら、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この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のままだと、だれのゲーム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なのかわからなくなっちゃうもんね。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6" name="Google Shape;1106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3925" y="2118950"/>
            <a:ext cx="1057275" cy="148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81"/>
          <p:cNvSpPr txBox="1"/>
          <p:nvPr/>
        </p:nvSpPr>
        <p:spPr>
          <a:xfrm>
            <a:off x="5493925" y="1598750"/>
            <a:ext cx="12792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  <a:ea typeface="Lato"/>
                <a:sym typeface="Lato"/>
              </a:rPr>
              <a:t>たとえば...</a:t>
            </a:r>
            <a:endParaRPr sz="15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08" name="Google Shape;1108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2675" y="2058058"/>
            <a:ext cx="933450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81"/>
          <p:cNvSpPr/>
          <p:nvPr/>
        </p:nvSpPr>
        <p:spPr>
          <a:xfrm>
            <a:off x="6773138" y="2909450"/>
            <a:ext cx="627600" cy="428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0" name="Google Shape;1110;p81"/>
          <p:cNvSpPr/>
          <p:nvPr/>
        </p:nvSpPr>
        <p:spPr>
          <a:xfrm>
            <a:off x="5313075" y="3637925"/>
            <a:ext cx="3519300" cy="958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ファイル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sz="1500" b="1" dirty="0">
                <a:solidFill>
                  <a:schemeClr val="dk2"/>
                </a:solidFill>
              </a:rPr>
              <a:t>のさいごの「.sb3」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のぶぶんはぜったいにかえないでね！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20" name="Google Shape;1120;p82"/>
          <p:cNvSpPr txBox="1"/>
          <p:nvPr/>
        </p:nvSpPr>
        <p:spPr>
          <a:xfrm>
            <a:off x="4743625" y="941250"/>
            <a:ext cx="4167600" cy="43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～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ほうご</a:t>
            </a: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かす</a:t>
            </a:r>
            <a:endParaRPr sz="12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みどり</a:t>
            </a: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のはたが</a:t>
            </a:r>
            <a:r>
              <a:rPr lang="ja-JP" altLang="en-US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お</a:t>
            </a: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されたとき</a:t>
            </a:r>
            <a:endParaRPr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～と～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びょうい</a:t>
            </a: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う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ずっと</a:t>
            </a:r>
            <a:endParaRPr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～へ</a:t>
            </a:r>
            <a:r>
              <a:rPr lang="ja-JP" altLang="en-US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い</a:t>
            </a: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く</a:t>
            </a:r>
            <a:endParaRPr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～</a:t>
            </a:r>
            <a:r>
              <a:rPr lang="ja-JP" altLang="en-US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びょう</a:t>
            </a: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で～へ</a:t>
            </a:r>
            <a:r>
              <a:rPr lang="ja-JP" altLang="en-US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い</a:t>
            </a: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く</a:t>
            </a:r>
            <a:endParaRPr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もし～なら</a:t>
            </a:r>
            <a:endParaRPr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～に</a:t>
            </a:r>
            <a:r>
              <a:rPr lang="ja-JP" altLang="en-US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ふ</a:t>
            </a: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れた</a:t>
            </a:r>
            <a:endParaRPr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すべてを</a:t>
            </a:r>
            <a:r>
              <a:rPr lang="ja-JP" altLang="en-US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</a:t>
            </a: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める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ゲームファイルの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21" name="Google Shape;1121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2"/>
          <p:cNvSpPr/>
          <p:nvPr/>
        </p:nvSpPr>
        <p:spPr>
          <a:xfrm>
            <a:off x="1944750" y="1339625"/>
            <a:ext cx="2627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1871</Words>
  <Application>Microsoft Office PowerPoint</Application>
  <PresentationFormat>画面に合わせる (16:9)</PresentationFormat>
  <Paragraphs>347</Paragraphs>
  <Slides>50</Slides>
  <Notes>50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50</vt:i4>
      </vt:variant>
    </vt:vector>
  </HeadingPairs>
  <TitlesOfParts>
    <vt:vector size="54" baseType="lpstr">
      <vt:lpstr>Arial</vt:lpstr>
      <vt:lpstr>Playfair Display</vt:lpstr>
      <vt:lpstr>Lato</vt:lpstr>
      <vt:lpstr>Coral</vt:lpstr>
      <vt:lpstr>Scratchで ゲームを つくろう！</vt:lpstr>
      <vt:lpstr>とうじょうじんぶつしょうかい</vt:lpstr>
      <vt:lpstr>Scratchをひらいてね</vt:lpstr>
      <vt:lpstr>ゲームをつくるがめんだよ </vt:lpstr>
      <vt:lpstr>Scratchをひらがなにしよう</vt:lpstr>
      <vt:lpstr>ゲームをつくろう！ レベル１</vt:lpstr>
      <vt:lpstr>ゲームをつくろう！</vt:lpstr>
      <vt:lpstr>あたらしくゲームをつくろう</vt:lpstr>
      <vt:lpstr>スプライトをついかしよう</vt:lpstr>
      <vt:lpstr>ネズミをさがしてね</vt:lpstr>
      <vt:lpstr>ネズミをクリックしてね</vt:lpstr>
      <vt:lpstr>ネズミがついかできたよ</vt:lpstr>
      <vt:lpstr>ネコのうごきをつくろう</vt:lpstr>
      <vt:lpstr>うごきをつけたいスプライトをえらぼう</vt:lpstr>
      <vt:lpstr>ネコをえらんでからうごきをつくろうね</vt:lpstr>
      <vt:lpstr>ブロックをおいていくよ</vt:lpstr>
      <vt:lpstr>マウスポインタについていくようにしよう</vt:lpstr>
      <vt:lpstr>「マウスのポインターへ行く」にかえよう</vt:lpstr>
      <vt:lpstr>ブロックをつなげよう</vt:lpstr>
      <vt:lpstr>ためしにうごかしてみるよ</vt:lpstr>
      <vt:lpstr>いちどうごいたらおわりだよ</vt:lpstr>
      <vt:lpstr>「ずっと」でブロックをかこもう</vt:lpstr>
      <vt:lpstr>こんどはうごくかな？</vt:lpstr>
      <vt:lpstr>ゲームをとめるには？</vt:lpstr>
      <vt:lpstr>ネズミのうごきをつくろう</vt:lpstr>
      <vt:lpstr>ネズミはどうやってうごかす？</vt:lpstr>
      <vt:lpstr>どのブロックがいいかな？</vt:lpstr>
      <vt:lpstr>「どこかのばしょへいく」をためしてみよう</vt:lpstr>
      <vt:lpstr>ブロックをおいてみよう</vt:lpstr>
      <vt:lpstr>じっこうしてみよう</vt:lpstr>
      <vt:lpstr>ブロックをかえよう</vt:lpstr>
      <vt:lpstr>１びょうでどこかのばしょへいく</vt:lpstr>
      <vt:lpstr>おいたブロックをけそう</vt:lpstr>
      <vt:lpstr>ブロックのけしかた１</vt:lpstr>
      <vt:lpstr>ブロックのけしかた２</vt:lpstr>
      <vt:lpstr>ただしいブロックをおいてじっこうしよう！</vt:lpstr>
      <vt:lpstr>はやくしたりおそくしたりもできるよ</vt:lpstr>
      <vt:lpstr>クリアのしょりをつくろう</vt:lpstr>
      <vt:lpstr>ネズミがネコにふれたらクリア！</vt:lpstr>
      <vt:lpstr>もし～なら</vt:lpstr>
      <vt:lpstr>じょうけんのときだけじっこうされるよ</vt:lpstr>
      <vt:lpstr>じょうけんをいれてみよう</vt:lpstr>
      <vt:lpstr>すべてをとめる</vt:lpstr>
      <vt:lpstr>かんせい！</vt:lpstr>
      <vt:lpstr>ゲームをパソコンにほぞんしておこう</vt:lpstr>
      <vt:lpstr>ゲームのほぞんのしかた</vt:lpstr>
      <vt:lpstr>ぶじにほぞんされたかな？</vt:lpstr>
      <vt:lpstr>さきにほかのゲームのファイルがほぞんされているときは</vt:lpstr>
      <vt:lpstr>わかりやすいなまえにかえよう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dc:creator>Koji Okuwaki</dc:creator>
  <cp:lastModifiedBy>中山 大資</cp:lastModifiedBy>
  <cp:revision>35</cp:revision>
  <dcterms:modified xsi:type="dcterms:W3CDTF">2021-12-15T09:42:08Z</dcterms:modified>
</cp:coreProperties>
</file>