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435" r:id="rId3"/>
    <p:sldId id="436" r:id="rId4"/>
    <p:sldId id="437" r:id="rId5"/>
    <p:sldId id="330" r:id="rId6"/>
    <p:sldId id="258" r:id="rId7"/>
    <p:sldId id="339" r:id="rId8"/>
    <p:sldId id="364" r:id="rId9"/>
    <p:sldId id="346" r:id="rId10"/>
    <p:sldId id="347" r:id="rId11"/>
    <p:sldId id="371" r:id="rId12"/>
    <p:sldId id="370" r:id="rId13"/>
    <p:sldId id="348" r:id="rId14"/>
    <p:sldId id="282" r:id="rId15"/>
    <p:sldId id="390" r:id="rId16"/>
    <p:sldId id="373" r:id="rId17"/>
    <p:sldId id="374" r:id="rId18"/>
    <p:sldId id="397" r:id="rId19"/>
    <p:sldId id="398" r:id="rId20"/>
    <p:sldId id="376" r:id="rId21"/>
    <p:sldId id="377" r:id="rId22"/>
    <p:sldId id="378" r:id="rId23"/>
    <p:sldId id="391" r:id="rId24"/>
    <p:sldId id="394" r:id="rId25"/>
    <p:sldId id="392" r:id="rId26"/>
    <p:sldId id="395" r:id="rId27"/>
    <p:sldId id="380" r:id="rId28"/>
    <p:sldId id="381" r:id="rId29"/>
    <p:sldId id="382" r:id="rId30"/>
    <p:sldId id="383" r:id="rId31"/>
    <p:sldId id="384" r:id="rId32"/>
    <p:sldId id="386" r:id="rId33"/>
    <p:sldId id="387" r:id="rId34"/>
    <p:sldId id="388" r:id="rId35"/>
    <p:sldId id="389" r:id="rId36"/>
    <p:sldId id="396" r:id="rId37"/>
    <p:sldId id="325" r:id="rId38"/>
  </p:sldIdLst>
  <p:sldSz cx="9144000" cy="5143500" type="screen16x9"/>
  <p:notesSz cx="6858000" cy="9144000"/>
  <p:embeddedFontLst>
    <p:embeddedFont>
      <p:font typeface="Lato" panose="020F0502020204030203" pitchFamily="34" charset="0"/>
      <p:regular r:id="rId40"/>
      <p:bold r:id="rId41"/>
      <p:italic r:id="rId42"/>
      <p:boldItalic r:id="rId43"/>
    </p:embeddedFont>
    <p:embeddedFont>
      <p:font typeface="Playfair Display" panose="000005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575E75"/>
    <a:srgbClr val="F55E61"/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0"/>
    <p:restoredTop sz="94648"/>
  </p:normalViewPr>
  <p:slideViewPr>
    <p:cSldViewPr snapToGrid="0">
      <p:cViewPr varScale="1">
        <p:scale>
          <a:sx n="138" d="100"/>
          <a:sy n="138" d="100"/>
        </p:scale>
        <p:origin x="232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803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8149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5406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814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3478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959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955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3382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5077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412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910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633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8578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39631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2925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7271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98646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07596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60542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58342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7283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773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36967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39601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6422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4208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45433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1753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02919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だい４かい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Scratchをやるのは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はじ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めたところだよ。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18165564-C074-4894-8B40-F74C2039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" y="1014835"/>
            <a:ext cx="8899236" cy="3031302"/>
          </a:xfrm>
          <a:prstGeom prst="rect">
            <a:avLst/>
          </a:prstGeom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-19292"/>
              <a:gd name="adj2" fmla="val -61879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21912"/>
              <a:gd name="adj2" fmla="val -71833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06" y="3188860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rgbClr val="5E696C"/>
                </a:solidFill>
              </a:rPr>
              <a:t>がめん</a:t>
            </a:r>
            <a:r>
              <a:rPr lang="ja" sz="1500" b="1" dirty="0">
                <a:solidFill>
                  <a:srgbClr val="5E696C"/>
                </a:solidFill>
              </a:rPr>
              <a:t>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きょうもたのしみだな！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る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altLang="ja-JP" dirty="0">
                <a:latin typeface="Arial"/>
                <a:cs typeface="Arial"/>
              </a:rPr>
              <a:t>【</a:t>
            </a:r>
            <a:r>
              <a:rPr lang="ja-JP" altLang="en-US" dirty="0">
                <a:latin typeface="Arial"/>
                <a:cs typeface="Arial"/>
              </a:rPr>
              <a:t>きょうのもくひょう</a:t>
            </a:r>
            <a:r>
              <a:rPr lang="en-US" altLang="ja-JP" dirty="0">
                <a:latin typeface="Arial"/>
                <a:cs typeface="Arial"/>
              </a:rPr>
              <a:t>】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スプライトを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ぶんしんさせてみよう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スプライトをがめんからかくしてみよう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4217" y="2660489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9693" y="1183955"/>
            <a:ext cx="938502" cy="938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369511" y="1155711"/>
            <a:ext cx="3396734" cy="1273691"/>
          </a:xfrm>
          <a:prstGeom prst="wedgeRoundRectCallout">
            <a:avLst>
              <a:gd name="adj1" fmla="val -62251"/>
              <a:gd name="adj2" fmla="val -1594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いろんなブロックのつかいかたが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わかってきたけど、</a:t>
            </a:r>
            <a:r>
              <a:rPr lang="ja-JP" altLang="en-US" sz="1500" b="1" dirty="0">
                <a:solidFill>
                  <a:schemeClr val="dk2"/>
                </a:solidFill>
              </a:rPr>
              <a:t>まだまだ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よくわからないのもたくさんあるな。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626118" y="2660489"/>
            <a:ext cx="4264539" cy="1222650"/>
          </a:xfrm>
          <a:prstGeom prst="wedgeRoundRectCallout">
            <a:avLst>
              <a:gd name="adj1" fmla="val 59621"/>
              <a:gd name="adj2" fmla="val -235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ほんとうにたくさんしゅるいがあるよね！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じつは、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スプライトをがめんからみえなくする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ブロックもあるんだ。せいとくんしってた？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381;p36">
            <a:extLst>
              <a:ext uri="{FF2B5EF4-FFF2-40B4-BE49-F238E27FC236}">
                <a16:creationId xmlns:a16="http://schemas.microsoft.com/office/drawing/2014/main" id="{986A2DB2-874A-4847-A676-3A88B3EB2B4A}"/>
              </a:ext>
            </a:extLst>
          </p:cNvPr>
          <p:cNvSpPr/>
          <p:nvPr/>
        </p:nvSpPr>
        <p:spPr>
          <a:xfrm>
            <a:off x="2369511" y="4114226"/>
            <a:ext cx="2996815" cy="641590"/>
          </a:xfrm>
          <a:prstGeom prst="wedgeRoundRectCallout">
            <a:avLst>
              <a:gd name="adj1" fmla="val -63582"/>
              <a:gd name="adj2" fmla="val -143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へ</a:t>
            </a: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〜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そうなんだ！つかって</a:t>
            </a:r>
            <a:r>
              <a:rPr lang="ja-JP" altLang="en-US" sz="1500" b="1" dirty="0">
                <a:solidFill>
                  <a:schemeClr val="dk2"/>
                </a:solidFill>
              </a:rPr>
              <a:t>みたい！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378;p36">
            <a:extLst>
              <a:ext uri="{FF2B5EF4-FFF2-40B4-BE49-F238E27FC236}">
                <a16:creationId xmlns:a16="http://schemas.microsoft.com/office/drawing/2014/main" id="{C23D3F9F-CA32-40C7-8C00-A35AC0E764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9693" y="3883139"/>
            <a:ext cx="938502" cy="938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68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F8D309C-3319-47DC-BD93-43CA8B576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915" y="1113934"/>
            <a:ext cx="3404292" cy="353956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どのブロックをつかえばいいんだろう？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831" y="1364030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078" y="3100969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184297" y="2827653"/>
            <a:ext cx="3049783" cy="1556567"/>
          </a:xfrm>
          <a:prstGeom prst="wedgeRoundRectCallout">
            <a:avLst>
              <a:gd name="adj1" fmla="val -64342"/>
              <a:gd name="adj2" fmla="val 208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りょうかい！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accent5"/>
                </a:solidFill>
              </a:rPr>
              <a:t>むらさき</a:t>
            </a:r>
            <a:r>
              <a:rPr lang="ja-JP" altLang="en-US" sz="1500" b="1">
                <a:solidFill>
                  <a:schemeClr val="dk2"/>
                </a:solidFill>
              </a:rPr>
              <a:t>のところをおして、、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あ、なんだか</a:t>
            </a:r>
            <a:r>
              <a:rPr lang="ja-JP" altLang="en-US" sz="1500" b="1">
                <a:solidFill>
                  <a:schemeClr val="accent5"/>
                </a:solidFill>
              </a:rPr>
              <a:t>それっぽいブロック</a:t>
            </a:r>
            <a:r>
              <a:rPr lang="ja-JP" altLang="en-US" sz="1500" b="1">
                <a:solidFill>
                  <a:schemeClr val="dk2"/>
                </a:solidFill>
              </a:rPr>
              <a:t>がある！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1981761" y="1370469"/>
            <a:ext cx="3252319" cy="1174080"/>
          </a:xfrm>
          <a:prstGeom prst="wedgeRoundRectCallout">
            <a:avLst>
              <a:gd name="adj1" fmla="val -58802"/>
              <a:gd name="adj2" fmla="val -87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がめんからみえなくする</a:t>
            </a:r>
            <a:r>
              <a:rPr lang="ja-JP" altLang="en-US" sz="1500" b="1" dirty="0">
                <a:solidFill>
                  <a:srgbClr val="5E696C"/>
                </a:solidFill>
              </a:rPr>
              <a:t>ブロックは、「</a:t>
            </a:r>
            <a:r>
              <a:rPr lang="ja-JP" altLang="en-US" sz="1500" b="1" dirty="0">
                <a:solidFill>
                  <a:schemeClr val="accent5"/>
                </a:solidFill>
              </a:rPr>
              <a:t>みため</a:t>
            </a:r>
            <a:r>
              <a:rPr lang="ja-JP" altLang="en-US" sz="1500" b="1" dirty="0">
                <a:solidFill>
                  <a:srgbClr val="5E696C"/>
                </a:solidFill>
              </a:rPr>
              <a:t>」のこうもくにあるよ。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3" name="Google Shape;277;p29">
            <a:extLst>
              <a:ext uri="{FF2B5EF4-FFF2-40B4-BE49-F238E27FC236}">
                <a16:creationId xmlns:a16="http://schemas.microsoft.com/office/drawing/2014/main" id="{0BE915F5-2147-064B-A9F8-2371CD57BBE9}"/>
              </a:ext>
            </a:extLst>
          </p:cNvPr>
          <p:cNvSpPr/>
          <p:nvPr/>
        </p:nvSpPr>
        <p:spPr>
          <a:xfrm>
            <a:off x="6520223" y="1904954"/>
            <a:ext cx="1006500" cy="712800"/>
          </a:xfrm>
          <a:prstGeom prst="wedgeRoundRectCallout">
            <a:avLst>
              <a:gd name="adj1" fmla="val -96970"/>
              <a:gd name="adj2" fmla="val 2188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7991C973-0D2F-4D5E-AC51-CA29869586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808" r="82374" b="55889"/>
          <a:stretch/>
        </p:blipFill>
        <p:spPr>
          <a:xfrm>
            <a:off x="6660432" y="1933643"/>
            <a:ext cx="726082" cy="65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29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D28E53F-8036-4134-8CE4-CAE30A0B7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02" y="1293360"/>
            <a:ext cx="3001681" cy="345879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どのブロックをつかえばいいんだろう？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8059" y="1852783"/>
            <a:ext cx="1140519" cy="1140497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37;p33">
            <a:extLst>
              <a:ext uri="{FF2B5EF4-FFF2-40B4-BE49-F238E27FC236}">
                <a16:creationId xmlns:a16="http://schemas.microsoft.com/office/drawing/2014/main" id="{BC5B52DB-C79C-3A49-AA2D-409AFBD558F0}"/>
              </a:ext>
            </a:extLst>
          </p:cNvPr>
          <p:cNvSpPr/>
          <p:nvPr/>
        </p:nvSpPr>
        <p:spPr>
          <a:xfrm>
            <a:off x="3519897" y="1246995"/>
            <a:ext cx="3730648" cy="1847570"/>
          </a:xfrm>
          <a:prstGeom prst="wedgeRoundRectCallout">
            <a:avLst>
              <a:gd name="adj1" fmla="val 61763"/>
              <a:gd name="adj2" fmla="val 117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みつけたかな？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がめんからスプライトを</a:t>
            </a:r>
            <a:r>
              <a:rPr lang="ja-JP" altLang="en-US" sz="1500" b="1" dirty="0">
                <a:solidFill>
                  <a:schemeClr val="accent5"/>
                </a:solidFill>
              </a:rPr>
              <a:t>みえなくしたり</a:t>
            </a:r>
            <a:r>
              <a:rPr lang="ja-JP" altLang="en-US" sz="1500" b="1" dirty="0">
                <a:solidFill>
                  <a:srgbClr val="5E696C"/>
                </a:solidFill>
              </a:rPr>
              <a:t>、ぎゃくに</a:t>
            </a:r>
            <a:r>
              <a:rPr lang="ja-JP" altLang="en-US" sz="1500" b="1" dirty="0">
                <a:solidFill>
                  <a:schemeClr val="accent5"/>
                </a:solidFill>
              </a:rPr>
              <a:t>みえるようにしたい</a:t>
            </a:r>
            <a:r>
              <a:rPr lang="ja-JP" altLang="en-US" sz="1500" b="1" dirty="0">
                <a:solidFill>
                  <a:srgbClr val="5E696C"/>
                </a:solidFill>
              </a:rPr>
              <a:t>ときは、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かくす</a:t>
            </a:r>
            <a:r>
              <a:rPr lang="ja-JP" altLang="en-US" sz="1500" b="1" dirty="0">
                <a:solidFill>
                  <a:srgbClr val="5E696C"/>
                </a:solidFill>
              </a:rPr>
              <a:t>」「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ひょうじする</a:t>
            </a:r>
            <a:r>
              <a:rPr lang="ja-JP" altLang="en-US" sz="1500" b="1" dirty="0">
                <a:solidFill>
                  <a:srgbClr val="5E696C"/>
                </a:solidFill>
              </a:rPr>
              <a:t>」って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ブロックをつかうんだ！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7" name="Google Shape;378;p36">
            <a:extLst>
              <a:ext uri="{FF2B5EF4-FFF2-40B4-BE49-F238E27FC236}">
                <a16:creationId xmlns:a16="http://schemas.microsoft.com/office/drawing/2014/main" id="{4E160295-B552-184B-80D0-55853D420E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9438" y="3606029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1;p36">
            <a:extLst>
              <a:ext uri="{FF2B5EF4-FFF2-40B4-BE49-F238E27FC236}">
                <a16:creationId xmlns:a16="http://schemas.microsoft.com/office/drawing/2014/main" id="{76CA94EA-E62A-044E-8579-91CCA298CF07}"/>
              </a:ext>
            </a:extLst>
          </p:cNvPr>
          <p:cNvSpPr/>
          <p:nvPr/>
        </p:nvSpPr>
        <p:spPr>
          <a:xfrm>
            <a:off x="3519897" y="3508744"/>
            <a:ext cx="3668331" cy="1031313"/>
          </a:xfrm>
          <a:prstGeom prst="wedgeRoundRectCallout">
            <a:avLst>
              <a:gd name="adj1" fmla="val 59738"/>
              <a:gd name="adj2" fmla="val 1756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やっぱり！よーし、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さっそくりょうほう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つか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ってみるぞ！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377;p36">
            <a:extLst>
              <a:ext uri="{FF2B5EF4-FFF2-40B4-BE49-F238E27FC236}">
                <a16:creationId xmlns:a16="http://schemas.microsoft.com/office/drawing/2014/main" id="{E742F7E1-AFC6-8D49-866A-426A058F25CC}"/>
              </a:ext>
            </a:extLst>
          </p:cNvPr>
          <p:cNvSpPr/>
          <p:nvPr/>
        </p:nvSpPr>
        <p:spPr>
          <a:xfrm>
            <a:off x="817534" y="2512988"/>
            <a:ext cx="812684" cy="9090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152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E5EE24-6ACB-4D47-975C-970ABC933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19" y="1634750"/>
            <a:ext cx="8160327" cy="229190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スプライトをがめんからかくしてみよう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3970" y="3910917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37;p33">
            <a:extLst>
              <a:ext uri="{FF2B5EF4-FFF2-40B4-BE49-F238E27FC236}">
                <a16:creationId xmlns:a16="http://schemas.microsoft.com/office/drawing/2014/main" id="{EF4F7FE6-A7E6-3243-98A0-75D2918D860E}"/>
              </a:ext>
            </a:extLst>
          </p:cNvPr>
          <p:cNvSpPr/>
          <p:nvPr/>
        </p:nvSpPr>
        <p:spPr>
          <a:xfrm>
            <a:off x="2090323" y="1216846"/>
            <a:ext cx="3747059" cy="869724"/>
          </a:xfrm>
          <a:prstGeom prst="wedgeRoundRectCallout">
            <a:avLst>
              <a:gd name="adj1" fmla="val -61860"/>
              <a:gd name="adj2" fmla="val -98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かくす</a:t>
            </a:r>
            <a:r>
              <a:rPr lang="ja-JP" altLang="en-US" sz="1500" b="1" dirty="0">
                <a:solidFill>
                  <a:srgbClr val="5E696C"/>
                </a:solidFill>
              </a:rPr>
              <a:t>」ブロックと「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ひょうじする</a:t>
            </a:r>
            <a:r>
              <a:rPr lang="ja-JP" altLang="en-US" sz="1500" b="1" dirty="0">
                <a:solidFill>
                  <a:srgbClr val="5E696C"/>
                </a:solidFill>
              </a:rPr>
              <a:t>」ブロックを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rgbClr val="5E696C"/>
                </a:solidFill>
              </a:rPr>
              <a:t>してね。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43" name="Google Shape;338;p33">
            <a:extLst>
              <a:ext uri="{FF2B5EF4-FFF2-40B4-BE49-F238E27FC236}">
                <a16:creationId xmlns:a16="http://schemas.microsoft.com/office/drawing/2014/main" id="{6D84F603-1154-6F49-A238-FF12AA5BE6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4953" y="110508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377;p36">
            <a:extLst>
              <a:ext uri="{FF2B5EF4-FFF2-40B4-BE49-F238E27FC236}">
                <a16:creationId xmlns:a16="http://schemas.microsoft.com/office/drawing/2014/main" id="{5408530C-1F45-9849-98EC-265325AF7EA0}"/>
              </a:ext>
            </a:extLst>
          </p:cNvPr>
          <p:cNvSpPr/>
          <p:nvPr/>
        </p:nvSpPr>
        <p:spPr>
          <a:xfrm>
            <a:off x="898579" y="2412590"/>
            <a:ext cx="505348" cy="3099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334;p33">
            <a:extLst>
              <a:ext uri="{FF2B5EF4-FFF2-40B4-BE49-F238E27FC236}">
                <a16:creationId xmlns:a16="http://schemas.microsoft.com/office/drawing/2014/main" id="{6B884753-1B95-9A41-96BF-FF114F27DF5C}"/>
              </a:ext>
            </a:extLst>
          </p:cNvPr>
          <p:cNvCxnSpPr>
            <a:cxnSpLocks/>
          </p:cNvCxnSpPr>
          <p:nvPr/>
        </p:nvCxnSpPr>
        <p:spPr>
          <a:xfrm flipV="1">
            <a:off x="1403927" y="2703870"/>
            <a:ext cx="1308216" cy="14409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6" name="Google Shape;336;p33">
            <a:extLst>
              <a:ext uri="{FF2B5EF4-FFF2-40B4-BE49-F238E27FC236}">
                <a16:creationId xmlns:a16="http://schemas.microsoft.com/office/drawing/2014/main" id="{BDA434D3-EF96-CA4D-ADC7-33F6C123E8F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09275" y="2664109"/>
            <a:ext cx="685800" cy="104606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377;p36">
            <a:extLst>
              <a:ext uri="{FF2B5EF4-FFF2-40B4-BE49-F238E27FC236}">
                <a16:creationId xmlns:a16="http://schemas.microsoft.com/office/drawing/2014/main" id="{2DEEB542-8EE9-E040-A5E8-2F419B599F65}"/>
              </a:ext>
            </a:extLst>
          </p:cNvPr>
          <p:cNvSpPr/>
          <p:nvPr/>
        </p:nvSpPr>
        <p:spPr>
          <a:xfrm>
            <a:off x="893273" y="2728818"/>
            <a:ext cx="358254" cy="3099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337;p33">
            <a:extLst>
              <a:ext uri="{FF2B5EF4-FFF2-40B4-BE49-F238E27FC236}">
                <a16:creationId xmlns:a16="http://schemas.microsoft.com/office/drawing/2014/main" id="{4E64FA47-C83B-8942-AA4C-3EA9FFA603B1}"/>
              </a:ext>
            </a:extLst>
          </p:cNvPr>
          <p:cNvSpPr/>
          <p:nvPr/>
        </p:nvSpPr>
        <p:spPr>
          <a:xfrm>
            <a:off x="2125182" y="3839968"/>
            <a:ext cx="4206346" cy="1078687"/>
          </a:xfrm>
          <a:prstGeom prst="wedgeRoundRectCallout">
            <a:avLst>
              <a:gd name="adj1" fmla="val -58369"/>
              <a:gd name="adj2" fmla="val -364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600"/>
            </a:pPr>
            <a:r>
              <a:rPr lang="ja-JP" altLang="en-US" sz="1500" b="1" dirty="0">
                <a:solidFill>
                  <a:schemeClr val="dk2"/>
                </a:solidFill>
              </a:rPr>
              <a:t>いまはがめんに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スプライトがうつってる</a:t>
            </a:r>
            <a:r>
              <a:rPr lang="ja-JP" altLang="en-US" sz="1500" b="1" dirty="0">
                <a:solidFill>
                  <a:schemeClr val="dk2"/>
                </a:solidFill>
              </a:rPr>
              <a:t>から、まずは「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かくす</a:t>
            </a:r>
            <a:r>
              <a:rPr lang="ja-JP" altLang="en-US" sz="1500" b="1" dirty="0">
                <a:solidFill>
                  <a:schemeClr val="dk2"/>
                </a:solidFill>
              </a:rPr>
              <a:t>」ブロックをつかって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lvl="0">
              <a:lnSpc>
                <a:spcPct val="150000"/>
              </a:lnSpc>
              <a:buSzPts val="1600"/>
            </a:pPr>
            <a:r>
              <a:rPr lang="ja-JP" altLang="en-US" sz="1500" b="1" dirty="0">
                <a:solidFill>
                  <a:schemeClr val="accent5"/>
                </a:solidFill>
              </a:rPr>
              <a:t>かくしてみよう</a:t>
            </a:r>
            <a:r>
              <a:rPr lang="ja-JP" altLang="en-US" sz="1500" b="1" dirty="0">
                <a:solidFill>
                  <a:schemeClr val="dk2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69233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C987D27-630F-403C-AC7C-9C84DFD3D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4" y="2044424"/>
            <a:ext cx="7874000" cy="230068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「かくす」をひだりクリックすると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446" y="1153270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209938" y="1377711"/>
            <a:ext cx="3382787" cy="796026"/>
          </a:xfrm>
          <a:prstGeom prst="wedgeRoundRectCallout">
            <a:avLst>
              <a:gd name="adj1" fmla="val -61940"/>
              <a:gd name="adj2" fmla="val -217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かくす</a:t>
            </a:r>
            <a:r>
              <a:rPr lang="ja-JP" altLang="en-US" sz="1500" b="1" dirty="0">
                <a:solidFill>
                  <a:schemeClr val="bg2"/>
                </a:solidFill>
              </a:rPr>
              <a:t>」ブロックをおしてみるね。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あ、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スプライトがきえた</a:t>
            </a:r>
            <a:r>
              <a:rPr lang="ja-JP" altLang="en-US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377;p36">
            <a:extLst>
              <a:ext uri="{FF2B5EF4-FFF2-40B4-BE49-F238E27FC236}">
                <a16:creationId xmlns:a16="http://schemas.microsoft.com/office/drawing/2014/main" id="{5408530C-1F45-9849-98EC-265325AF7EA0}"/>
              </a:ext>
            </a:extLst>
          </p:cNvPr>
          <p:cNvSpPr/>
          <p:nvPr/>
        </p:nvSpPr>
        <p:spPr>
          <a:xfrm>
            <a:off x="3532048" y="2937865"/>
            <a:ext cx="435933" cy="3369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376;p36">
            <a:extLst>
              <a:ext uri="{FF2B5EF4-FFF2-40B4-BE49-F238E27FC236}">
                <a16:creationId xmlns:a16="http://schemas.microsoft.com/office/drawing/2014/main" id="{4D940ED9-B3EB-C14D-985F-4948D8E670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7043" y="3293717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82;p36">
            <a:extLst>
              <a:ext uri="{FF2B5EF4-FFF2-40B4-BE49-F238E27FC236}">
                <a16:creationId xmlns:a16="http://schemas.microsoft.com/office/drawing/2014/main" id="{1564A502-7FDF-B54D-B906-C22D4339D12E}"/>
              </a:ext>
            </a:extLst>
          </p:cNvPr>
          <p:cNvSpPr/>
          <p:nvPr/>
        </p:nvSpPr>
        <p:spPr>
          <a:xfrm>
            <a:off x="2622115" y="2250433"/>
            <a:ext cx="1797484" cy="520800"/>
          </a:xfrm>
          <a:prstGeom prst="wedgeRoundRectCallout">
            <a:avLst>
              <a:gd name="adj1" fmla="val 21558"/>
              <a:gd name="adj2" fmla="val 744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37;p33">
            <a:extLst>
              <a:ext uri="{FF2B5EF4-FFF2-40B4-BE49-F238E27FC236}">
                <a16:creationId xmlns:a16="http://schemas.microsoft.com/office/drawing/2014/main" id="{54AC88D7-39D2-204C-A2E2-10096FBBFFB1}"/>
              </a:ext>
            </a:extLst>
          </p:cNvPr>
          <p:cNvSpPr/>
          <p:nvPr/>
        </p:nvSpPr>
        <p:spPr>
          <a:xfrm>
            <a:off x="3556000" y="4121085"/>
            <a:ext cx="3652057" cy="796027"/>
          </a:xfrm>
          <a:prstGeom prst="wedgeRoundRectCallout">
            <a:avLst>
              <a:gd name="adj1" fmla="val 60610"/>
              <a:gd name="adj2" fmla="val 2512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やったね！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つぎは「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ひょうじする</a:t>
            </a:r>
            <a:r>
              <a:rPr lang="ja-JP" altLang="en-US" sz="1500" b="1" dirty="0">
                <a:solidFill>
                  <a:srgbClr val="5E696C"/>
                </a:solidFill>
              </a:rPr>
              <a:t>」をおしてみよう。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24" name="Google Shape;338;p33">
            <a:extLst>
              <a:ext uri="{FF2B5EF4-FFF2-40B4-BE49-F238E27FC236}">
                <a16:creationId xmlns:a16="http://schemas.microsoft.com/office/drawing/2014/main" id="{C70E3A43-3899-764A-89E9-13026F6DAC8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9832" y="3987789"/>
            <a:ext cx="1046095" cy="1046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7785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C9F87691-30C4-4877-B8E6-A6E7837A8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19" y="2007579"/>
            <a:ext cx="8160327" cy="229190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「ひょうじする」をひだりクリックすると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8249" y="380404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136" y="1330651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289319" y="1452913"/>
            <a:ext cx="3515488" cy="554666"/>
          </a:xfrm>
          <a:prstGeom prst="wedgeRoundRectCallout">
            <a:avLst>
              <a:gd name="adj1" fmla="val -62792"/>
              <a:gd name="adj2" fmla="val 2777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こんどは</a:t>
            </a:r>
            <a:r>
              <a:rPr lang="ja-JP" altLang="en-US" sz="1500" b="1">
                <a:solidFill>
                  <a:schemeClr val="accent5"/>
                </a:solidFill>
              </a:rPr>
              <a:t>スプライトがあらわれた</a:t>
            </a:r>
            <a:r>
              <a:rPr lang="ja-JP" altLang="en-US" sz="1500" b="1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376;p36">
            <a:extLst>
              <a:ext uri="{FF2B5EF4-FFF2-40B4-BE49-F238E27FC236}">
                <a16:creationId xmlns:a16="http://schemas.microsoft.com/office/drawing/2014/main" id="{BDFA8F58-B32E-504B-B4B7-38C517107FE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27352" y="3354019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2678766" y="2942029"/>
            <a:ext cx="623234" cy="3620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5723164" y="4085757"/>
            <a:ext cx="1208315" cy="486240"/>
          </a:xfrm>
          <a:prstGeom prst="wedgeRoundRectCallout">
            <a:avLst>
              <a:gd name="adj1" fmla="val 72208"/>
              <a:gd name="adj2" fmla="val 1297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いいね！！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382;p36">
            <a:extLst>
              <a:ext uri="{FF2B5EF4-FFF2-40B4-BE49-F238E27FC236}">
                <a16:creationId xmlns:a16="http://schemas.microsoft.com/office/drawing/2014/main" id="{BB9EFAB6-8053-9A4F-8839-C83DCBFB9B8C}"/>
              </a:ext>
            </a:extLst>
          </p:cNvPr>
          <p:cNvSpPr/>
          <p:nvPr/>
        </p:nvSpPr>
        <p:spPr>
          <a:xfrm>
            <a:off x="3497718" y="2358229"/>
            <a:ext cx="1778676" cy="520800"/>
          </a:xfrm>
          <a:prstGeom prst="wedgeRoundRectCallout">
            <a:avLst>
              <a:gd name="adj1" fmla="val -71445"/>
              <a:gd name="adj2" fmla="val 5957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6461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ここからがほんばん！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333" y="1367994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4525" y="1382867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5511449" y="1847775"/>
            <a:ext cx="1972437" cy="648064"/>
          </a:xfrm>
          <a:prstGeom prst="wedgeRoundRectCallout">
            <a:avLst>
              <a:gd name="adj1" fmla="val 62090"/>
              <a:gd name="adj2" fmla="val -2517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うん！バッチリ。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1261065" y="2831369"/>
            <a:ext cx="4063699" cy="1605386"/>
          </a:xfrm>
          <a:prstGeom prst="wedgeRoundRectCallout">
            <a:avLst>
              <a:gd name="adj1" fmla="val -58674"/>
              <a:gd name="adj2" fmla="val -5093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よし！じゃあきょうは、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この二つのブロックをつかって、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スプライトがぶんしんするアニメーション</a:t>
            </a:r>
            <a:r>
              <a:rPr lang="ja-JP" altLang="en-US" sz="1500" b="1" dirty="0">
                <a:solidFill>
                  <a:schemeClr val="bg2"/>
                </a:solidFill>
              </a:rPr>
              <a:t>を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つくってみよう</a:t>
            </a:r>
            <a:r>
              <a:rPr lang="ja-JP" altLang="en-US" sz="1500" b="1" dirty="0">
                <a:solidFill>
                  <a:srgbClr val="5E696C"/>
                </a:solidFill>
              </a:rPr>
              <a:t>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8" name="Google Shape;337;p33">
            <a:extLst>
              <a:ext uri="{FF2B5EF4-FFF2-40B4-BE49-F238E27FC236}">
                <a16:creationId xmlns:a16="http://schemas.microsoft.com/office/drawing/2014/main" id="{7D6A3FF5-731D-D849-9D56-68A6EB461CB7}"/>
              </a:ext>
            </a:extLst>
          </p:cNvPr>
          <p:cNvSpPr/>
          <p:nvPr/>
        </p:nvSpPr>
        <p:spPr>
          <a:xfrm>
            <a:off x="1766808" y="1234790"/>
            <a:ext cx="3474002" cy="868351"/>
          </a:xfrm>
          <a:prstGeom prst="wedgeRoundRectCallout">
            <a:avLst>
              <a:gd name="adj1" fmla="val -63189"/>
              <a:gd name="adj2" fmla="val -203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スプライトをかくしたりだしたりするやりかたは、これでわかったかな？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3" name="Google Shape;381;p36">
            <a:extLst>
              <a:ext uri="{FF2B5EF4-FFF2-40B4-BE49-F238E27FC236}">
                <a16:creationId xmlns:a16="http://schemas.microsoft.com/office/drawing/2014/main" id="{385E184E-2209-4F4B-A274-090FD3FF643E}"/>
              </a:ext>
            </a:extLst>
          </p:cNvPr>
          <p:cNvSpPr/>
          <p:nvPr/>
        </p:nvSpPr>
        <p:spPr>
          <a:xfrm>
            <a:off x="6310668" y="3218638"/>
            <a:ext cx="1878109" cy="830848"/>
          </a:xfrm>
          <a:prstGeom prst="wedgeRoundRectCallout">
            <a:avLst>
              <a:gd name="adj1" fmla="val 27691"/>
              <a:gd name="adj2" fmla="val -7456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ぶんしん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！？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おもしろそう！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478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>
                <a:latin typeface="Arial"/>
                <a:cs typeface="Arial"/>
              </a:rPr>
              <a:t>アニメーション</a:t>
            </a:r>
            <a:r>
              <a:rPr lang="ja" dirty="0">
                <a:latin typeface="Arial"/>
                <a:cs typeface="Arial"/>
              </a:rPr>
              <a:t>をつくろう！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347801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こん</a:t>
            </a:r>
            <a:r>
              <a:rPr lang="ja" altLang="en-US" sz="1500" b="1" dirty="0">
                <a:latin typeface="Arial"/>
                <a:cs typeface="Arial"/>
              </a:rPr>
              <a:t>な</a:t>
            </a:r>
            <a:r>
              <a:rPr lang="ja-JP" altLang="en-US" sz="1500" b="1" dirty="0">
                <a:latin typeface="Arial"/>
                <a:cs typeface="Arial"/>
              </a:rPr>
              <a:t>アニメーション</a:t>
            </a:r>
            <a:r>
              <a:rPr lang="ja" sz="1500" b="1" dirty="0">
                <a:latin typeface="Arial"/>
                <a:cs typeface="Arial"/>
              </a:rPr>
              <a:t>をつくるよ！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ネコ</a:t>
            </a:r>
            <a:r>
              <a:rPr lang="ja" altLang="en-US" sz="1500" b="1" dirty="0">
                <a:solidFill>
                  <a:schemeClr val="bg2"/>
                </a:solidFill>
                <a:latin typeface="Arial"/>
                <a:cs typeface="Arial"/>
              </a:rPr>
              <a:t>が「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ぶんしん！</a:t>
            </a:r>
            <a:r>
              <a:rPr lang="ja" altLang="en-US" sz="1500" b="1" dirty="0">
                <a:solidFill>
                  <a:schemeClr val="bg2"/>
                </a:solidFill>
                <a:latin typeface="Arial"/>
                <a:cs typeface="Arial"/>
              </a:rPr>
              <a:t>」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とさけんだら、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４たいのぶんしん</a:t>
            </a:r>
            <a:r>
              <a:rPr lang="ja-JP" altLang="en-US" sz="1500" b="1" dirty="0">
                <a:latin typeface="Arial"/>
                <a:cs typeface="Arial"/>
              </a:rPr>
              <a:t>が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あらわれる。</a:t>
            </a:r>
            <a:endParaRPr lang="en-US" altLang="ja-JP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pic>
        <p:nvPicPr>
          <p:cNvPr id="5" name="図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678777D8-7109-9B4B-91E0-158A9AB66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13" r="10913"/>
          <a:stretch/>
        </p:blipFill>
        <p:spPr>
          <a:xfrm>
            <a:off x="3806013" y="1152475"/>
            <a:ext cx="3051986" cy="2440039"/>
          </a:xfrm>
          <a:prstGeom prst="rect">
            <a:avLst/>
          </a:prstGeom>
        </p:spPr>
      </p:pic>
      <p:pic>
        <p:nvPicPr>
          <p:cNvPr id="7" name="図 6" descr="白いバックグラウンド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EEEE32AD-4368-9549-9ABB-70196D413A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13" r="10913"/>
          <a:stretch/>
        </p:blipFill>
        <p:spPr>
          <a:xfrm>
            <a:off x="5976257" y="2507519"/>
            <a:ext cx="3051986" cy="2440039"/>
          </a:xfrm>
          <a:prstGeom prst="rect">
            <a:avLst/>
          </a:prstGeom>
        </p:spPr>
      </p:pic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26D89038-96C2-3543-88B4-F742BA5C1F9C}"/>
              </a:ext>
            </a:extLst>
          </p:cNvPr>
          <p:cNvSpPr txBox="1"/>
          <p:nvPr/>
        </p:nvSpPr>
        <p:spPr>
          <a:xfrm>
            <a:off x="3838670" y="3153689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8849934C-61DA-594D-A8AE-0C9ABA9CCED2}"/>
              </a:ext>
            </a:extLst>
          </p:cNvPr>
          <p:cNvSpPr txBox="1"/>
          <p:nvPr/>
        </p:nvSpPr>
        <p:spPr>
          <a:xfrm>
            <a:off x="6023978" y="4537851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49C4EE-B385-444B-BF89-94622E387A7B}"/>
              </a:ext>
            </a:extLst>
          </p:cNvPr>
          <p:cNvSpPr txBox="1"/>
          <p:nvPr/>
        </p:nvSpPr>
        <p:spPr>
          <a:xfrm>
            <a:off x="107564" y="3727538"/>
            <a:ext cx="5868693" cy="1086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>
                <a:srgbClr val="5E696C"/>
              </a:buClr>
              <a:buSzPts val="1800"/>
            </a:pPr>
            <a:r>
              <a:rPr lang="en-US" altLang="ja-JP" sz="1500" b="1" dirty="0">
                <a:solidFill>
                  <a:srgbClr val="5E696C"/>
                </a:solidFill>
                <a:sym typeface="Lato"/>
              </a:rPr>
              <a:t>※</a:t>
            </a:r>
            <a:r>
              <a:rPr lang="ja-JP" altLang="en-US" sz="1500" b="1" dirty="0">
                <a:solidFill>
                  <a:srgbClr val="5E696C"/>
                </a:solidFill>
                <a:sym typeface="Lato"/>
              </a:rPr>
              <a:t> これよりあとのページでは、</a:t>
            </a:r>
            <a:r>
              <a:rPr lang="ja-JP" altLang="en-US" sz="1500" b="1" dirty="0">
                <a:solidFill>
                  <a:schemeClr val="accent5"/>
                </a:solidFill>
                <a:sym typeface="Lato"/>
              </a:rPr>
              <a:t>さいしょからがめんにいるネコ</a:t>
            </a:r>
            <a:r>
              <a:rPr lang="ja-JP" altLang="en-US" sz="1500" b="1" dirty="0">
                <a:solidFill>
                  <a:srgbClr val="5E696C"/>
                </a:solidFill>
                <a:sym typeface="Lato"/>
              </a:rPr>
              <a:t>のことを「</a:t>
            </a:r>
            <a:r>
              <a:rPr lang="ja-JP" altLang="en-US" sz="1500" b="1" dirty="0">
                <a:solidFill>
                  <a:schemeClr val="accent5"/>
                </a:solidFill>
                <a:sym typeface="Lato"/>
              </a:rPr>
              <a:t>ほんたいようのスプライト</a:t>
            </a:r>
            <a:r>
              <a:rPr lang="ja-JP" altLang="en-US" sz="1500" b="1" dirty="0">
                <a:solidFill>
                  <a:srgbClr val="5E696C"/>
                </a:solidFill>
                <a:sym typeface="Lato"/>
              </a:rPr>
              <a:t>」、</a:t>
            </a:r>
            <a:r>
              <a:rPr lang="ja-JP" altLang="en-US" sz="1500" b="1" dirty="0">
                <a:solidFill>
                  <a:schemeClr val="accent5"/>
                </a:solidFill>
                <a:sym typeface="Lato"/>
              </a:rPr>
              <a:t>ぶんしんしてあらわれるネコ</a:t>
            </a:r>
            <a:r>
              <a:rPr lang="ja-JP" altLang="en-US" sz="1500" b="1" dirty="0">
                <a:solidFill>
                  <a:srgbClr val="5E696C"/>
                </a:solidFill>
                <a:sym typeface="Lato"/>
              </a:rPr>
              <a:t>のことを「</a:t>
            </a:r>
            <a:r>
              <a:rPr lang="ja-JP" altLang="en-US" sz="1500" b="1" dirty="0">
                <a:solidFill>
                  <a:schemeClr val="accent5"/>
                </a:solidFill>
                <a:sym typeface="Lato"/>
              </a:rPr>
              <a:t>ぶんしんようのスプライト</a:t>
            </a:r>
            <a:r>
              <a:rPr lang="ja-JP" altLang="en-US" sz="1500" b="1" dirty="0">
                <a:solidFill>
                  <a:srgbClr val="5E696C"/>
                </a:solidFill>
                <a:sym typeface="Lato"/>
              </a:rPr>
              <a:t>」と、よびわけるよ。</a:t>
            </a:r>
            <a:endParaRPr lang="en-US" altLang="ja-JP" sz="1500" b="1" dirty="0">
              <a:solidFill>
                <a:srgbClr val="5E696C"/>
              </a:solidFill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00E583E-DCE9-42AF-A10E-FD21FC6FD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155" y="1484501"/>
            <a:ext cx="7876928" cy="296000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さいしょのがめんにもどそう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19" name="Google Shape;423;p40">
            <a:extLst>
              <a:ext uri="{FF2B5EF4-FFF2-40B4-BE49-F238E27FC236}">
                <a16:creationId xmlns:a16="http://schemas.microsoft.com/office/drawing/2014/main" id="{47B3F560-6066-AF40-8A5A-89AAD263EC92}"/>
              </a:ext>
            </a:extLst>
          </p:cNvPr>
          <p:cNvGrpSpPr/>
          <p:nvPr/>
        </p:nvGrpSpPr>
        <p:grpSpPr>
          <a:xfrm>
            <a:off x="1765810" y="1777628"/>
            <a:ext cx="474134" cy="493899"/>
            <a:chOff x="2234983" y="1042317"/>
            <a:chExt cx="428700" cy="534300"/>
          </a:xfrm>
        </p:grpSpPr>
        <p:sp>
          <p:nvSpPr>
            <p:cNvPr id="20" name="Google Shape;425;p40">
              <a:extLst>
                <a:ext uri="{FF2B5EF4-FFF2-40B4-BE49-F238E27FC236}">
                  <a16:creationId xmlns:a16="http://schemas.microsoft.com/office/drawing/2014/main" id="{11E01D14-099A-5B48-8A08-4D1E442AAEBF}"/>
                </a:ext>
              </a:extLst>
            </p:cNvPr>
            <p:cNvSpPr/>
            <p:nvPr/>
          </p:nvSpPr>
          <p:spPr>
            <a:xfrm>
              <a:off x="2234983" y="1347117"/>
              <a:ext cx="4287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426;p40">
              <a:extLst>
                <a:ext uri="{FF2B5EF4-FFF2-40B4-BE49-F238E27FC236}">
                  <a16:creationId xmlns:a16="http://schemas.microsoft.com/office/drawing/2014/main" id="{316DF02E-4177-E747-94D7-8D172634F864}"/>
                </a:ext>
              </a:extLst>
            </p:cNvPr>
            <p:cNvSpPr/>
            <p:nvPr/>
          </p:nvSpPr>
          <p:spPr>
            <a:xfrm>
              <a:off x="2234983" y="1042317"/>
              <a:ext cx="4287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" name="Google Shape;338;p33">
            <a:extLst>
              <a:ext uri="{FF2B5EF4-FFF2-40B4-BE49-F238E27FC236}">
                <a16:creationId xmlns:a16="http://schemas.microsoft.com/office/drawing/2014/main" id="{97EEA0B3-E883-1D44-85B1-A9733D6921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483" y="3488252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430;p40">
            <a:extLst>
              <a:ext uri="{FF2B5EF4-FFF2-40B4-BE49-F238E27FC236}">
                <a16:creationId xmlns:a16="http://schemas.microsoft.com/office/drawing/2014/main" id="{7C4E558D-1A4E-3F4D-AA21-9919DADC045D}"/>
              </a:ext>
            </a:extLst>
          </p:cNvPr>
          <p:cNvSpPr/>
          <p:nvPr/>
        </p:nvSpPr>
        <p:spPr>
          <a:xfrm>
            <a:off x="1765810" y="3567185"/>
            <a:ext cx="2699972" cy="1088555"/>
          </a:xfrm>
          <a:prstGeom prst="wedgeRoundRectCallout">
            <a:avLst>
              <a:gd name="adj1" fmla="val -62709"/>
              <a:gd name="adj2" fmla="val -151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しんき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て、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さいしょの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にもどそう。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4" name="Google Shape;336;p33">
            <a:extLst>
              <a:ext uri="{FF2B5EF4-FFF2-40B4-BE49-F238E27FC236}">
                <a16:creationId xmlns:a16="http://schemas.microsoft.com/office/drawing/2014/main" id="{B5C29653-A6CB-DB46-BEAC-A2D0376FF89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01872" y="2053264"/>
            <a:ext cx="475453" cy="72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ABB4764-6C5F-4385-9408-FA76107E2E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05" t="4755" r="37268" b="75499"/>
          <a:stretch/>
        </p:blipFill>
        <p:spPr>
          <a:xfrm>
            <a:off x="3449782" y="1541456"/>
            <a:ext cx="3185014" cy="918600"/>
          </a:xfrm>
          <a:prstGeom prst="rect">
            <a:avLst/>
          </a:prstGeom>
        </p:spPr>
      </p:pic>
      <p:sp>
        <p:nvSpPr>
          <p:cNvPr id="26" name="Google Shape;427;p40">
            <a:extLst>
              <a:ext uri="{FF2B5EF4-FFF2-40B4-BE49-F238E27FC236}">
                <a16:creationId xmlns:a16="http://schemas.microsoft.com/office/drawing/2014/main" id="{3E73E1A5-363D-476F-B5CB-E9794B5A928D}"/>
              </a:ext>
            </a:extLst>
          </p:cNvPr>
          <p:cNvSpPr/>
          <p:nvPr/>
        </p:nvSpPr>
        <p:spPr>
          <a:xfrm>
            <a:off x="5357958" y="2054801"/>
            <a:ext cx="619793" cy="2755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431;p40">
            <a:extLst>
              <a:ext uri="{FF2B5EF4-FFF2-40B4-BE49-F238E27FC236}">
                <a16:creationId xmlns:a16="http://schemas.microsoft.com/office/drawing/2014/main" id="{2E9F0AEA-724C-452F-8DE2-43259CFDC4C1}"/>
              </a:ext>
            </a:extLst>
          </p:cNvPr>
          <p:cNvSpPr/>
          <p:nvPr/>
        </p:nvSpPr>
        <p:spPr>
          <a:xfrm>
            <a:off x="5304118" y="2822124"/>
            <a:ext cx="1699200" cy="918600"/>
          </a:xfrm>
          <a:prstGeom prst="wedgeRoundRectCallout">
            <a:avLst>
              <a:gd name="adj1" fmla="val -22852"/>
              <a:gd name="adj2" fmla="val -914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これは「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OK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2365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035146-B19A-43A3-82AE-4C032DC0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326" y="1195403"/>
            <a:ext cx="6414655" cy="328285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ぶんしんようのスプライトをつくろう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6D36C876-9892-8A4E-A036-3EC0E5A72B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917" y="180747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430;p40">
            <a:extLst>
              <a:ext uri="{FF2B5EF4-FFF2-40B4-BE49-F238E27FC236}">
                <a16:creationId xmlns:a16="http://schemas.microsoft.com/office/drawing/2014/main" id="{EAE91A22-6FAC-CF44-96CC-3CC90058A498}"/>
              </a:ext>
            </a:extLst>
          </p:cNvPr>
          <p:cNvSpPr/>
          <p:nvPr/>
        </p:nvSpPr>
        <p:spPr>
          <a:xfrm>
            <a:off x="1765810" y="2955471"/>
            <a:ext cx="3480445" cy="1700269"/>
          </a:xfrm>
          <a:prstGeom prst="wedgeRoundRectCallout">
            <a:avLst>
              <a:gd name="adj1" fmla="val -61077"/>
              <a:gd name="adj2" fmla="val -363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のみぎしたの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dirty="0">
                <a:solidFill>
                  <a:schemeClr val="dk2"/>
                </a:solidFill>
              </a:rPr>
              <a:t>→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ふくせい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したら、おなじスプライトがもういったいできるよ。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Google Shape;430;p40">
            <a:extLst>
              <a:ext uri="{FF2B5EF4-FFF2-40B4-BE49-F238E27FC236}">
                <a16:creationId xmlns:a16="http://schemas.microsoft.com/office/drawing/2014/main" id="{D820EED6-6738-9A44-A862-0045EFCFB3E3}"/>
              </a:ext>
            </a:extLst>
          </p:cNvPr>
          <p:cNvSpPr/>
          <p:nvPr/>
        </p:nvSpPr>
        <p:spPr>
          <a:xfrm>
            <a:off x="1760576" y="1467401"/>
            <a:ext cx="3121667" cy="1250787"/>
          </a:xfrm>
          <a:prstGeom prst="wedgeRoundRectCallout">
            <a:avLst>
              <a:gd name="adj1" fmla="val -59989"/>
              <a:gd name="adj2" fmla="val -845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さいしょに、あとでスプライトが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ぶんしん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できるように、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いったい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つくっておこう！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Google Shape;458;p42">
            <a:extLst>
              <a:ext uri="{FF2B5EF4-FFF2-40B4-BE49-F238E27FC236}">
                <a16:creationId xmlns:a16="http://schemas.microsoft.com/office/drawing/2014/main" id="{39F81A87-50EE-6F4F-9483-5F310B8ACFA1}"/>
              </a:ext>
            </a:extLst>
          </p:cNvPr>
          <p:cNvSpPr/>
          <p:nvPr/>
        </p:nvSpPr>
        <p:spPr>
          <a:xfrm>
            <a:off x="6915151" y="1987371"/>
            <a:ext cx="1613212" cy="1469883"/>
          </a:xfrm>
          <a:prstGeom prst="wedgeRoundRectCallout">
            <a:avLst>
              <a:gd name="adj1" fmla="val -53640"/>
              <a:gd name="adj2" fmla="val 804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851B568C-AC57-4BD4-B46D-B8A601882A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27" t="79208" r="20302" b="3941"/>
          <a:stretch/>
        </p:blipFill>
        <p:spPr>
          <a:xfrm>
            <a:off x="7023917" y="2077043"/>
            <a:ext cx="1348846" cy="1282290"/>
          </a:xfrm>
          <a:prstGeom prst="rect">
            <a:avLst/>
          </a:prstGeom>
        </p:spPr>
      </p:pic>
      <p:sp>
        <p:nvSpPr>
          <p:cNvPr id="37" name="Google Shape;427;p40">
            <a:extLst>
              <a:ext uri="{FF2B5EF4-FFF2-40B4-BE49-F238E27FC236}">
                <a16:creationId xmlns:a16="http://schemas.microsoft.com/office/drawing/2014/main" id="{7BB9CBD5-57C4-47D1-A409-3FCAC21504E1}"/>
              </a:ext>
            </a:extLst>
          </p:cNvPr>
          <p:cNvSpPr/>
          <p:nvPr/>
        </p:nvSpPr>
        <p:spPr>
          <a:xfrm>
            <a:off x="6915151" y="1979207"/>
            <a:ext cx="1594360" cy="5531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36;p33">
            <a:extLst>
              <a:ext uri="{FF2B5EF4-FFF2-40B4-BE49-F238E27FC236}">
                <a16:creationId xmlns:a16="http://schemas.microsoft.com/office/drawing/2014/main" id="{EFCB60F3-C616-4F6B-9F13-6222F29A770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12793" y="2287539"/>
            <a:ext cx="691637" cy="1054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612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6B722195-EA07-40C8-B7F9-B4C57BCD6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20" y="3142236"/>
            <a:ext cx="3211899" cy="175578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7F338F9-9121-4946-B25A-6E1C9D9110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116" b="16401"/>
          <a:stretch/>
        </p:blipFill>
        <p:spPr>
          <a:xfrm>
            <a:off x="765605" y="1017449"/>
            <a:ext cx="3085959" cy="170265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ぶんしんようスプライトのなまえをかえよう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" name="下矢印 1">
            <a:extLst>
              <a:ext uri="{FF2B5EF4-FFF2-40B4-BE49-F238E27FC236}">
                <a16:creationId xmlns:a16="http://schemas.microsoft.com/office/drawing/2014/main" id="{B5AE1D13-D9A2-9847-AE0A-DE11EE507922}"/>
              </a:ext>
            </a:extLst>
          </p:cNvPr>
          <p:cNvSpPr/>
          <p:nvPr/>
        </p:nvSpPr>
        <p:spPr>
          <a:xfrm>
            <a:off x="1952320" y="2773982"/>
            <a:ext cx="285750" cy="2612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oogle Shape;338;p33">
            <a:extLst>
              <a:ext uri="{FF2B5EF4-FFF2-40B4-BE49-F238E27FC236}">
                <a16:creationId xmlns:a16="http://schemas.microsoft.com/office/drawing/2014/main" id="{8C8A1552-2646-F444-BDCD-FF9E9CBF25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997" y="258307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30;p40">
            <a:extLst>
              <a:ext uri="{FF2B5EF4-FFF2-40B4-BE49-F238E27FC236}">
                <a16:creationId xmlns:a16="http://schemas.microsoft.com/office/drawing/2014/main" id="{834F209A-7380-4546-A1CB-2037F8D824D6}"/>
              </a:ext>
            </a:extLst>
          </p:cNvPr>
          <p:cNvSpPr/>
          <p:nvPr/>
        </p:nvSpPr>
        <p:spPr>
          <a:xfrm>
            <a:off x="4493491" y="2373844"/>
            <a:ext cx="3191567" cy="1755783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のスプライトが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つくれたら、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2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」をクリックして、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スプライトのなまえ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「ぶんしん」にしよう</a:t>
            </a:r>
            <a:r>
              <a:rPr lang="ja-JP" altLang="en-US" sz="1500" b="1" dirty="0">
                <a:solidFill>
                  <a:schemeClr val="dk2"/>
                </a:solidFill>
              </a:rPr>
              <a:t>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427;p40">
            <a:extLst>
              <a:ext uri="{FF2B5EF4-FFF2-40B4-BE49-F238E27FC236}">
                <a16:creationId xmlns:a16="http://schemas.microsoft.com/office/drawing/2014/main" id="{6EC0C635-CCA5-6C4F-A42D-5019D2B9A700}"/>
              </a:ext>
            </a:extLst>
          </p:cNvPr>
          <p:cNvSpPr/>
          <p:nvPr/>
        </p:nvSpPr>
        <p:spPr>
          <a:xfrm>
            <a:off x="834703" y="1265205"/>
            <a:ext cx="1044897" cy="4391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7;p40">
            <a:extLst>
              <a:ext uri="{FF2B5EF4-FFF2-40B4-BE49-F238E27FC236}">
                <a16:creationId xmlns:a16="http://schemas.microsoft.com/office/drawing/2014/main" id="{3A6ED29B-AE1D-D24D-9196-640D2DD03087}"/>
              </a:ext>
            </a:extLst>
          </p:cNvPr>
          <p:cNvSpPr/>
          <p:nvPr/>
        </p:nvSpPr>
        <p:spPr>
          <a:xfrm>
            <a:off x="731126" y="3325117"/>
            <a:ext cx="1074584" cy="47564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1554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1F9D942-EBA5-4128-9B70-27D2C61DA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64" y="4059477"/>
            <a:ext cx="1337628" cy="68304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D37E123-3E9E-4202-8965-E8D60CE6D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13" y="1822862"/>
            <a:ext cx="3211899" cy="175578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ほんたいようのスプライトをせんたくしよう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" name="下矢印 1">
            <a:extLst>
              <a:ext uri="{FF2B5EF4-FFF2-40B4-BE49-F238E27FC236}">
                <a16:creationId xmlns:a16="http://schemas.microsoft.com/office/drawing/2014/main" id="{B5AE1D13-D9A2-9847-AE0A-DE11EE507922}"/>
              </a:ext>
            </a:extLst>
          </p:cNvPr>
          <p:cNvSpPr/>
          <p:nvPr/>
        </p:nvSpPr>
        <p:spPr>
          <a:xfrm>
            <a:off x="1809445" y="3693394"/>
            <a:ext cx="285750" cy="2612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oogle Shape;338;p33">
            <a:extLst>
              <a:ext uri="{FF2B5EF4-FFF2-40B4-BE49-F238E27FC236}">
                <a16:creationId xmlns:a16="http://schemas.microsoft.com/office/drawing/2014/main" id="{8C8A1552-2646-F444-BDCD-FF9E9CBF25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997" y="258307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30;p40">
            <a:extLst>
              <a:ext uri="{FF2B5EF4-FFF2-40B4-BE49-F238E27FC236}">
                <a16:creationId xmlns:a16="http://schemas.microsoft.com/office/drawing/2014/main" id="{834F209A-7380-4546-A1CB-2037F8D824D6}"/>
              </a:ext>
            </a:extLst>
          </p:cNvPr>
          <p:cNvSpPr/>
          <p:nvPr/>
        </p:nvSpPr>
        <p:spPr>
          <a:xfrm>
            <a:off x="4618182" y="2373844"/>
            <a:ext cx="3066876" cy="1755783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のスプライトが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つくれたら、</a:t>
            </a:r>
            <a:r>
              <a:rPr lang="ja-JP" altLang="en-US" sz="1500" b="1" dirty="0">
                <a:solidFill>
                  <a:schemeClr val="accent5"/>
                </a:solidFill>
              </a:rPr>
              <a:t>がめんみぎした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スプライト１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」をクリックして、</a:t>
            </a:r>
            <a:r>
              <a:rPr lang="ja-JP" altLang="en-US" sz="1500" b="1" dirty="0">
                <a:solidFill>
                  <a:schemeClr val="accent5"/>
                </a:solidFill>
              </a:rPr>
              <a:t>ほんたいよう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のスプライト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せんたくしよう</a:t>
            </a:r>
            <a:r>
              <a:rPr lang="ja-JP" altLang="en-US" sz="1500" b="1" dirty="0">
                <a:solidFill>
                  <a:schemeClr val="dk2"/>
                </a:solidFill>
              </a:rPr>
              <a:t>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427;p40">
            <a:extLst>
              <a:ext uri="{FF2B5EF4-FFF2-40B4-BE49-F238E27FC236}">
                <a16:creationId xmlns:a16="http://schemas.microsoft.com/office/drawing/2014/main" id="{6EC0C635-CCA5-6C4F-A42D-5019D2B9A700}"/>
              </a:ext>
            </a:extLst>
          </p:cNvPr>
          <p:cNvSpPr/>
          <p:nvPr/>
        </p:nvSpPr>
        <p:spPr>
          <a:xfrm>
            <a:off x="1275813" y="2895600"/>
            <a:ext cx="1322233" cy="6830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7;p40">
            <a:extLst>
              <a:ext uri="{FF2B5EF4-FFF2-40B4-BE49-F238E27FC236}">
                <a16:creationId xmlns:a16="http://schemas.microsoft.com/office/drawing/2014/main" id="{3A6ED29B-AE1D-D24D-9196-640D2DD03087}"/>
              </a:ext>
            </a:extLst>
          </p:cNvPr>
          <p:cNvSpPr/>
          <p:nvPr/>
        </p:nvSpPr>
        <p:spPr>
          <a:xfrm>
            <a:off x="1201464" y="4059477"/>
            <a:ext cx="1322233" cy="5919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7997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5FB20FC-252B-418E-BB85-31B2FB8DB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42" y="3123464"/>
            <a:ext cx="3116855" cy="17199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704EF0F-D572-490C-B089-0804F5CF4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39" y="1119957"/>
            <a:ext cx="2976486" cy="160420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ほんたいようスプライトのなまえをかえよう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" name="下矢印 1">
            <a:extLst>
              <a:ext uri="{FF2B5EF4-FFF2-40B4-BE49-F238E27FC236}">
                <a16:creationId xmlns:a16="http://schemas.microsoft.com/office/drawing/2014/main" id="{B5AE1D13-D9A2-9847-AE0A-DE11EE507922}"/>
              </a:ext>
            </a:extLst>
          </p:cNvPr>
          <p:cNvSpPr/>
          <p:nvPr/>
        </p:nvSpPr>
        <p:spPr>
          <a:xfrm>
            <a:off x="1952320" y="2773982"/>
            <a:ext cx="285750" cy="2612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oogle Shape;338;p33">
            <a:extLst>
              <a:ext uri="{FF2B5EF4-FFF2-40B4-BE49-F238E27FC236}">
                <a16:creationId xmlns:a16="http://schemas.microsoft.com/office/drawing/2014/main" id="{8C8A1552-2646-F444-BDCD-FF9E9CBF25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997" y="258307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30;p40">
            <a:extLst>
              <a:ext uri="{FF2B5EF4-FFF2-40B4-BE49-F238E27FC236}">
                <a16:creationId xmlns:a16="http://schemas.microsoft.com/office/drawing/2014/main" id="{834F209A-7380-4546-A1CB-2037F8D824D6}"/>
              </a:ext>
            </a:extLst>
          </p:cNvPr>
          <p:cNvSpPr/>
          <p:nvPr/>
        </p:nvSpPr>
        <p:spPr>
          <a:xfrm>
            <a:off x="4003964" y="2373844"/>
            <a:ext cx="3681094" cy="1755783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ほんたいようのスプライトをえらんだら、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en-US" altLang="ja-JP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クリックして、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スプライトのなまえ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ほんたい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」にしよう</a:t>
            </a:r>
            <a:r>
              <a:rPr lang="ja-JP" altLang="en-US" sz="1500" b="1" dirty="0">
                <a:solidFill>
                  <a:schemeClr val="dk2"/>
                </a:solidFill>
              </a:rPr>
              <a:t>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427;p40">
            <a:extLst>
              <a:ext uri="{FF2B5EF4-FFF2-40B4-BE49-F238E27FC236}">
                <a16:creationId xmlns:a16="http://schemas.microsoft.com/office/drawing/2014/main" id="{6EC0C635-CCA5-6C4F-A42D-5019D2B9A700}"/>
              </a:ext>
            </a:extLst>
          </p:cNvPr>
          <p:cNvSpPr/>
          <p:nvPr/>
        </p:nvSpPr>
        <p:spPr>
          <a:xfrm>
            <a:off x="834703" y="1265205"/>
            <a:ext cx="1044897" cy="4391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7;p40">
            <a:extLst>
              <a:ext uri="{FF2B5EF4-FFF2-40B4-BE49-F238E27FC236}">
                <a16:creationId xmlns:a16="http://schemas.microsoft.com/office/drawing/2014/main" id="{3A6ED29B-AE1D-D24D-9196-640D2DD03087}"/>
              </a:ext>
            </a:extLst>
          </p:cNvPr>
          <p:cNvSpPr/>
          <p:nvPr/>
        </p:nvSpPr>
        <p:spPr>
          <a:xfrm>
            <a:off x="731126" y="3325117"/>
            <a:ext cx="1074584" cy="47564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59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BBE3F3-EB13-4DF5-8F6C-A78A058974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956"/>
          <a:stretch/>
        </p:blipFill>
        <p:spPr>
          <a:xfrm>
            <a:off x="5038992" y="1152205"/>
            <a:ext cx="3846389" cy="3726672"/>
          </a:xfrm>
          <a:prstGeom prst="rect">
            <a:avLst/>
          </a:prstGeom>
        </p:spPr>
      </p:pic>
      <p:cxnSp>
        <p:nvCxnSpPr>
          <p:cNvPr id="16" name="Google Shape;319;p32">
            <a:extLst>
              <a:ext uri="{FF2B5EF4-FFF2-40B4-BE49-F238E27FC236}">
                <a16:creationId xmlns:a16="http://schemas.microsoft.com/office/drawing/2014/main" id="{56EAF145-77B5-5A46-B9BD-1C36122D92B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6135059" y="1756069"/>
            <a:ext cx="1120105" cy="21305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7" name="Google Shape;321;p32">
            <a:extLst>
              <a:ext uri="{FF2B5EF4-FFF2-40B4-BE49-F238E27FC236}">
                <a16:creationId xmlns:a16="http://schemas.microsoft.com/office/drawing/2014/main" id="{B9BDF3F7-3246-E542-8829-7BEE1C29FC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8794" y="1681654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20;p32">
            <a:extLst>
              <a:ext uri="{FF2B5EF4-FFF2-40B4-BE49-F238E27FC236}">
                <a16:creationId xmlns:a16="http://schemas.microsoft.com/office/drawing/2014/main" id="{FBCE421C-7BD7-D341-A870-E707122F9DB3}"/>
              </a:ext>
            </a:extLst>
          </p:cNvPr>
          <p:cNvSpPr/>
          <p:nvPr/>
        </p:nvSpPr>
        <p:spPr>
          <a:xfrm>
            <a:off x="5326859" y="1606264"/>
            <a:ext cx="808200" cy="2996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ほんたいようのスプライトのうごき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" name="Google Shape;338;p33">
            <a:extLst>
              <a:ext uri="{FF2B5EF4-FFF2-40B4-BE49-F238E27FC236}">
                <a16:creationId xmlns:a16="http://schemas.microsoft.com/office/drawing/2014/main" id="{4287D655-039B-E34B-9B3C-FC71E5D6C6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1071" y="122533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30;p40">
            <a:extLst>
              <a:ext uri="{FF2B5EF4-FFF2-40B4-BE49-F238E27FC236}">
                <a16:creationId xmlns:a16="http://schemas.microsoft.com/office/drawing/2014/main" id="{59CE7811-C628-EB48-8DBE-01E8BA1478FD}"/>
              </a:ext>
            </a:extLst>
          </p:cNvPr>
          <p:cNvSpPr/>
          <p:nvPr/>
        </p:nvSpPr>
        <p:spPr>
          <a:xfrm>
            <a:off x="1784536" y="1316317"/>
            <a:ext cx="3143064" cy="2151938"/>
          </a:xfrm>
          <a:prstGeom prst="wedgeRoundRectCallout">
            <a:avLst>
              <a:gd name="adj1" fmla="val -58948"/>
              <a:gd name="adj2" fmla="val -235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じゃあいまから</a:t>
            </a:r>
            <a:r>
              <a:rPr lang="ja-JP" altLang="en-US" sz="1500" b="1" dirty="0">
                <a:solidFill>
                  <a:schemeClr val="accent5"/>
                </a:solidFill>
              </a:rPr>
              <a:t>ほんたいよう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スプライトのうごき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を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っていくよ！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みどりのはたがおされたとき</a:t>
            </a:r>
            <a:r>
              <a:rPr lang="ja-JP" altLang="en-US" sz="1500" b="1" dirty="0">
                <a:solidFill>
                  <a:schemeClr val="dk2"/>
                </a:solidFill>
              </a:rPr>
              <a:t>」のブロックを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dk2"/>
                </a:solidFill>
              </a:rPr>
              <a:t>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Google Shape;378;p36">
            <a:extLst>
              <a:ext uri="{FF2B5EF4-FFF2-40B4-BE49-F238E27FC236}">
                <a16:creationId xmlns:a16="http://schemas.microsoft.com/office/drawing/2014/main" id="{BF3F02E6-11C6-804D-A099-09ED869D2DE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0174" y="3627023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81;p36">
            <a:extLst>
              <a:ext uri="{FF2B5EF4-FFF2-40B4-BE49-F238E27FC236}">
                <a16:creationId xmlns:a16="http://schemas.microsoft.com/office/drawing/2014/main" id="{AF591822-FCF5-964F-8BE5-CBE860BC037F}"/>
              </a:ext>
            </a:extLst>
          </p:cNvPr>
          <p:cNvSpPr/>
          <p:nvPr/>
        </p:nvSpPr>
        <p:spPr>
          <a:xfrm>
            <a:off x="1784536" y="3704297"/>
            <a:ext cx="2855197" cy="929816"/>
          </a:xfrm>
          <a:prstGeom prst="wedgeRoundRectCallout">
            <a:avLst>
              <a:gd name="adj1" fmla="val -59127"/>
              <a:gd name="adj2" fmla="val -2298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りょうかい！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ワクワクしてきたな！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2469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8DB451-6B96-4509-AAF9-C622DC319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28" y="1542635"/>
            <a:ext cx="8358909" cy="246677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セリフをつけよう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640C8D4B-D760-D446-B614-8A724B755F95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171452" y="2162491"/>
            <a:ext cx="685800" cy="49388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C6F30DA8-2B9C-6347-AC8E-6ECD76CB9B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3627" y="2308148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1D5533B2-9CFE-7047-8F45-0842E16D0F4C}"/>
              </a:ext>
            </a:extLst>
          </p:cNvPr>
          <p:cNvSpPr/>
          <p:nvPr/>
        </p:nvSpPr>
        <p:spPr>
          <a:xfrm>
            <a:off x="760292" y="2013416"/>
            <a:ext cx="1411160" cy="2981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338;p33">
            <a:extLst>
              <a:ext uri="{FF2B5EF4-FFF2-40B4-BE49-F238E27FC236}">
                <a16:creationId xmlns:a16="http://schemas.microsoft.com/office/drawing/2014/main" id="{7D0F83A4-64D0-1F40-9E80-3DA31DA2C37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0485" y="1643876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430;p40">
            <a:extLst>
              <a:ext uri="{FF2B5EF4-FFF2-40B4-BE49-F238E27FC236}">
                <a16:creationId xmlns:a16="http://schemas.microsoft.com/office/drawing/2014/main" id="{5C69EAE3-484C-914E-A264-A701469F57E9}"/>
              </a:ext>
            </a:extLst>
          </p:cNvPr>
          <p:cNvSpPr/>
          <p:nvPr/>
        </p:nvSpPr>
        <p:spPr>
          <a:xfrm>
            <a:off x="4587068" y="1312489"/>
            <a:ext cx="3097990" cy="1855254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まずは</a:t>
            </a:r>
            <a:r>
              <a:rPr lang="ja-JP" altLang="en-US" sz="1500" b="1" dirty="0">
                <a:solidFill>
                  <a:schemeClr val="dk2"/>
                </a:solidFill>
              </a:rPr>
              <a:t>ほんたいよう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のスプライトに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セリフをつけよう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セリフをつけるときは、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こんにちは！と２びょういう</a:t>
            </a:r>
            <a:r>
              <a:rPr lang="ja-JP" altLang="en-US" sz="1500" b="1" dirty="0">
                <a:solidFill>
                  <a:schemeClr val="dk2"/>
                </a:solidFill>
              </a:rPr>
              <a:t>」のブロックをつかうよ。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Google Shape;378;p36">
            <a:extLst>
              <a:ext uri="{FF2B5EF4-FFF2-40B4-BE49-F238E27FC236}">
                <a16:creationId xmlns:a16="http://schemas.microsoft.com/office/drawing/2014/main" id="{2094A1D2-60F0-A14E-8058-A6FB45BF8D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29001" y="3592550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1;p36">
            <a:extLst>
              <a:ext uri="{FF2B5EF4-FFF2-40B4-BE49-F238E27FC236}">
                <a16:creationId xmlns:a16="http://schemas.microsoft.com/office/drawing/2014/main" id="{37F2488F-FA00-7144-9269-A418F4EDBBBC}"/>
              </a:ext>
            </a:extLst>
          </p:cNvPr>
          <p:cNvSpPr/>
          <p:nvPr/>
        </p:nvSpPr>
        <p:spPr>
          <a:xfrm>
            <a:off x="3251200" y="3477988"/>
            <a:ext cx="4433858" cy="1436916"/>
          </a:xfrm>
          <a:prstGeom prst="wedgeRoundRectCallout">
            <a:avLst>
              <a:gd name="adj1" fmla="val 57902"/>
              <a:gd name="adj2" fmla="val -588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りょうかい！ただ</a:t>
            </a:r>
            <a:r>
              <a:rPr lang="ja-JP" altLang="en-US" sz="1500" b="1" dirty="0">
                <a:solidFill>
                  <a:schemeClr val="accent5"/>
                </a:solidFill>
              </a:rPr>
              <a:t>このままだと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こんにちは！</a:t>
            </a:r>
            <a:r>
              <a:rPr lang="ja-JP" altLang="en-US" sz="1500" b="1" dirty="0">
                <a:solidFill>
                  <a:schemeClr val="dk2"/>
                </a:solidFill>
              </a:rPr>
              <a:t>」ってしゃべっちゃうよね</a:t>
            </a:r>
            <a:r>
              <a:rPr lang="en-US" altLang="ja-JP" sz="1500" b="1" dirty="0">
                <a:solidFill>
                  <a:schemeClr val="dk2"/>
                </a:solidFill>
              </a:rPr>
              <a:t>……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セリフを「ぶんしん！」にかえるには、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どうしたらいいんだろう？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6386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6E280359-8A64-4F0D-9934-79298615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28" y="1542635"/>
            <a:ext cx="8358909" cy="246677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セリフをかえるには？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Google Shape;321;p32">
            <a:extLst>
              <a:ext uri="{FF2B5EF4-FFF2-40B4-BE49-F238E27FC236}">
                <a16:creationId xmlns:a16="http://schemas.microsoft.com/office/drawing/2014/main" id="{FD1D5D99-64AD-794E-A4CE-D5F0AF3C5D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8434" y="2763720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3B8EDF6-AD4B-2048-BC52-B8C026705CDA}"/>
              </a:ext>
            </a:extLst>
          </p:cNvPr>
          <p:cNvSpPr/>
          <p:nvPr/>
        </p:nvSpPr>
        <p:spPr>
          <a:xfrm>
            <a:off x="5734842" y="1604876"/>
            <a:ext cx="3030467" cy="1052233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しろいところ</a:t>
            </a:r>
            <a:r>
              <a:rPr lang="ja-JP" altLang="en-US" sz="1500" b="1" dirty="0">
                <a:solidFill>
                  <a:schemeClr val="dk2"/>
                </a:solidFill>
                <a:ea typeface="Arial"/>
                <a:cs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  <a:cs typeface="Arial"/>
              </a:rPr>
              <a:t>ひだり</a:t>
            </a:r>
            <a:r>
              <a:rPr lang="ja-JP" altLang="en-US" sz="1500" b="1" dirty="0">
                <a:solidFill>
                  <a:schemeClr val="accent5"/>
                </a:solidFill>
                <a:ea typeface="Arial"/>
                <a:cs typeface="Arial"/>
              </a:rPr>
              <a:t>クリック</a:t>
            </a:r>
            <a:endParaRPr lang="en-US" altLang="ja-JP" sz="1500" b="1" dirty="0">
              <a:solidFill>
                <a:schemeClr val="accent5"/>
              </a:solidFill>
              <a:ea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  <a:ea typeface="Arial"/>
                <a:cs typeface="Arial"/>
              </a:rPr>
              <a:t>して、</a:t>
            </a:r>
            <a:r>
              <a:rPr lang="ja-JP" altLang="en-US" sz="1500" b="1" dirty="0">
                <a:solidFill>
                  <a:schemeClr val="accent5"/>
                </a:solidFill>
                <a:ea typeface="Arial"/>
                <a:cs typeface="Arial"/>
              </a:rPr>
              <a:t>セリフをかえてみよう</a:t>
            </a:r>
            <a:r>
              <a:rPr lang="ja-JP" altLang="en-US" sz="1500" b="1" dirty="0">
                <a:solidFill>
                  <a:schemeClr val="dk2"/>
                </a:solidFill>
                <a:ea typeface="Arial"/>
                <a:cs typeface="Arial"/>
              </a:rPr>
              <a:t>！</a:t>
            </a:r>
            <a:endParaRPr kumimoji="1" lang="ja-JP" altLang="en-US" sz="1500" dirty="0"/>
          </a:p>
        </p:txBody>
      </p:sp>
      <p:sp>
        <p:nvSpPr>
          <p:cNvPr id="16" name="Google Shape;320;p32">
            <a:extLst>
              <a:ext uri="{FF2B5EF4-FFF2-40B4-BE49-F238E27FC236}">
                <a16:creationId xmlns:a16="http://schemas.microsoft.com/office/drawing/2014/main" id="{CCF43F5E-CAF2-144C-A82F-37E57F73ECE4}"/>
              </a:ext>
            </a:extLst>
          </p:cNvPr>
          <p:cNvSpPr/>
          <p:nvPr/>
        </p:nvSpPr>
        <p:spPr>
          <a:xfrm>
            <a:off x="2991529" y="2531254"/>
            <a:ext cx="572661" cy="2161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4B5F4B5-B576-6244-A394-1F81965200AB}"/>
              </a:ext>
            </a:extLst>
          </p:cNvPr>
          <p:cNvGrpSpPr/>
          <p:nvPr/>
        </p:nvGrpSpPr>
        <p:grpSpPr>
          <a:xfrm>
            <a:off x="3231362" y="1542635"/>
            <a:ext cx="1964975" cy="751115"/>
            <a:chOff x="4452154" y="1820635"/>
            <a:chExt cx="1630239" cy="677635"/>
          </a:xfrm>
        </p:grpSpPr>
        <p:sp>
          <p:nvSpPr>
            <p:cNvPr id="6" name="Google Shape;382;p36">
              <a:extLst>
                <a:ext uri="{FF2B5EF4-FFF2-40B4-BE49-F238E27FC236}">
                  <a16:creationId xmlns:a16="http://schemas.microsoft.com/office/drawing/2014/main" id="{FF1995AE-66C4-FA47-9CA0-AF88F7152691}"/>
                </a:ext>
              </a:extLst>
            </p:cNvPr>
            <p:cNvSpPr/>
            <p:nvPr/>
          </p:nvSpPr>
          <p:spPr>
            <a:xfrm>
              <a:off x="4452154" y="1820635"/>
              <a:ext cx="1630239" cy="677635"/>
            </a:xfrm>
            <a:prstGeom prst="wedgeRoundRectCallout">
              <a:avLst>
                <a:gd name="adj1" fmla="val -38501"/>
                <a:gd name="adj2" fmla="val 80284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72361676-F9B4-E641-865C-100A212657AC}"/>
                </a:ext>
              </a:extLst>
            </p:cNvPr>
            <p:cNvCxnSpPr>
              <a:cxnSpLocks/>
            </p:cNvCxnSpPr>
            <p:nvPr/>
          </p:nvCxnSpPr>
          <p:spPr>
            <a:xfrm>
              <a:off x="5472417" y="2077053"/>
              <a:ext cx="0" cy="154800"/>
            </a:xfrm>
            <a:prstGeom prst="line">
              <a:avLst/>
            </a:prstGeom>
            <a:ln>
              <a:solidFill>
                <a:srgbClr val="575E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Google Shape;378;p36">
            <a:extLst>
              <a:ext uri="{FF2B5EF4-FFF2-40B4-BE49-F238E27FC236}">
                <a16:creationId xmlns:a16="http://schemas.microsoft.com/office/drawing/2014/main" id="{B0B3E547-661B-FB4E-922C-5FC5C882BE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8006" y="3852636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81;p36">
            <a:extLst>
              <a:ext uri="{FF2B5EF4-FFF2-40B4-BE49-F238E27FC236}">
                <a16:creationId xmlns:a16="http://schemas.microsoft.com/office/drawing/2014/main" id="{B1FD6A84-08D1-CB4D-A172-1DFC04F4CBDF}"/>
              </a:ext>
            </a:extLst>
          </p:cNvPr>
          <p:cNvSpPr/>
          <p:nvPr/>
        </p:nvSpPr>
        <p:spPr>
          <a:xfrm>
            <a:off x="1793448" y="3816882"/>
            <a:ext cx="4574697" cy="1114953"/>
          </a:xfrm>
          <a:prstGeom prst="wedgeRoundRectCallout">
            <a:avLst>
              <a:gd name="adj1" fmla="val -59262"/>
              <a:gd name="adj2" fmla="val 1654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あ、この</a:t>
            </a:r>
            <a:r>
              <a:rPr lang="ja-JP" altLang="en-US" sz="1500" b="1" dirty="0">
                <a:solidFill>
                  <a:schemeClr val="accent5"/>
                </a:solidFill>
              </a:rPr>
              <a:t>セリフがかいてあるしろいところ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dk2"/>
                </a:solidFill>
              </a:rPr>
              <a:t>したら、</a:t>
            </a:r>
            <a:r>
              <a:rPr lang="ja-JP" altLang="en-US" sz="1500" b="1" dirty="0">
                <a:solidFill>
                  <a:schemeClr val="accent5"/>
                </a:solidFill>
              </a:rPr>
              <a:t>セリフをかえられる</a:t>
            </a:r>
            <a:r>
              <a:rPr lang="ja-JP" altLang="en-US" sz="1500" b="1" dirty="0">
                <a:solidFill>
                  <a:schemeClr val="dk2"/>
                </a:solidFill>
              </a:rPr>
              <a:t>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カタカタカタ、「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」っと。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338;p33">
            <a:extLst>
              <a:ext uri="{FF2B5EF4-FFF2-40B4-BE49-F238E27FC236}">
                <a16:creationId xmlns:a16="http://schemas.microsoft.com/office/drawing/2014/main" id="{E026F539-6380-2444-817F-C769A6C50E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23813" y="3037480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430;p40">
            <a:extLst>
              <a:ext uri="{FF2B5EF4-FFF2-40B4-BE49-F238E27FC236}">
                <a16:creationId xmlns:a16="http://schemas.microsoft.com/office/drawing/2014/main" id="{B44AB448-B07A-3C46-8410-4355B61DFB44}"/>
              </a:ext>
            </a:extLst>
          </p:cNvPr>
          <p:cNvSpPr/>
          <p:nvPr/>
        </p:nvSpPr>
        <p:spPr>
          <a:xfrm>
            <a:off x="6608610" y="3879602"/>
            <a:ext cx="1517700" cy="1052233"/>
          </a:xfrm>
          <a:prstGeom prst="wedgeRoundRectCallout">
            <a:avLst>
              <a:gd name="adj1" fmla="val 48733"/>
              <a:gd name="adj2" fmla="val -7193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いいね！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これでセリフはバッチリだ！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8B48BD-0D10-459F-BB83-82F4F85A807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46" t="51149" r="50000" b="20156"/>
          <a:stretch/>
        </p:blipFill>
        <p:spPr>
          <a:xfrm>
            <a:off x="3244383" y="1608826"/>
            <a:ext cx="1863441" cy="56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9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CBCDAE9-4D45-4604-AF0F-0B59C0214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07" y="1087379"/>
            <a:ext cx="7860145" cy="361782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tabLst>
                <a:tab pos="1436688" algn="l"/>
              </a:tabLst>
            </a:pPr>
            <a:r>
              <a:rPr lang="ja-JP" altLang="en-US" dirty="0">
                <a:latin typeface="Arial"/>
                <a:cs typeface="Arial"/>
              </a:rPr>
              <a:t>ぶんしんようのスプライトをせんたくしよう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B0E69333-4F80-3D45-9EB1-DDFB6FAC5C7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6692" y="1297014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0;p40">
            <a:extLst>
              <a:ext uri="{FF2B5EF4-FFF2-40B4-BE49-F238E27FC236}">
                <a16:creationId xmlns:a16="http://schemas.microsoft.com/office/drawing/2014/main" id="{9ED695AF-0CE5-E04A-A69D-CE59A8BD5BFC}"/>
              </a:ext>
            </a:extLst>
          </p:cNvPr>
          <p:cNvSpPr/>
          <p:nvPr/>
        </p:nvSpPr>
        <p:spPr>
          <a:xfrm>
            <a:off x="4572000" y="1399044"/>
            <a:ext cx="2767692" cy="1216537"/>
          </a:xfrm>
          <a:prstGeom prst="wedgeRoundRectCallout">
            <a:avLst>
              <a:gd name="adj1" fmla="val 63285"/>
              <a:gd name="adj2" fmla="val -1699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つぎ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は、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スプライトのうごき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を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プログラミングしていこう！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320;p32">
            <a:extLst>
              <a:ext uri="{FF2B5EF4-FFF2-40B4-BE49-F238E27FC236}">
                <a16:creationId xmlns:a16="http://schemas.microsoft.com/office/drawing/2014/main" id="{3B4A363A-B687-F545-B32C-FB0FC743D6DF}"/>
              </a:ext>
            </a:extLst>
          </p:cNvPr>
          <p:cNvSpPr/>
          <p:nvPr/>
        </p:nvSpPr>
        <p:spPr>
          <a:xfrm>
            <a:off x="5388733" y="4228999"/>
            <a:ext cx="997801" cy="4905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30;p40">
            <a:extLst>
              <a:ext uri="{FF2B5EF4-FFF2-40B4-BE49-F238E27FC236}">
                <a16:creationId xmlns:a16="http://schemas.microsoft.com/office/drawing/2014/main" id="{5033CDF0-79AE-B740-B7DC-17956C0A2EE6}"/>
              </a:ext>
            </a:extLst>
          </p:cNvPr>
          <p:cNvSpPr/>
          <p:nvPr/>
        </p:nvSpPr>
        <p:spPr>
          <a:xfrm>
            <a:off x="4440244" y="2753842"/>
            <a:ext cx="3479938" cy="1214264"/>
          </a:xfrm>
          <a:prstGeom prst="wedgeRoundRectCallout">
            <a:avLst>
              <a:gd name="adj1" fmla="val 57148"/>
              <a:gd name="adj2" fmla="val -473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がめんみぎした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ぶんしん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ひだりクリック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して、</a:t>
            </a:r>
            <a:r>
              <a:rPr lang="ja-JP" altLang="en-US" sz="1500" b="1" dirty="0">
                <a:solidFill>
                  <a:schemeClr val="accent5"/>
                </a:solidFill>
                <a:latin typeface="+mn-lt"/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のスプライト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をせんたくしてね。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382;p36">
            <a:extLst>
              <a:ext uri="{FF2B5EF4-FFF2-40B4-BE49-F238E27FC236}">
                <a16:creationId xmlns:a16="http://schemas.microsoft.com/office/drawing/2014/main" id="{AB64E492-55AB-5846-BC95-7ACB3F76AA93}"/>
              </a:ext>
            </a:extLst>
          </p:cNvPr>
          <p:cNvSpPr/>
          <p:nvPr/>
        </p:nvSpPr>
        <p:spPr>
          <a:xfrm>
            <a:off x="2460355" y="2724038"/>
            <a:ext cx="1955754" cy="1036087"/>
          </a:xfrm>
          <a:prstGeom prst="wedgeRoundRectCallout">
            <a:avLst>
              <a:gd name="adj1" fmla="val 89206"/>
              <a:gd name="adj2" fmla="val 11520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21;p32">
            <a:extLst>
              <a:ext uri="{FF2B5EF4-FFF2-40B4-BE49-F238E27FC236}">
                <a16:creationId xmlns:a16="http://schemas.microsoft.com/office/drawing/2014/main" id="{B2677E0B-48B1-F144-9B4B-8055CD278E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8062" y="3739983"/>
            <a:ext cx="641200" cy="978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14C5F427-E94E-45A2-B64C-ECCFEA5A12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32" t="86440" r="23676" b="391"/>
          <a:stretch/>
        </p:blipFill>
        <p:spPr>
          <a:xfrm>
            <a:off x="2519214" y="2753842"/>
            <a:ext cx="1766266" cy="915671"/>
          </a:xfrm>
          <a:prstGeom prst="rect">
            <a:avLst/>
          </a:prstGeom>
        </p:spPr>
      </p:pic>
      <p:sp>
        <p:nvSpPr>
          <p:cNvPr id="28" name="Google Shape;320;p32">
            <a:extLst>
              <a:ext uri="{FF2B5EF4-FFF2-40B4-BE49-F238E27FC236}">
                <a16:creationId xmlns:a16="http://schemas.microsoft.com/office/drawing/2014/main" id="{997D1474-7AD0-401C-A2CC-E767EDAD34A7}"/>
              </a:ext>
            </a:extLst>
          </p:cNvPr>
          <p:cNvSpPr/>
          <p:nvPr/>
        </p:nvSpPr>
        <p:spPr>
          <a:xfrm>
            <a:off x="3339496" y="2793967"/>
            <a:ext cx="945984" cy="87608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7062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FC91EF9-73B5-43C8-8503-52B33911DF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433"/>
          <a:stretch/>
        </p:blipFill>
        <p:spPr>
          <a:xfrm>
            <a:off x="5390086" y="1232238"/>
            <a:ext cx="3542430" cy="274983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ぶんしんようのスプライトのうごき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91BB3C1C-238C-3546-9DCF-AA6CEAB576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760" y="1198488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430;p40">
            <a:extLst>
              <a:ext uri="{FF2B5EF4-FFF2-40B4-BE49-F238E27FC236}">
                <a16:creationId xmlns:a16="http://schemas.microsoft.com/office/drawing/2014/main" id="{7C029158-B5A0-D14C-8AB6-FCE7F964D5F7}"/>
              </a:ext>
            </a:extLst>
          </p:cNvPr>
          <p:cNvSpPr/>
          <p:nvPr/>
        </p:nvSpPr>
        <p:spPr>
          <a:xfrm>
            <a:off x="2126928" y="1239864"/>
            <a:ext cx="2898321" cy="1029807"/>
          </a:xfrm>
          <a:prstGeom prst="wedgeRoundRectCallout">
            <a:avLst>
              <a:gd name="adj1" fmla="val -62067"/>
              <a:gd name="adj2" fmla="val -55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にはどんなうごきをさせたらいいとおもう？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Google Shape;378;p36">
            <a:extLst>
              <a:ext uri="{FF2B5EF4-FFF2-40B4-BE49-F238E27FC236}">
                <a16:creationId xmlns:a16="http://schemas.microsoft.com/office/drawing/2014/main" id="{59CB74C5-D0C2-F742-B1FB-86A41DA33C3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8863" y="2669890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1;p36">
            <a:extLst>
              <a:ext uri="{FF2B5EF4-FFF2-40B4-BE49-F238E27FC236}">
                <a16:creationId xmlns:a16="http://schemas.microsoft.com/office/drawing/2014/main" id="{E7F7D244-1E49-CC49-A83F-30307EECE411}"/>
              </a:ext>
            </a:extLst>
          </p:cNvPr>
          <p:cNvSpPr/>
          <p:nvPr/>
        </p:nvSpPr>
        <p:spPr>
          <a:xfrm>
            <a:off x="2047391" y="2401820"/>
            <a:ext cx="3057394" cy="1580256"/>
          </a:xfrm>
          <a:prstGeom prst="wedgeRoundRectCallout">
            <a:avLst>
              <a:gd name="adj1" fmla="val -63086"/>
              <a:gd name="adj2" fmla="val 89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さいしょはがめんからかくして</a:t>
            </a:r>
            <a:r>
              <a:rPr lang="ja-JP" altLang="en-US" sz="1500" b="1" dirty="0">
                <a:solidFill>
                  <a:schemeClr val="dk2"/>
                </a:solidFill>
              </a:rPr>
              <a:t>おいて、ほんたいようのスプライトが</a:t>
            </a:r>
            <a:r>
              <a:rPr lang="ja-JP" altLang="en-US" sz="1500" b="1" dirty="0">
                <a:solidFill>
                  <a:schemeClr val="accent5"/>
                </a:solidFill>
              </a:rPr>
              <a:t>セリフをしゃべってからあらわれる</a:t>
            </a:r>
            <a:r>
              <a:rPr lang="ja-JP" altLang="en-US" sz="1500" b="1" dirty="0">
                <a:solidFill>
                  <a:schemeClr val="dk2"/>
                </a:solidFill>
              </a:rPr>
              <a:t>ようにしたいな。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D63C53-1E9A-E040-949A-A994CFDB5CFE}"/>
              </a:ext>
            </a:extLst>
          </p:cNvPr>
          <p:cNvSpPr txBox="1"/>
          <p:nvPr/>
        </p:nvSpPr>
        <p:spPr>
          <a:xfrm>
            <a:off x="7543704" y="2151526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chemeClr val="tx1"/>
                </a:solidFill>
              </a:rPr>
              <a:t>？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5FE881D-0586-F748-BCF4-B05F7B4656BE}"/>
              </a:ext>
            </a:extLst>
          </p:cNvPr>
          <p:cNvSpPr/>
          <p:nvPr/>
        </p:nvSpPr>
        <p:spPr>
          <a:xfrm>
            <a:off x="1396470" y="4166757"/>
            <a:ext cx="6372626" cy="728831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500" b="1" dirty="0">
                <a:solidFill>
                  <a:schemeClr val="accent5"/>
                </a:solidFill>
              </a:rPr>
              <a:t>ぶんしんようのスプライトがかくれたじょうたい</a:t>
            </a:r>
            <a:r>
              <a:rPr kumimoji="1" lang="ja-JP" altLang="en-US" sz="1500" b="1" dirty="0">
                <a:solidFill>
                  <a:schemeClr val="bg2"/>
                </a:solidFill>
              </a:rPr>
              <a:t>でアニメーションをはじめるには、</a:t>
            </a:r>
            <a:r>
              <a:rPr kumimoji="1" lang="ja-JP" altLang="en-US" sz="1500" b="1" dirty="0">
                <a:solidFill>
                  <a:schemeClr val="accent5"/>
                </a:solidFill>
              </a:rPr>
              <a:t>どんなふうにブロックをならべたらいいかな？</a:t>
            </a:r>
            <a:r>
              <a:rPr kumimoji="1" lang="ja-JP" altLang="en-US" sz="1500" b="1" dirty="0">
                <a:solidFill>
                  <a:schemeClr val="bg2"/>
                </a:solidFill>
              </a:rPr>
              <a:t>かんがえてみよう！</a:t>
            </a:r>
          </a:p>
        </p:txBody>
      </p:sp>
    </p:spTree>
    <p:extLst>
      <p:ext uri="{BB962C8B-B14F-4D97-AF65-F5344CB8AC3E}">
        <p14:creationId xmlns:p14="http://schemas.microsoft.com/office/powerpoint/2010/main" val="3872036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068F8F7-963F-40F6-A257-1D589D42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8" y="1355099"/>
            <a:ext cx="8366904" cy="279664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ぶんしんようのスプライトのうごき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91BB3C1C-238C-3546-9DCF-AA6CEAB576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1004" y="938159"/>
            <a:ext cx="1148022" cy="11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78;p36">
            <a:extLst>
              <a:ext uri="{FF2B5EF4-FFF2-40B4-BE49-F238E27FC236}">
                <a16:creationId xmlns:a16="http://schemas.microsoft.com/office/drawing/2014/main" id="{753CBE43-DF15-264A-9BF6-5AC93175CD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8385" y="939265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1;p36">
            <a:extLst>
              <a:ext uri="{FF2B5EF4-FFF2-40B4-BE49-F238E27FC236}">
                <a16:creationId xmlns:a16="http://schemas.microsoft.com/office/drawing/2014/main" id="{06EA68B4-50CA-874D-BCAF-BEECD90FC6E7}"/>
              </a:ext>
            </a:extLst>
          </p:cNvPr>
          <p:cNvSpPr/>
          <p:nvPr/>
        </p:nvSpPr>
        <p:spPr>
          <a:xfrm>
            <a:off x="1572941" y="1197748"/>
            <a:ext cx="1899579" cy="534866"/>
          </a:xfrm>
          <a:prstGeom prst="wedgeRoundRectCallout">
            <a:avLst>
              <a:gd name="adj1" fmla="val -64586"/>
              <a:gd name="adj2" fmla="val 230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これでどうかな？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14" name="Google Shape;430;p40">
            <a:extLst>
              <a:ext uri="{FF2B5EF4-FFF2-40B4-BE49-F238E27FC236}">
                <a16:creationId xmlns:a16="http://schemas.microsoft.com/office/drawing/2014/main" id="{B8979E8D-8B65-7A4A-B4B0-E240947BA5AD}"/>
              </a:ext>
            </a:extLst>
          </p:cNvPr>
          <p:cNvSpPr/>
          <p:nvPr/>
        </p:nvSpPr>
        <p:spPr>
          <a:xfrm>
            <a:off x="4406185" y="1197747"/>
            <a:ext cx="3484819" cy="2183406"/>
          </a:xfrm>
          <a:prstGeom prst="wedgeRoundRectCallout">
            <a:avLst>
              <a:gd name="adj1" fmla="val 54690"/>
              <a:gd name="adj2" fmla="val -2569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せいかい！さすがせいとくん！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のはたがおされたとき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ブロックの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すぐあと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に「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す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ブロックをもってきたら、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のスプライトは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さいしょからかくれてくれるよ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Google Shape;320;p32">
            <a:extLst>
              <a:ext uri="{FF2B5EF4-FFF2-40B4-BE49-F238E27FC236}">
                <a16:creationId xmlns:a16="http://schemas.microsoft.com/office/drawing/2014/main" id="{023603A1-9C5A-8A40-A488-A5FE1869B296}"/>
              </a:ext>
            </a:extLst>
          </p:cNvPr>
          <p:cNvSpPr/>
          <p:nvPr/>
        </p:nvSpPr>
        <p:spPr>
          <a:xfrm>
            <a:off x="2943173" y="2503287"/>
            <a:ext cx="782657" cy="66906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82;p36">
            <a:extLst>
              <a:ext uri="{FF2B5EF4-FFF2-40B4-BE49-F238E27FC236}">
                <a16:creationId xmlns:a16="http://schemas.microsoft.com/office/drawing/2014/main" id="{30A766C4-209E-7C45-A529-4A7B133C9B47}"/>
              </a:ext>
            </a:extLst>
          </p:cNvPr>
          <p:cNvSpPr/>
          <p:nvPr/>
        </p:nvSpPr>
        <p:spPr>
          <a:xfrm>
            <a:off x="892586" y="3121828"/>
            <a:ext cx="1899579" cy="1543959"/>
          </a:xfrm>
          <a:prstGeom prst="wedgeRoundRectCallout">
            <a:avLst>
              <a:gd name="adj1" fmla="val 62191"/>
              <a:gd name="adj2" fmla="val -4663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378;p36">
            <a:extLst>
              <a:ext uri="{FF2B5EF4-FFF2-40B4-BE49-F238E27FC236}">
                <a16:creationId xmlns:a16="http://schemas.microsoft.com/office/drawing/2014/main" id="{BF191FD1-A388-D941-AB94-74B91BA56A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79209" y="4265420"/>
            <a:ext cx="607032" cy="60703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81;p36">
            <a:extLst>
              <a:ext uri="{FF2B5EF4-FFF2-40B4-BE49-F238E27FC236}">
                <a16:creationId xmlns:a16="http://schemas.microsoft.com/office/drawing/2014/main" id="{1DEF8171-68A6-CF4B-BC74-1A70B008493A}"/>
              </a:ext>
            </a:extLst>
          </p:cNvPr>
          <p:cNvSpPr/>
          <p:nvPr/>
        </p:nvSpPr>
        <p:spPr>
          <a:xfrm>
            <a:off x="4416587" y="4114800"/>
            <a:ext cx="3427464" cy="786244"/>
          </a:xfrm>
          <a:prstGeom prst="wedgeRoundRectCallout">
            <a:avLst>
              <a:gd name="adj1" fmla="val -59312"/>
              <a:gd name="adj2" fmla="val 257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やったー！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ただこのつぎがよくわからないんだ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39CEE75E-35B8-4B86-A597-7B6B378BB8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33" t="40222" r="60425" b="37397"/>
          <a:stretch/>
        </p:blipFill>
        <p:spPr>
          <a:xfrm>
            <a:off x="983672" y="3186377"/>
            <a:ext cx="1584755" cy="13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24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E40940F-CC57-46BF-B56E-CED983A1C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742" y="1187248"/>
            <a:ext cx="3222731" cy="359170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「メッセージをおくる」ブロック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91BB3C1C-238C-3546-9DCF-AA6CEAB576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790" y="3126789"/>
            <a:ext cx="1148022" cy="11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78;p36">
            <a:extLst>
              <a:ext uri="{FF2B5EF4-FFF2-40B4-BE49-F238E27FC236}">
                <a16:creationId xmlns:a16="http://schemas.microsoft.com/office/drawing/2014/main" id="{753CBE43-DF15-264A-9BF6-5AC93175CD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426" y="1168145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430;p40">
            <a:extLst>
              <a:ext uri="{FF2B5EF4-FFF2-40B4-BE49-F238E27FC236}">
                <a16:creationId xmlns:a16="http://schemas.microsoft.com/office/drawing/2014/main" id="{B8979E8D-8B65-7A4A-B4B0-E240947BA5AD}"/>
              </a:ext>
            </a:extLst>
          </p:cNvPr>
          <p:cNvSpPr/>
          <p:nvPr/>
        </p:nvSpPr>
        <p:spPr>
          <a:xfrm>
            <a:off x="1805218" y="3138113"/>
            <a:ext cx="2873567" cy="1765004"/>
          </a:xfrm>
          <a:prstGeom prst="wedgeRoundRectCallout">
            <a:avLst>
              <a:gd name="adj1" fmla="val -60153"/>
              <a:gd name="adj2" fmla="val -238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じつは、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ちょうどいいブロック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があるんだ！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そんなときには、「</a:t>
            </a:r>
            <a:r>
              <a:rPr lang="ja-JP" altLang="en-US" sz="1500" b="1" dirty="0">
                <a:solidFill>
                  <a:schemeClr val="accent5"/>
                </a:solidFill>
              </a:rPr>
              <a:t>メッセージをおくる</a:t>
            </a:r>
            <a:r>
              <a:rPr lang="ja-JP" altLang="en-US" sz="1500" b="1" dirty="0">
                <a:solidFill>
                  <a:schemeClr val="bg2"/>
                </a:solidFill>
              </a:rPr>
              <a:t>」ブロックをつかって、</a:t>
            </a:r>
            <a:r>
              <a:rPr lang="ja-JP" altLang="en-US" sz="1500" b="1" dirty="0">
                <a:solidFill>
                  <a:schemeClr val="accent5"/>
                </a:solidFill>
              </a:rPr>
              <a:t>あいずをだしたら</a:t>
            </a:r>
            <a:r>
              <a:rPr lang="ja-JP" altLang="en-US" sz="1500" b="1" dirty="0">
                <a:solidFill>
                  <a:schemeClr val="bg2"/>
                </a:solidFill>
              </a:rPr>
              <a:t>いいよ。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381;p36">
            <a:extLst>
              <a:ext uri="{FF2B5EF4-FFF2-40B4-BE49-F238E27FC236}">
                <a16:creationId xmlns:a16="http://schemas.microsoft.com/office/drawing/2014/main" id="{AEF96D57-C16B-3149-A604-60D799DA7E03}"/>
              </a:ext>
            </a:extLst>
          </p:cNvPr>
          <p:cNvSpPr/>
          <p:nvPr/>
        </p:nvSpPr>
        <p:spPr>
          <a:xfrm>
            <a:off x="1805218" y="1325132"/>
            <a:ext cx="3319675" cy="1692342"/>
          </a:xfrm>
          <a:prstGeom prst="wedgeRoundRectCallout">
            <a:avLst>
              <a:gd name="adj1" fmla="val -57680"/>
              <a:gd name="adj2" fmla="val -218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ほんたいようのスプライトがセリフをしゃべったあと</a:t>
            </a:r>
            <a:r>
              <a:rPr lang="ja-JP" altLang="en-US" sz="1500" b="1" dirty="0">
                <a:solidFill>
                  <a:schemeClr val="bg2"/>
                </a:solidFill>
              </a:rPr>
              <a:t>に、ちょうど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ぶんしんようのスプライトが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あらわれる</a:t>
            </a:r>
            <a:r>
              <a:rPr lang="ja-JP" altLang="en-US" sz="1500" b="1" dirty="0">
                <a:solidFill>
                  <a:schemeClr val="bg2"/>
                </a:solidFill>
              </a:rPr>
              <a:t>ようにするには、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どうしたらいいんだろう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35" name="Google Shape;320;p32">
            <a:extLst>
              <a:ext uri="{FF2B5EF4-FFF2-40B4-BE49-F238E27FC236}">
                <a16:creationId xmlns:a16="http://schemas.microsoft.com/office/drawing/2014/main" id="{829DC7E6-62DA-CD41-A2BB-FCEE2410EA29}"/>
              </a:ext>
            </a:extLst>
          </p:cNvPr>
          <p:cNvSpPr/>
          <p:nvPr/>
        </p:nvSpPr>
        <p:spPr>
          <a:xfrm>
            <a:off x="5854132" y="2715376"/>
            <a:ext cx="2326172" cy="16302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351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D4DF37-FA8F-4C8B-92B2-568E0537A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682"/>
          <a:stretch/>
        </p:blipFill>
        <p:spPr>
          <a:xfrm>
            <a:off x="283906" y="1017450"/>
            <a:ext cx="8195075" cy="249236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ブロックをつなげてみよう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7EAA239-90A7-2747-A7B5-72936B7CD8FB}"/>
              </a:ext>
            </a:extLst>
          </p:cNvPr>
          <p:cNvSpPr/>
          <p:nvPr/>
        </p:nvSpPr>
        <p:spPr>
          <a:xfrm>
            <a:off x="5737452" y="3857441"/>
            <a:ext cx="1950443" cy="885758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kumimoji="1" lang="ja-JP" altLang="en-US" sz="1500"/>
          </a:p>
        </p:txBody>
      </p:sp>
      <p:cxnSp>
        <p:nvCxnSpPr>
          <p:cNvPr id="11" name="Google Shape;319;p32">
            <a:extLst>
              <a:ext uri="{FF2B5EF4-FFF2-40B4-BE49-F238E27FC236}">
                <a16:creationId xmlns:a16="http://schemas.microsoft.com/office/drawing/2014/main" id="{AF2FCD9C-0C86-9E4B-A016-BA7A3C346656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1904834" y="2053262"/>
            <a:ext cx="1281711" cy="5927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2" name="Google Shape;321;p32">
            <a:extLst>
              <a:ext uri="{FF2B5EF4-FFF2-40B4-BE49-F238E27FC236}">
                <a16:creationId xmlns:a16="http://schemas.microsoft.com/office/drawing/2014/main" id="{00CACE15-3584-8B4A-885F-BD862876E0D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9585" y="2202337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0;p32">
            <a:extLst>
              <a:ext uri="{FF2B5EF4-FFF2-40B4-BE49-F238E27FC236}">
                <a16:creationId xmlns:a16="http://schemas.microsoft.com/office/drawing/2014/main" id="{19FAC922-4DD8-C543-A824-28E074251767}"/>
              </a:ext>
            </a:extLst>
          </p:cNvPr>
          <p:cNvSpPr/>
          <p:nvPr/>
        </p:nvSpPr>
        <p:spPr>
          <a:xfrm>
            <a:off x="714110" y="1904187"/>
            <a:ext cx="1190724" cy="2981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38;p33">
            <a:extLst>
              <a:ext uri="{FF2B5EF4-FFF2-40B4-BE49-F238E27FC236}">
                <a16:creationId xmlns:a16="http://schemas.microsoft.com/office/drawing/2014/main" id="{052F16A5-C7A6-034F-9F51-D8D2E475FE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8465" y="875503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430;p40">
            <a:extLst>
              <a:ext uri="{FF2B5EF4-FFF2-40B4-BE49-F238E27FC236}">
                <a16:creationId xmlns:a16="http://schemas.microsoft.com/office/drawing/2014/main" id="{6884FE9D-7887-5943-9511-95F82E656280}"/>
              </a:ext>
            </a:extLst>
          </p:cNvPr>
          <p:cNvSpPr/>
          <p:nvPr/>
        </p:nvSpPr>
        <p:spPr>
          <a:xfrm>
            <a:off x="4317497" y="1246742"/>
            <a:ext cx="3828976" cy="2302147"/>
          </a:xfrm>
          <a:prstGeom prst="wedgeRoundRectCallout">
            <a:avLst>
              <a:gd name="adj1" fmla="val 53524"/>
              <a:gd name="adj2" fmla="val -251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がめんみぎした</a:t>
            </a:r>
            <a:r>
              <a:rPr lang="ja-JP" altLang="en-US" sz="1500" b="1" dirty="0">
                <a:solidFill>
                  <a:schemeClr val="dk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ほんたい</a:t>
            </a:r>
            <a:r>
              <a:rPr lang="ja-JP" altLang="en-US" sz="1500" b="1" dirty="0">
                <a:solidFill>
                  <a:schemeClr val="dk2"/>
                </a:solidFill>
              </a:rPr>
              <a:t>」を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クリックして、</a:t>
            </a:r>
            <a:r>
              <a:rPr lang="ja-JP" altLang="en-US" sz="1500" b="1" dirty="0">
                <a:solidFill>
                  <a:schemeClr val="accent5"/>
                </a:solidFill>
              </a:rPr>
              <a:t>ほんたいよう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スプライトをせんたく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したら、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メッセージ１をおくる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」ブロックを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ドラッグ＆ドロップ</a:t>
            </a:r>
            <a:r>
              <a:rPr lang="ja-JP" altLang="en-US" sz="1500" b="1" dirty="0">
                <a:solidFill>
                  <a:schemeClr val="bg2"/>
                </a:solidFill>
              </a:rPr>
              <a:t>して、まえにならべたブロックのしたにつなげてみよう。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430;p40">
            <a:extLst>
              <a:ext uri="{FF2B5EF4-FFF2-40B4-BE49-F238E27FC236}">
                <a16:creationId xmlns:a16="http://schemas.microsoft.com/office/drawing/2014/main" id="{19A99BFC-8A92-EC45-9709-79754D14D009}"/>
              </a:ext>
            </a:extLst>
          </p:cNvPr>
          <p:cNvSpPr/>
          <p:nvPr/>
        </p:nvSpPr>
        <p:spPr>
          <a:xfrm>
            <a:off x="573973" y="3896758"/>
            <a:ext cx="4439673" cy="1075293"/>
          </a:xfrm>
          <a:prstGeom prst="wedgeRoundRectCallout">
            <a:avLst>
              <a:gd name="adj1" fmla="val 54004"/>
              <a:gd name="adj2" fmla="val -386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このブロックをおくことで、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その</a:t>
            </a:r>
            <a:r>
              <a:rPr lang="ja-JP" altLang="en-US" sz="1500" b="1" dirty="0">
                <a:solidFill>
                  <a:schemeClr val="accent5"/>
                </a:solidFill>
              </a:rPr>
              <a:t>うえ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どうさ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あと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に、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のスプライトへあいずがおくられる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ようになるんだ！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3D686BB9-B1BE-49E9-9560-27C785CEC8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85" t="86860" r="23556" b="356"/>
          <a:stretch/>
        </p:blipFill>
        <p:spPr>
          <a:xfrm>
            <a:off x="5896558" y="3893570"/>
            <a:ext cx="1648174" cy="813499"/>
          </a:xfrm>
          <a:prstGeom prst="rect">
            <a:avLst/>
          </a:prstGeom>
        </p:spPr>
      </p:pic>
      <p:sp>
        <p:nvSpPr>
          <p:cNvPr id="40" name="Google Shape;320;p32">
            <a:extLst>
              <a:ext uri="{FF2B5EF4-FFF2-40B4-BE49-F238E27FC236}">
                <a16:creationId xmlns:a16="http://schemas.microsoft.com/office/drawing/2014/main" id="{DC10A414-4F76-46A4-845B-B6494869E029}"/>
              </a:ext>
            </a:extLst>
          </p:cNvPr>
          <p:cNvSpPr/>
          <p:nvPr/>
        </p:nvSpPr>
        <p:spPr>
          <a:xfrm>
            <a:off x="5859612" y="3918383"/>
            <a:ext cx="992392" cy="72783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321;p32">
            <a:extLst>
              <a:ext uri="{FF2B5EF4-FFF2-40B4-BE49-F238E27FC236}">
                <a16:creationId xmlns:a16="http://schemas.microsoft.com/office/drawing/2014/main" id="{9DA6A783-E75E-450B-8504-1ACD0CAFB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4732" y="4170948"/>
            <a:ext cx="523733" cy="801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6569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C531386-5666-472E-B09E-F93E246278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048"/>
          <a:stretch/>
        </p:blipFill>
        <p:spPr>
          <a:xfrm>
            <a:off x="698467" y="1248496"/>
            <a:ext cx="7650158" cy="236165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ぶんしんようのスプライトにもどろう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14" name="Google Shape;319;p32">
            <a:extLst>
              <a:ext uri="{FF2B5EF4-FFF2-40B4-BE49-F238E27FC236}">
                <a16:creationId xmlns:a16="http://schemas.microsoft.com/office/drawing/2014/main" id="{409DE426-439C-B348-AD75-E53EB03DF11F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2448414" y="1931723"/>
            <a:ext cx="770459" cy="89460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5" name="Google Shape;321;p32">
            <a:extLst>
              <a:ext uri="{FF2B5EF4-FFF2-40B4-BE49-F238E27FC236}">
                <a16:creationId xmlns:a16="http://schemas.microsoft.com/office/drawing/2014/main" id="{1653EFB0-FBCF-AB40-8E83-8F5B8F40FE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4702" y="2210655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20;p32">
            <a:extLst>
              <a:ext uri="{FF2B5EF4-FFF2-40B4-BE49-F238E27FC236}">
                <a16:creationId xmlns:a16="http://schemas.microsoft.com/office/drawing/2014/main" id="{2B84EE35-2636-0642-9D0D-F657B848E6E0}"/>
              </a:ext>
            </a:extLst>
          </p:cNvPr>
          <p:cNvSpPr/>
          <p:nvPr/>
        </p:nvSpPr>
        <p:spPr>
          <a:xfrm>
            <a:off x="1047502" y="1769018"/>
            <a:ext cx="1400912" cy="3254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338;p33">
            <a:extLst>
              <a:ext uri="{FF2B5EF4-FFF2-40B4-BE49-F238E27FC236}">
                <a16:creationId xmlns:a16="http://schemas.microsoft.com/office/drawing/2014/main" id="{500558B9-14D5-604B-B37A-E8F6F2D650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3850" y="1040865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430;p40">
            <a:extLst>
              <a:ext uri="{FF2B5EF4-FFF2-40B4-BE49-F238E27FC236}">
                <a16:creationId xmlns:a16="http://schemas.microsoft.com/office/drawing/2014/main" id="{714A6E40-341B-A844-B4B2-4CB9CE3C0F0A}"/>
              </a:ext>
            </a:extLst>
          </p:cNvPr>
          <p:cNvSpPr/>
          <p:nvPr/>
        </p:nvSpPr>
        <p:spPr>
          <a:xfrm>
            <a:off x="4695408" y="1248495"/>
            <a:ext cx="3437210" cy="2200366"/>
          </a:xfrm>
          <a:prstGeom prst="wedgeRoundRectCallout">
            <a:avLst>
              <a:gd name="adj1" fmla="val 53597"/>
              <a:gd name="adj2" fmla="val -2456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がめんみぎした</a:t>
            </a:r>
            <a:r>
              <a:rPr lang="ja-JP" altLang="en-US" sz="1500" b="1" dirty="0">
                <a:solidFill>
                  <a:schemeClr val="dk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</a:t>
            </a:r>
            <a:r>
              <a:rPr lang="ja-JP" altLang="en-US" sz="1500" b="1" dirty="0">
                <a:solidFill>
                  <a:schemeClr val="dk2"/>
                </a:solidFill>
              </a:rPr>
              <a:t>」を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クリックして、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スプライトにもどって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ね。</a:t>
            </a:r>
            <a:r>
              <a:rPr lang="ja-JP" altLang="en-US" sz="1500" b="1" dirty="0">
                <a:solidFill>
                  <a:schemeClr val="bg2"/>
                </a:solidFill>
              </a:rPr>
              <a:t>こんどは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メッセージ１をうけとったとき</a:t>
            </a:r>
            <a:r>
              <a:rPr lang="ja-JP" altLang="en-US" sz="1500" b="1" dirty="0">
                <a:solidFill>
                  <a:schemeClr val="bg2"/>
                </a:solidFill>
              </a:rPr>
              <a:t>」のブロックを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bg2"/>
                </a:solidFill>
              </a:rPr>
              <a:t>しておいてみよう。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" name="Google Shape;378;p36">
            <a:extLst>
              <a:ext uri="{FF2B5EF4-FFF2-40B4-BE49-F238E27FC236}">
                <a16:creationId xmlns:a16="http://schemas.microsoft.com/office/drawing/2014/main" id="{05E592FA-C8C6-8041-8DBC-4A4ABC8D93C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9173" y="3986794"/>
            <a:ext cx="838927" cy="83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81;p36">
            <a:extLst>
              <a:ext uri="{FF2B5EF4-FFF2-40B4-BE49-F238E27FC236}">
                <a16:creationId xmlns:a16="http://schemas.microsoft.com/office/drawing/2014/main" id="{51AA8006-23B3-5147-B6FD-63AB8F348613}"/>
              </a:ext>
            </a:extLst>
          </p:cNvPr>
          <p:cNvSpPr/>
          <p:nvPr/>
        </p:nvSpPr>
        <p:spPr>
          <a:xfrm>
            <a:off x="1607336" y="3859379"/>
            <a:ext cx="3515251" cy="1078819"/>
          </a:xfrm>
          <a:prstGeom prst="wedgeRoundRectCallout">
            <a:avLst>
              <a:gd name="adj1" fmla="val -58418"/>
              <a:gd name="adj2" fmla="val 196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これで</a:t>
            </a:r>
            <a:r>
              <a:rPr lang="ja-JP" altLang="en-US" sz="1500" b="1" dirty="0">
                <a:solidFill>
                  <a:schemeClr val="accent5"/>
                </a:solidFill>
              </a:rPr>
              <a:t>あいずがおくられてきたあと</a:t>
            </a:r>
            <a:r>
              <a:rPr lang="ja-JP" altLang="en-US" sz="1500" b="1" dirty="0">
                <a:solidFill>
                  <a:schemeClr val="bg2"/>
                </a:solidFill>
              </a:rPr>
              <a:t>に、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ちょうどぶんしんようのスプライトがうごく</a:t>
            </a:r>
            <a:r>
              <a:rPr lang="ja-JP" altLang="en-US" sz="1500" b="1" dirty="0">
                <a:solidFill>
                  <a:schemeClr val="bg2"/>
                </a:solidFill>
              </a:rPr>
              <a:t>ようにできるんだね！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FDF32AB-628A-4C0F-90E8-A9BF8F933F81}"/>
              </a:ext>
            </a:extLst>
          </p:cNvPr>
          <p:cNvSpPr/>
          <p:nvPr/>
        </p:nvSpPr>
        <p:spPr>
          <a:xfrm>
            <a:off x="5678794" y="3782922"/>
            <a:ext cx="1895025" cy="885758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kumimoji="1" lang="ja-JP" altLang="en-US" sz="1500"/>
          </a:p>
        </p:txBody>
      </p:sp>
      <p:pic>
        <p:nvPicPr>
          <p:cNvPr id="41" name="Google Shape;321;p32">
            <a:extLst>
              <a:ext uri="{FF2B5EF4-FFF2-40B4-BE49-F238E27FC236}">
                <a16:creationId xmlns:a16="http://schemas.microsoft.com/office/drawing/2014/main" id="{43BE5F66-1112-4870-84B3-E949B2ECF1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7225" y="4020669"/>
            <a:ext cx="523733" cy="80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4F639A6B-2F5C-4715-87E2-739ACAF28C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19" t="87468" r="22443" b="-1687"/>
          <a:stretch/>
        </p:blipFill>
        <p:spPr>
          <a:xfrm>
            <a:off x="5758187" y="3859379"/>
            <a:ext cx="1619038" cy="833389"/>
          </a:xfrm>
          <a:prstGeom prst="rect">
            <a:avLst/>
          </a:prstGeom>
        </p:spPr>
      </p:pic>
      <p:sp>
        <p:nvSpPr>
          <p:cNvPr id="39" name="Google Shape;320;p32">
            <a:extLst>
              <a:ext uri="{FF2B5EF4-FFF2-40B4-BE49-F238E27FC236}">
                <a16:creationId xmlns:a16="http://schemas.microsoft.com/office/drawing/2014/main" id="{2F93F97E-A54D-4CE5-A761-28C818FFD354}"/>
              </a:ext>
            </a:extLst>
          </p:cNvPr>
          <p:cNvSpPr/>
          <p:nvPr/>
        </p:nvSpPr>
        <p:spPr>
          <a:xfrm>
            <a:off x="6461922" y="3843560"/>
            <a:ext cx="807670" cy="7281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791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2832E9-7CE3-4D7F-B9DB-D0E948CC6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17" y="1244892"/>
            <a:ext cx="7093527" cy="327798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ブロックをつなげてみよう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Google Shape;381;p36">
            <a:extLst>
              <a:ext uri="{FF2B5EF4-FFF2-40B4-BE49-F238E27FC236}">
                <a16:creationId xmlns:a16="http://schemas.microsoft.com/office/drawing/2014/main" id="{A435D03A-74B3-FF4E-96B8-DA1FB8956C54}"/>
              </a:ext>
            </a:extLst>
          </p:cNvPr>
          <p:cNvSpPr/>
          <p:nvPr/>
        </p:nvSpPr>
        <p:spPr>
          <a:xfrm>
            <a:off x="4835718" y="1633035"/>
            <a:ext cx="2787968" cy="2354754"/>
          </a:xfrm>
          <a:prstGeom prst="wedgeRoundRectCallout">
            <a:avLst>
              <a:gd name="adj1" fmla="val 62185"/>
              <a:gd name="adj2" fmla="val -305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メッセージ１をうけとったとき</a:t>
            </a:r>
            <a:r>
              <a:rPr lang="ja-JP" altLang="en-US" sz="1500" b="1" dirty="0">
                <a:solidFill>
                  <a:schemeClr val="bg2"/>
                </a:solidFill>
              </a:rPr>
              <a:t>」のブロックのあとに「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ひょうじする</a:t>
            </a:r>
            <a:r>
              <a:rPr lang="ja-JP" altLang="en-US" sz="1500" b="1" dirty="0">
                <a:solidFill>
                  <a:schemeClr val="bg2"/>
                </a:solidFill>
              </a:rPr>
              <a:t>」のブロックをつなげたら、</a:t>
            </a:r>
            <a:r>
              <a:rPr lang="ja-JP" altLang="en-US" sz="1500" b="1" dirty="0">
                <a:solidFill>
                  <a:schemeClr val="accent5"/>
                </a:solidFill>
              </a:rPr>
              <a:t>ちょうど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セリフをいいおわったあとにぶんしんがあらわれる</a:t>
            </a:r>
            <a:r>
              <a:rPr lang="ja-JP" altLang="en-US" sz="1500" b="1" dirty="0">
                <a:solidFill>
                  <a:schemeClr val="bg2"/>
                </a:solidFill>
              </a:rPr>
              <a:t>ようにできるよ。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DE8DBD-D7CD-2E41-93BF-EAC03992214C}"/>
              </a:ext>
            </a:extLst>
          </p:cNvPr>
          <p:cNvSpPr/>
          <p:nvPr/>
        </p:nvSpPr>
        <p:spPr>
          <a:xfrm>
            <a:off x="1655007" y="4416392"/>
            <a:ext cx="6140484" cy="489330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500" b="1" dirty="0">
                <a:solidFill>
                  <a:schemeClr val="accent5"/>
                </a:solidFill>
              </a:rPr>
              <a:t>みどりのはた</a:t>
            </a:r>
            <a:r>
              <a:rPr kumimoji="1" lang="ja-JP" altLang="en-US" sz="1500" b="1" dirty="0">
                <a:solidFill>
                  <a:schemeClr val="bg2"/>
                </a:solidFill>
              </a:rPr>
              <a:t>をおして、</a:t>
            </a:r>
            <a:r>
              <a:rPr kumimoji="1" lang="ja-JP" altLang="en-US" sz="1500" b="1" dirty="0">
                <a:solidFill>
                  <a:schemeClr val="accent5"/>
                </a:solidFill>
              </a:rPr>
              <a:t>ここまでのアニメーションをかくにんしてみよう</a:t>
            </a:r>
            <a:r>
              <a:rPr kumimoji="1" lang="ja-JP" altLang="en-US" sz="1500" b="1" dirty="0">
                <a:solidFill>
                  <a:schemeClr val="bg2"/>
                </a:solidFill>
              </a:rPr>
              <a:t>！</a:t>
            </a: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3A714CA5-4356-6641-9BB1-36E148D1F9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7242" y="1450141"/>
            <a:ext cx="1148022" cy="11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001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33B2029-17E3-48FC-832F-75DD4E3B9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73" y="1724670"/>
            <a:ext cx="8271164" cy="246196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ぶんしんのみためをかえてみよう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430;p40">
            <a:extLst>
              <a:ext uri="{FF2B5EF4-FFF2-40B4-BE49-F238E27FC236}">
                <a16:creationId xmlns:a16="http://schemas.microsoft.com/office/drawing/2014/main" id="{3CFEAA85-7632-0949-9433-A0899562BA3F}"/>
              </a:ext>
            </a:extLst>
          </p:cNvPr>
          <p:cNvSpPr/>
          <p:nvPr/>
        </p:nvSpPr>
        <p:spPr>
          <a:xfrm>
            <a:off x="1641965" y="1212634"/>
            <a:ext cx="4089363" cy="893525"/>
          </a:xfrm>
          <a:prstGeom prst="wedgeRoundRectCallout">
            <a:avLst>
              <a:gd name="adj1" fmla="val -58425"/>
              <a:gd name="adj2" fmla="val 2008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せっかくだから、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ぶんしんのみためをほんたいとかえて</a:t>
            </a:r>
            <a:r>
              <a:rPr lang="ja-JP" altLang="en-US" sz="1500" b="1" dirty="0">
                <a:solidFill>
                  <a:schemeClr val="bg2"/>
                </a:solidFill>
              </a:rPr>
              <a:t>、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ぶんしんっぽく</a:t>
            </a:r>
            <a:r>
              <a:rPr lang="ja-JP" altLang="en-US" sz="1500" b="1" dirty="0">
                <a:solidFill>
                  <a:schemeClr val="bg2"/>
                </a:solidFill>
              </a:rPr>
              <a:t>できたらいいな。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6" name="Google Shape;319;p32">
            <a:extLst>
              <a:ext uri="{FF2B5EF4-FFF2-40B4-BE49-F238E27FC236}">
                <a16:creationId xmlns:a16="http://schemas.microsoft.com/office/drawing/2014/main" id="{548D0537-3E0C-DB48-B1D2-C39B523F21D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635857" y="2667986"/>
            <a:ext cx="339847" cy="69866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" name="Google Shape;321;p32">
            <a:extLst>
              <a:ext uri="{FF2B5EF4-FFF2-40B4-BE49-F238E27FC236}">
                <a16:creationId xmlns:a16="http://schemas.microsoft.com/office/drawing/2014/main" id="{D78CFCDF-0E87-CC45-937A-558CD900F5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5132" y="3052808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0;p32">
            <a:extLst>
              <a:ext uri="{FF2B5EF4-FFF2-40B4-BE49-F238E27FC236}">
                <a16:creationId xmlns:a16="http://schemas.microsoft.com/office/drawing/2014/main" id="{C37BABEE-C077-D149-875B-F16A124E9F9B}"/>
              </a:ext>
            </a:extLst>
          </p:cNvPr>
          <p:cNvSpPr/>
          <p:nvPr/>
        </p:nvSpPr>
        <p:spPr>
          <a:xfrm>
            <a:off x="1069520" y="2519292"/>
            <a:ext cx="1566337" cy="29738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30;p40">
            <a:extLst>
              <a:ext uri="{FF2B5EF4-FFF2-40B4-BE49-F238E27FC236}">
                <a16:creationId xmlns:a16="http://schemas.microsoft.com/office/drawing/2014/main" id="{A4BC59CF-F71E-C440-81D7-FB505895B652}"/>
              </a:ext>
            </a:extLst>
          </p:cNvPr>
          <p:cNvSpPr/>
          <p:nvPr/>
        </p:nvSpPr>
        <p:spPr>
          <a:xfrm>
            <a:off x="4650158" y="3241964"/>
            <a:ext cx="4393258" cy="1732932"/>
          </a:xfrm>
          <a:prstGeom prst="wedgeRoundRectCallout">
            <a:avLst>
              <a:gd name="adj1" fmla="val 29918"/>
              <a:gd name="adj2" fmla="val -649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そんなときは、がぞうこうかのブロックが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つかえるよ！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ため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のこうもくにある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いろ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こうか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を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25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ずつかえる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」ってブロックを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ドラッグ＆ドロップ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して、「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する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」のブロック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のまえ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においてみて。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" name="Google Shape;378;p36">
            <a:extLst>
              <a:ext uri="{FF2B5EF4-FFF2-40B4-BE49-F238E27FC236}">
                <a16:creationId xmlns:a16="http://schemas.microsoft.com/office/drawing/2014/main" id="{97FD58A3-3AE6-724C-84CB-785A280C8F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819" y="1212634"/>
            <a:ext cx="838927" cy="838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38;p33">
            <a:extLst>
              <a:ext uri="{FF2B5EF4-FFF2-40B4-BE49-F238E27FC236}">
                <a16:creationId xmlns:a16="http://schemas.microsoft.com/office/drawing/2014/main" id="{5EB70A7B-BCB6-5740-8498-824C1CA6339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77819" y="1961065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753D4D-5E39-7A4B-BC52-DCA17430F953}"/>
              </a:ext>
            </a:extLst>
          </p:cNvPr>
          <p:cNvSpPr txBox="1"/>
          <p:nvPr/>
        </p:nvSpPr>
        <p:spPr>
          <a:xfrm>
            <a:off x="463819" y="3954937"/>
            <a:ext cx="3960308" cy="1019959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solidFill>
                  <a:schemeClr val="bg2"/>
                </a:solidFill>
              </a:rPr>
              <a:t>がぞうこうか</a:t>
            </a:r>
            <a:r>
              <a:rPr kumimoji="1" lang="en-US" altLang="ja-JP" b="1" dirty="0">
                <a:solidFill>
                  <a:schemeClr val="bg2"/>
                </a:solidFill>
              </a:rPr>
              <a:t>‥‥</a:t>
            </a:r>
            <a:r>
              <a:rPr kumimoji="1" lang="ja-JP" altLang="en-US" b="1" dirty="0">
                <a:solidFill>
                  <a:schemeClr val="bg2"/>
                </a:solidFill>
              </a:rPr>
              <a:t>スプライトのイラストに</a:t>
            </a:r>
            <a:endParaRPr kumimoji="1"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b="1" dirty="0">
                <a:solidFill>
                  <a:schemeClr val="bg2"/>
                </a:solidFill>
              </a:rPr>
              <a:t>　　　　　　　　みためのいろんなへんかを</a:t>
            </a:r>
            <a:endParaRPr kumimoji="1"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b="1" dirty="0">
                <a:solidFill>
                  <a:schemeClr val="bg2"/>
                </a:solidFill>
              </a:rPr>
              <a:t>　　　　　　　　くわえること。</a:t>
            </a:r>
          </a:p>
        </p:txBody>
      </p:sp>
    </p:spTree>
    <p:extLst>
      <p:ext uri="{BB962C8B-B14F-4D97-AF65-F5344CB8AC3E}">
        <p14:creationId xmlns:p14="http://schemas.microsoft.com/office/powerpoint/2010/main" val="171864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6B0329D4-5710-4109-BEFF-EE63F54DF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73" y="1724670"/>
            <a:ext cx="8271164" cy="246196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がぞうこうかをくわえてみよう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Google Shape;382;p36">
            <a:extLst>
              <a:ext uri="{FF2B5EF4-FFF2-40B4-BE49-F238E27FC236}">
                <a16:creationId xmlns:a16="http://schemas.microsoft.com/office/drawing/2014/main" id="{D06F836A-95B3-784B-B74E-A44EC46E9027}"/>
              </a:ext>
            </a:extLst>
          </p:cNvPr>
          <p:cNvSpPr/>
          <p:nvPr/>
        </p:nvSpPr>
        <p:spPr>
          <a:xfrm>
            <a:off x="4446017" y="2709398"/>
            <a:ext cx="1678615" cy="2008597"/>
          </a:xfrm>
          <a:prstGeom prst="wedgeRoundRectCallout">
            <a:avLst>
              <a:gd name="adj1" fmla="val -66710"/>
              <a:gd name="adj2" fmla="val 633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321;p32">
            <a:extLst>
              <a:ext uri="{FF2B5EF4-FFF2-40B4-BE49-F238E27FC236}">
                <a16:creationId xmlns:a16="http://schemas.microsoft.com/office/drawing/2014/main" id="{4E7CF267-6B11-7B46-9BDE-EDBA2E994B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2693" y="3469690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20;p32">
            <a:extLst>
              <a:ext uri="{FF2B5EF4-FFF2-40B4-BE49-F238E27FC236}">
                <a16:creationId xmlns:a16="http://schemas.microsoft.com/office/drawing/2014/main" id="{EDEDDAB9-D021-734E-9418-F8F4BBD6CA1B}"/>
              </a:ext>
            </a:extLst>
          </p:cNvPr>
          <p:cNvSpPr/>
          <p:nvPr/>
        </p:nvSpPr>
        <p:spPr>
          <a:xfrm>
            <a:off x="3199097" y="3279867"/>
            <a:ext cx="388855" cy="2625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30;p40">
            <a:extLst>
              <a:ext uri="{FF2B5EF4-FFF2-40B4-BE49-F238E27FC236}">
                <a16:creationId xmlns:a16="http://schemas.microsoft.com/office/drawing/2014/main" id="{D6E254EE-416E-4B48-8B02-201E33177232}"/>
              </a:ext>
            </a:extLst>
          </p:cNvPr>
          <p:cNvSpPr/>
          <p:nvPr/>
        </p:nvSpPr>
        <p:spPr>
          <a:xfrm>
            <a:off x="1546922" y="1214713"/>
            <a:ext cx="5112495" cy="1192443"/>
          </a:xfrm>
          <a:prstGeom prst="wedgeRoundRectCallout">
            <a:avLst>
              <a:gd name="adj1" fmla="val -56648"/>
              <a:gd name="adj2" fmla="val -2199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いろ▼</a:t>
            </a:r>
            <a:r>
              <a:rPr lang="ja-JP" altLang="en-US" sz="1500" b="1" dirty="0">
                <a:solidFill>
                  <a:schemeClr val="bg2"/>
                </a:solidFill>
              </a:rPr>
              <a:t>」とかいてあるところを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bg2"/>
                </a:solidFill>
              </a:rPr>
              <a:t>すると、スプライトにくわえる</a:t>
            </a:r>
            <a:r>
              <a:rPr lang="ja-JP" altLang="en-US" sz="1500" b="1" dirty="0">
                <a:solidFill>
                  <a:schemeClr val="accent5"/>
                </a:solidFill>
              </a:rPr>
              <a:t>がぞうこうかをえらべる</a:t>
            </a:r>
            <a:r>
              <a:rPr lang="ja-JP" altLang="en-US" sz="1500" b="1" dirty="0">
                <a:solidFill>
                  <a:schemeClr val="bg2"/>
                </a:solidFill>
              </a:rPr>
              <a:t>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こんかいは「</a:t>
            </a:r>
            <a:r>
              <a:rPr lang="ja-JP" altLang="en-US" sz="1500" b="1" dirty="0">
                <a:solidFill>
                  <a:schemeClr val="accent5"/>
                </a:solidFill>
              </a:rPr>
              <a:t>ゆうれい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」をえらんでみよう。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" name="Google Shape;338;p33">
            <a:extLst>
              <a:ext uri="{FF2B5EF4-FFF2-40B4-BE49-F238E27FC236}">
                <a16:creationId xmlns:a16="http://schemas.microsoft.com/office/drawing/2014/main" id="{325873BC-B88E-2948-A306-4F9054ED83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402" y="108198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430;p40">
            <a:extLst>
              <a:ext uri="{FF2B5EF4-FFF2-40B4-BE49-F238E27FC236}">
                <a16:creationId xmlns:a16="http://schemas.microsoft.com/office/drawing/2014/main" id="{889BBDDE-225E-F540-BAF5-C7E46391CE40}"/>
              </a:ext>
            </a:extLst>
          </p:cNvPr>
          <p:cNvSpPr/>
          <p:nvPr/>
        </p:nvSpPr>
        <p:spPr>
          <a:xfrm>
            <a:off x="1336197" y="4397464"/>
            <a:ext cx="2186496" cy="496211"/>
          </a:xfrm>
          <a:prstGeom prst="wedgeRoundRectCallout">
            <a:avLst>
              <a:gd name="adj1" fmla="val -57544"/>
              <a:gd name="adj2" fmla="val 1514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いろんなのがあるね！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" name="Google Shape;378;p36">
            <a:extLst>
              <a:ext uri="{FF2B5EF4-FFF2-40B4-BE49-F238E27FC236}">
                <a16:creationId xmlns:a16="http://schemas.microsoft.com/office/drawing/2014/main" id="{FBD132E2-19CD-174E-BAAB-7E35128E0CB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110" y="4073533"/>
            <a:ext cx="838927" cy="838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B70C6C1-C689-4A85-A4A2-80B9CA4EC5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4168" y="2847485"/>
            <a:ext cx="1563208" cy="1732421"/>
          </a:xfrm>
          <a:prstGeom prst="rect">
            <a:avLst/>
          </a:prstGeom>
        </p:spPr>
      </p:pic>
      <p:sp>
        <p:nvSpPr>
          <p:cNvPr id="30" name="Google Shape;320;p32">
            <a:extLst>
              <a:ext uri="{FF2B5EF4-FFF2-40B4-BE49-F238E27FC236}">
                <a16:creationId xmlns:a16="http://schemas.microsoft.com/office/drawing/2014/main" id="{9C02E8C5-62B8-4881-91DF-F042CF0B842A}"/>
              </a:ext>
            </a:extLst>
          </p:cNvPr>
          <p:cNvSpPr/>
          <p:nvPr/>
        </p:nvSpPr>
        <p:spPr>
          <a:xfrm>
            <a:off x="4582783" y="4308135"/>
            <a:ext cx="1017917" cy="2625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82;p36">
            <a:extLst>
              <a:ext uri="{FF2B5EF4-FFF2-40B4-BE49-F238E27FC236}">
                <a16:creationId xmlns:a16="http://schemas.microsoft.com/office/drawing/2014/main" id="{2A764754-922D-4825-88CC-C94E9844A95D}"/>
              </a:ext>
            </a:extLst>
          </p:cNvPr>
          <p:cNvSpPr/>
          <p:nvPr/>
        </p:nvSpPr>
        <p:spPr>
          <a:xfrm>
            <a:off x="5759454" y="3820927"/>
            <a:ext cx="1803146" cy="520800"/>
          </a:xfrm>
          <a:prstGeom prst="wedgeRoundRectCallout">
            <a:avLst>
              <a:gd name="adj1" fmla="val -61204"/>
              <a:gd name="adj2" fmla="val 4517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21406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E63463-3FA9-48BD-9B7A-F2F2A76D2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74" y="1650170"/>
            <a:ext cx="8257309" cy="246525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みどりのはたをおすと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430;p40">
            <a:extLst>
              <a:ext uri="{FF2B5EF4-FFF2-40B4-BE49-F238E27FC236}">
                <a16:creationId xmlns:a16="http://schemas.microsoft.com/office/drawing/2014/main" id="{521E6B14-18C0-144C-A5E4-16027207398C}"/>
              </a:ext>
            </a:extLst>
          </p:cNvPr>
          <p:cNvSpPr/>
          <p:nvPr/>
        </p:nvSpPr>
        <p:spPr>
          <a:xfrm>
            <a:off x="1835847" y="1230707"/>
            <a:ext cx="2422117" cy="838927"/>
          </a:xfrm>
          <a:prstGeom prst="wedgeRoundRectCallout">
            <a:avLst>
              <a:gd name="adj1" fmla="val -62720"/>
              <a:gd name="adj2" fmla="val 214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のはたをおす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と、、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いろがうすくなった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！！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Google Shape;378;p36">
            <a:extLst>
              <a:ext uri="{FF2B5EF4-FFF2-40B4-BE49-F238E27FC236}">
                <a16:creationId xmlns:a16="http://schemas.microsoft.com/office/drawing/2014/main" id="{140F5F5C-52EF-1C48-8C5D-4BE9009E19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227" y="1155711"/>
            <a:ext cx="838927" cy="83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30;p40">
            <a:extLst>
              <a:ext uri="{FF2B5EF4-FFF2-40B4-BE49-F238E27FC236}">
                <a16:creationId xmlns:a16="http://schemas.microsoft.com/office/drawing/2014/main" id="{1D3B65AF-8C1D-5E49-8ACB-B819A9FB8ED2}"/>
              </a:ext>
            </a:extLst>
          </p:cNvPr>
          <p:cNvSpPr/>
          <p:nvPr/>
        </p:nvSpPr>
        <p:spPr>
          <a:xfrm>
            <a:off x="5450686" y="1263363"/>
            <a:ext cx="3259424" cy="1033578"/>
          </a:xfrm>
          <a:prstGeom prst="wedgeRoundRectCallout">
            <a:avLst>
              <a:gd name="adj1" fmla="val 33472"/>
              <a:gd name="adj2" fmla="val 7340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ゆうれい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」のがぞうこうかは、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スプライトをゆうれいみたいに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とうめい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にすることができるんだ！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8CBDC656-67DF-7A40-B79A-90F5E4B5A4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9898" y="2708469"/>
            <a:ext cx="1148022" cy="11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2608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A55EF3-E5E4-4596-8122-0FAF5B27E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86" y="1633645"/>
            <a:ext cx="7937610" cy="241228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すうじをかえよう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382;p36">
            <a:extLst>
              <a:ext uri="{FF2B5EF4-FFF2-40B4-BE49-F238E27FC236}">
                <a16:creationId xmlns:a16="http://schemas.microsoft.com/office/drawing/2014/main" id="{8F0CD530-FE16-394E-9EDA-706841F227D0}"/>
              </a:ext>
            </a:extLst>
          </p:cNvPr>
          <p:cNvSpPr/>
          <p:nvPr/>
        </p:nvSpPr>
        <p:spPr>
          <a:xfrm>
            <a:off x="4960847" y="3907685"/>
            <a:ext cx="3005517" cy="917408"/>
          </a:xfrm>
          <a:prstGeom prst="wedgeRoundRectCallout">
            <a:avLst>
              <a:gd name="adj1" fmla="val -56126"/>
              <a:gd name="adj2" fmla="val -7365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しろいところ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すうじ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をかえてみよう。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B5A94421-F48C-6C4F-BBE8-523BB6DD1B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6307" y="3685957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77;p36">
            <a:extLst>
              <a:ext uri="{FF2B5EF4-FFF2-40B4-BE49-F238E27FC236}">
                <a16:creationId xmlns:a16="http://schemas.microsoft.com/office/drawing/2014/main" id="{D305B43E-7A38-4049-8619-A6A8DA5CA43A}"/>
              </a:ext>
            </a:extLst>
          </p:cNvPr>
          <p:cNvSpPr/>
          <p:nvPr/>
        </p:nvSpPr>
        <p:spPr>
          <a:xfrm>
            <a:off x="4201307" y="3389419"/>
            <a:ext cx="270000" cy="2514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30;p40">
            <a:extLst>
              <a:ext uri="{FF2B5EF4-FFF2-40B4-BE49-F238E27FC236}">
                <a16:creationId xmlns:a16="http://schemas.microsoft.com/office/drawing/2014/main" id="{018C6518-D957-3049-9896-F405C901FB82}"/>
              </a:ext>
            </a:extLst>
          </p:cNvPr>
          <p:cNvSpPr/>
          <p:nvPr/>
        </p:nvSpPr>
        <p:spPr>
          <a:xfrm>
            <a:off x="1791147" y="1195182"/>
            <a:ext cx="5547144" cy="1108529"/>
          </a:xfrm>
          <a:prstGeom prst="wedgeRoundRectCallout">
            <a:avLst>
              <a:gd name="adj1" fmla="val -55281"/>
              <a:gd name="adj2" fmla="val 102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ブロックの</a:t>
            </a:r>
            <a:r>
              <a:rPr lang="ja-JP" altLang="en-US" sz="1500" b="1" dirty="0">
                <a:solidFill>
                  <a:schemeClr val="accent5"/>
                </a:solidFill>
              </a:rPr>
              <a:t>すうじ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をふやしたら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さらにいろがうすくなる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ほんたい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とのちがいがわかりやすいように、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すうじを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50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ぐらいにかえておこう。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" name="Google Shape;338;p33">
            <a:extLst>
              <a:ext uri="{FF2B5EF4-FFF2-40B4-BE49-F238E27FC236}">
                <a16:creationId xmlns:a16="http://schemas.microsoft.com/office/drawing/2014/main" id="{C5DE49EC-A05D-1343-9DDB-D48E69985D1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704" y="1155711"/>
            <a:ext cx="1148022" cy="11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94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9222C8E-1343-46AC-BC8A-F3C241BCA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168" y="1118013"/>
            <a:ext cx="2954035" cy="379026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ぶんしんをふやそう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Google Shape;430;p40">
            <a:extLst>
              <a:ext uri="{FF2B5EF4-FFF2-40B4-BE49-F238E27FC236}">
                <a16:creationId xmlns:a16="http://schemas.microsoft.com/office/drawing/2014/main" id="{A8128A0B-1319-4A41-AF28-C35B6BC3BC24}"/>
              </a:ext>
            </a:extLst>
          </p:cNvPr>
          <p:cNvSpPr/>
          <p:nvPr/>
        </p:nvSpPr>
        <p:spPr>
          <a:xfrm>
            <a:off x="1719726" y="1001374"/>
            <a:ext cx="2603053" cy="904551"/>
          </a:xfrm>
          <a:prstGeom prst="wedgeRoundRectCallout">
            <a:avLst>
              <a:gd name="adj1" fmla="val -55281"/>
              <a:gd name="adj2" fmla="val 2200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もうすぐかんせいだよ！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ここまでがんばったね！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EDD979C5-AD0D-0041-8289-C2004A44F0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483" y="130811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430;p40">
            <a:extLst>
              <a:ext uri="{FF2B5EF4-FFF2-40B4-BE49-F238E27FC236}">
                <a16:creationId xmlns:a16="http://schemas.microsoft.com/office/drawing/2014/main" id="{0ECD3103-3B31-2B4B-B541-BA729A11D7A4}"/>
              </a:ext>
            </a:extLst>
          </p:cNvPr>
          <p:cNvSpPr/>
          <p:nvPr/>
        </p:nvSpPr>
        <p:spPr>
          <a:xfrm>
            <a:off x="1719726" y="1989212"/>
            <a:ext cx="3678929" cy="1783843"/>
          </a:xfrm>
          <a:prstGeom prst="wedgeRoundRectCallout">
            <a:avLst>
              <a:gd name="adj1" fmla="val -61077"/>
              <a:gd name="adj2" fmla="val -363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のみぎしたの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ぶんしん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dirty="0">
                <a:solidFill>
                  <a:schemeClr val="dk2"/>
                </a:solidFill>
              </a:rPr>
              <a:t>→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ふくせい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r>
              <a:rPr lang="ja-JP" altLang="en-US" sz="1500" b="1" dirty="0">
                <a:solidFill>
                  <a:schemeClr val="accent5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スプライトをふやそう。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おなじうごき</a:t>
            </a:r>
            <a:r>
              <a:rPr lang="ja-JP" altLang="en-US" sz="1500" b="1" dirty="0">
                <a:solidFill>
                  <a:schemeClr val="bg2"/>
                </a:solidFill>
              </a:rPr>
              <a:t>のスプライトができるよ！</a:t>
            </a:r>
            <a:endParaRPr lang="ja-JP" altLang="en-US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458;p42">
            <a:extLst>
              <a:ext uri="{FF2B5EF4-FFF2-40B4-BE49-F238E27FC236}">
                <a16:creationId xmlns:a16="http://schemas.microsoft.com/office/drawing/2014/main" id="{DD1B3509-1038-5442-88F7-9A278E1D3A99}"/>
              </a:ext>
            </a:extLst>
          </p:cNvPr>
          <p:cNvSpPr/>
          <p:nvPr/>
        </p:nvSpPr>
        <p:spPr>
          <a:xfrm>
            <a:off x="6651621" y="2529220"/>
            <a:ext cx="1432388" cy="1305125"/>
          </a:xfrm>
          <a:prstGeom prst="wedgeRoundRectCallout">
            <a:avLst>
              <a:gd name="adj1" fmla="val -45768"/>
              <a:gd name="adj2" fmla="val 6830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430;p40">
            <a:extLst>
              <a:ext uri="{FF2B5EF4-FFF2-40B4-BE49-F238E27FC236}">
                <a16:creationId xmlns:a16="http://schemas.microsoft.com/office/drawing/2014/main" id="{020C055C-3C4E-4378-B8A2-0C6496D284F6}"/>
              </a:ext>
            </a:extLst>
          </p:cNvPr>
          <p:cNvSpPr/>
          <p:nvPr/>
        </p:nvSpPr>
        <p:spPr>
          <a:xfrm>
            <a:off x="1719725" y="3965057"/>
            <a:ext cx="3286383" cy="756805"/>
          </a:xfrm>
          <a:prstGeom prst="wedgeRoundRectCallout">
            <a:avLst>
              <a:gd name="adj1" fmla="val -59234"/>
              <a:gd name="adj2" fmla="val 214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スクリプトエリアでつくったブロックといっしょに、ふえるんだね！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" name="Google Shape;378;p36">
            <a:extLst>
              <a:ext uri="{FF2B5EF4-FFF2-40B4-BE49-F238E27FC236}">
                <a16:creationId xmlns:a16="http://schemas.microsoft.com/office/drawing/2014/main" id="{DB10ABCF-65F6-47E6-8F40-02DD2CCB955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4797" y="3882934"/>
            <a:ext cx="838927" cy="838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C5E257F5-14AC-4059-9CC3-DCDF1F0FE2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34" t="76750" r="45610" b="4021"/>
          <a:stretch/>
        </p:blipFill>
        <p:spPr>
          <a:xfrm>
            <a:off x="6755858" y="2643979"/>
            <a:ext cx="1196978" cy="1129076"/>
          </a:xfrm>
          <a:prstGeom prst="rect">
            <a:avLst/>
          </a:prstGeom>
        </p:spPr>
      </p:pic>
      <p:sp>
        <p:nvSpPr>
          <p:cNvPr id="31" name="Google Shape;427;p40">
            <a:extLst>
              <a:ext uri="{FF2B5EF4-FFF2-40B4-BE49-F238E27FC236}">
                <a16:creationId xmlns:a16="http://schemas.microsoft.com/office/drawing/2014/main" id="{6019D4C2-B093-47E6-90BF-66C5657B2AB3}"/>
              </a:ext>
            </a:extLst>
          </p:cNvPr>
          <p:cNvSpPr/>
          <p:nvPr/>
        </p:nvSpPr>
        <p:spPr>
          <a:xfrm>
            <a:off x="6651622" y="2521971"/>
            <a:ext cx="1415649" cy="491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36;p33">
            <a:extLst>
              <a:ext uri="{FF2B5EF4-FFF2-40B4-BE49-F238E27FC236}">
                <a16:creationId xmlns:a16="http://schemas.microsoft.com/office/drawing/2014/main" id="{D3D69D8C-B9B0-43B2-A396-A1888F78047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6230" y="2795742"/>
            <a:ext cx="614112" cy="936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316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690BF5C-9BB7-4FF7-83C8-7DD371A06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465" y="958326"/>
            <a:ext cx="3099808" cy="398404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かんせい！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" name="Google Shape;338;p33">
            <a:extLst>
              <a:ext uri="{FF2B5EF4-FFF2-40B4-BE49-F238E27FC236}">
                <a16:creationId xmlns:a16="http://schemas.microsoft.com/office/drawing/2014/main" id="{DB87D472-EC48-AE4D-864F-4FBADE7D3B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250" y="1600459"/>
            <a:ext cx="1148022" cy="1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319;p32">
            <a:extLst>
              <a:ext uri="{FF2B5EF4-FFF2-40B4-BE49-F238E27FC236}">
                <a16:creationId xmlns:a16="http://schemas.microsoft.com/office/drawing/2014/main" id="{DB858E93-A8FE-E24C-BD7F-71635A6C0CDF}"/>
              </a:ext>
            </a:extLst>
          </p:cNvPr>
          <p:cNvCxnSpPr>
            <a:cxnSpLocks/>
          </p:cNvCxnSpPr>
          <p:nvPr/>
        </p:nvCxnSpPr>
        <p:spPr>
          <a:xfrm flipV="1">
            <a:off x="7492572" y="2139478"/>
            <a:ext cx="817952" cy="13198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427;p40">
            <a:extLst>
              <a:ext uri="{FF2B5EF4-FFF2-40B4-BE49-F238E27FC236}">
                <a16:creationId xmlns:a16="http://schemas.microsoft.com/office/drawing/2014/main" id="{65A31E18-B821-F54A-BB1B-5DA784951FA9}"/>
              </a:ext>
            </a:extLst>
          </p:cNvPr>
          <p:cNvSpPr/>
          <p:nvPr/>
        </p:nvSpPr>
        <p:spPr>
          <a:xfrm>
            <a:off x="5286340" y="958326"/>
            <a:ext cx="3248059" cy="21238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EF553457-D248-4844-AE9F-DE79F3F06E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0611" y="1952434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30;p40">
            <a:extLst>
              <a:ext uri="{FF2B5EF4-FFF2-40B4-BE49-F238E27FC236}">
                <a16:creationId xmlns:a16="http://schemas.microsoft.com/office/drawing/2014/main" id="{401CD181-6456-AA45-B612-DEC80D3417D1}"/>
              </a:ext>
            </a:extLst>
          </p:cNvPr>
          <p:cNvSpPr/>
          <p:nvPr/>
        </p:nvSpPr>
        <p:spPr>
          <a:xfrm>
            <a:off x="1477860" y="1220582"/>
            <a:ext cx="3660442" cy="1708886"/>
          </a:xfrm>
          <a:prstGeom prst="wedgeRoundRectCallout">
            <a:avLst>
              <a:gd name="adj1" fmla="val -54146"/>
              <a:gd name="adj2" fmla="val 143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さいごに、</a:t>
            </a:r>
            <a:r>
              <a:rPr lang="ja-JP" altLang="en-US" sz="1500" b="1" dirty="0">
                <a:solidFill>
                  <a:schemeClr val="bg2"/>
                </a:solidFill>
              </a:rPr>
              <a:t>ぶんしんよう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のスプライトが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と</a:t>
            </a:r>
            <a:r>
              <a:rPr lang="ja-JP" altLang="en-US" sz="1500" b="1" dirty="0">
                <a:solidFill>
                  <a:schemeClr val="accent5"/>
                </a:solidFill>
              </a:rPr>
              <a:t>かさ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ならないように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ステージ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のスプライトを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ドラッグ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&amp;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ドロップ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して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ばしょをちょうせいしよう！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430;p40">
            <a:extLst>
              <a:ext uri="{FF2B5EF4-FFF2-40B4-BE49-F238E27FC236}">
                <a16:creationId xmlns:a16="http://schemas.microsoft.com/office/drawing/2014/main" id="{ECC5F26C-C0F7-8D40-BE6D-0A5ABBA20E28}"/>
              </a:ext>
            </a:extLst>
          </p:cNvPr>
          <p:cNvSpPr/>
          <p:nvPr/>
        </p:nvSpPr>
        <p:spPr>
          <a:xfrm>
            <a:off x="1477860" y="3042159"/>
            <a:ext cx="2234208" cy="636038"/>
          </a:xfrm>
          <a:prstGeom prst="wedgeRoundRectCallout">
            <a:avLst>
              <a:gd name="adj1" fmla="val -55281"/>
              <a:gd name="adj2" fmla="val 102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これで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かんせい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だよ！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430;p40">
            <a:extLst>
              <a:ext uri="{FF2B5EF4-FFF2-40B4-BE49-F238E27FC236}">
                <a16:creationId xmlns:a16="http://schemas.microsoft.com/office/drawing/2014/main" id="{3488827B-3277-9B42-BC34-7743A0D91F62}"/>
              </a:ext>
            </a:extLst>
          </p:cNvPr>
          <p:cNvSpPr/>
          <p:nvPr/>
        </p:nvSpPr>
        <p:spPr>
          <a:xfrm>
            <a:off x="1477860" y="4085824"/>
            <a:ext cx="2428752" cy="636038"/>
          </a:xfrm>
          <a:prstGeom prst="wedgeRoundRectCallout">
            <a:avLst>
              <a:gd name="adj1" fmla="val -56952"/>
              <a:gd name="adj2" fmla="val 76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やったー！がんばった！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" name="Google Shape;378;p36">
            <a:extLst>
              <a:ext uri="{FF2B5EF4-FFF2-40B4-BE49-F238E27FC236}">
                <a16:creationId xmlns:a16="http://schemas.microsoft.com/office/drawing/2014/main" id="{223120FD-CD09-CE48-B3C1-C8AE82BC64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1706" y="3882934"/>
            <a:ext cx="838927" cy="838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822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5ADBEA19-9D65-4E48-A680-4FA191AB9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836" y="1829808"/>
            <a:ext cx="3307348" cy="275848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38588CB-C33B-4F7D-BAA0-71CD766E3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727" y="1829808"/>
            <a:ext cx="3159179" cy="2589435"/>
          </a:xfrm>
          <a:prstGeom prst="rect">
            <a:avLst/>
          </a:prstGeom>
        </p:spPr>
      </p:pic>
      <p:sp>
        <p:nvSpPr>
          <p:cNvPr id="415" name="Google Shape;415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みどりのはたをおしてみよう！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body" idx="1"/>
          </p:nvPr>
        </p:nvSpPr>
        <p:spPr>
          <a:xfrm>
            <a:off x="977384" y="1323061"/>
            <a:ext cx="328789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-JP" altLang="en-US" sz="1500" b="1">
                <a:latin typeface="Arial"/>
                <a:cs typeface="Arial"/>
              </a:rPr>
              <a:t>うまくできたかな？</a:t>
            </a:r>
            <a:endParaRPr lang="ja-JP" altLang="en-US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26D89038-96C2-3543-88B4-F742BA5C1F9C}"/>
              </a:ext>
            </a:extLst>
          </p:cNvPr>
          <p:cNvSpPr txBox="1"/>
          <p:nvPr/>
        </p:nvSpPr>
        <p:spPr>
          <a:xfrm>
            <a:off x="977384" y="4076272"/>
            <a:ext cx="704513" cy="42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8849934C-61DA-594D-A8AE-0C9ABA9CCED2}"/>
              </a:ext>
            </a:extLst>
          </p:cNvPr>
          <p:cNvSpPr txBox="1"/>
          <p:nvPr/>
        </p:nvSpPr>
        <p:spPr>
          <a:xfrm>
            <a:off x="4830836" y="4108957"/>
            <a:ext cx="704512" cy="42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550036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60559" y="1339625"/>
            <a:ext cx="4167600" cy="351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する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かくす</a:t>
            </a:r>
            <a:endParaRPr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スプライトをふくせいするほうほう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おく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る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をうけとったとき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こうか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ずつかえる</a:t>
            </a:r>
            <a:endParaRPr lang="en-US" altLang="ja" sz="18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べんきょう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2702</TotalTime>
  <Words>1729</Words>
  <Application>Microsoft Office PowerPoint</Application>
  <PresentationFormat>画面に合わせる (16:9)</PresentationFormat>
  <Paragraphs>234</Paragraphs>
  <Slides>37</Slides>
  <Notes>37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1" baseType="lpstr">
      <vt:lpstr>Arial</vt:lpstr>
      <vt:lpstr>Lato</vt:lpstr>
      <vt:lpstr>Playfair Display</vt:lpstr>
      <vt:lpstr>Coral</vt:lpstr>
      <vt:lpstr>Scratchで ゲームを つくろう！</vt:lpstr>
      <vt:lpstr>とうじょうじんぶつしょうかい</vt:lpstr>
      <vt:lpstr>Scratchをひらいてね</vt:lpstr>
      <vt:lpstr>ゲームをつくるがめんだよ </vt:lpstr>
      <vt:lpstr>Scratchをひらがなにしよう</vt:lpstr>
      <vt:lpstr>【きょうのもくひょう】 スプライトを ぶんしんさせてみよう</vt:lpstr>
      <vt:lpstr>スプライトをがめんからかくしてみよう</vt:lpstr>
      <vt:lpstr>どのブロックをつかえばいいんだろう？</vt:lpstr>
      <vt:lpstr>どのブロックをつかえばいいんだろう？</vt:lpstr>
      <vt:lpstr>スプライトをがめんからかくしてみよう</vt:lpstr>
      <vt:lpstr>「かくす」をひだりクリックすると…</vt:lpstr>
      <vt:lpstr>「ひょうじする」をひだりクリックすると…</vt:lpstr>
      <vt:lpstr>ここからがほんばん！</vt:lpstr>
      <vt:lpstr>アニメーションをつくろう！</vt:lpstr>
      <vt:lpstr>さいしょのがめんにもどそう</vt:lpstr>
      <vt:lpstr>ぶんしんようのスプライトをつくろう</vt:lpstr>
      <vt:lpstr>ぶんしんようスプライトのなまえをかえよう</vt:lpstr>
      <vt:lpstr>ほんたいようのスプライトをせんたくしよう</vt:lpstr>
      <vt:lpstr>ほんたいようスプライトのなまえをかえよう</vt:lpstr>
      <vt:lpstr>ほんたいようのスプライトのうごき</vt:lpstr>
      <vt:lpstr>セリフをつけよう</vt:lpstr>
      <vt:lpstr>セリフをかえるには？</vt:lpstr>
      <vt:lpstr>ぶんしんようのスプライトをせんたくしよう</vt:lpstr>
      <vt:lpstr>ぶんしんようのスプライトのうごき</vt:lpstr>
      <vt:lpstr>ぶんしんようのスプライトのうごき</vt:lpstr>
      <vt:lpstr>「メッセージをおくる」ブロック</vt:lpstr>
      <vt:lpstr>ブロックをつなげてみよう</vt:lpstr>
      <vt:lpstr>ぶんしんようのスプライトにもどろう</vt:lpstr>
      <vt:lpstr>ブロックをつなげてみよう</vt:lpstr>
      <vt:lpstr>ぶんしんのみためをかえてみよう</vt:lpstr>
      <vt:lpstr>がぞうこうかをくわえてみよう</vt:lpstr>
      <vt:lpstr>みどりのはたをおすと…</vt:lpstr>
      <vt:lpstr>すうじをかえよう</vt:lpstr>
      <vt:lpstr>ぶんしんをふやそう</vt:lpstr>
      <vt:lpstr>かんせい！</vt:lpstr>
      <vt:lpstr>みどりのはたをおしてみよう！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180</cp:revision>
  <dcterms:modified xsi:type="dcterms:W3CDTF">2021-12-12T07:01:44Z</dcterms:modified>
</cp:coreProperties>
</file>