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435" r:id="rId3"/>
    <p:sldId id="335" r:id="rId4"/>
    <p:sldId id="336" r:id="rId5"/>
    <p:sldId id="330" r:id="rId6"/>
    <p:sldId id="258" r:id="rId7"/>
    <p:sldId id="339" r:id="rId8"/>
    <p:sldId id="345" r:id="rId9"/>
    <p:sldId id="364" r:id="rId10"/>
    <p:sldId id="346" r:id="rId11"/>
    <p:sldId id="347" r:id="rId12"/>
    <p:sldId id="363" r:id="rId13"/>
    <p:sldId id="348" r:id="rId14"/>
    <p:sldId id="349" r:id="rId15"/>
    <p:sldId id="369" r:id="rId16"/>
    <p:sldId id="351" r:id="rId17"/>
    <p:sldId id="352" r:id="rId18"/>
    <p:sldId id="365" r:id="rId19"/>
    <p:sldId id="366" r:id="rId20"/>
    <p:sldId id="367" r:id="rId21"/>
    <p:sldId id="370" r:id="rId22"/>
    <p:sldId id="325" r:id="rId23"/>
  </p:sldIdLst>
  <p:sldSz cx="9144000" cy="5143500" type="screen16x9"/>
  <p:notesSz cx="6858000" cy="9144000"/>
  <p:embeddedFontLs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Playfair Display" panose="00000500000000000000" pitchFamily="2" charset="0"/>
      <p:regular r:id="rId29"/>
      <p:bold r:id="rId30"/>
      <p:italic r:id="rId31"/>
      <p:boldItalic r:id="rId32"/>
    </p:embeddedFont>
    <p:embeddedFont>
      <p:font typeface="メイリオ" panose="020B0604030504040204" pitchFamily="50" charset="-128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6197"/>
  </p:normalViewPr>
  <p:slideViewPr>
    <p:cSldViewPr snapToGrid="0">
      <p:cViewPr varScale="1">
        <p:scale>
          <a:sx n="143" d="100"/>
          <a:sy n="143" d="100"/>
        </p:scale>
        <p:origin x="92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803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5228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8149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406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814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964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955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8723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528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674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7639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4310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29259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9486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513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660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だい３かい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Scratchをやるのは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はじ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めたところだよ。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18165564-C074-4894-8B40-F74C2039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" y="1014835"/>
            <a:ext cx="8899236" cy="3031302"/>
          </a:xfrm>
          <a:prstGeom prst="rect">
            <a:avLst/>
          </a:prstGeom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-19292"/>
              <a:gd name="adj2" fmla="val -61879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21912"/>
              <a:gd name="adj2" fmla="val -71833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06" y="3188860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rgbClr val="5E696C"/>
                </a:solidFill>
              </a:rPr>
              <a:t>がめん</a:t>
            </a:r>
            <a:r>
              <a:rPr lang="ja" sz="1500" b="1" dirty="0">
                <a:solidFill>
                  <a:srgbClr val="5E696C"/>
                </a:solidFill>
              </a:rPr>
              <a:t>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きょうもたのしみだな！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る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altLang="ja-JP" dirty="0">
                <a:latin typeface="Arial"/>
                <a:cs typeface="Arial"/>
              </a:rPr>
              <a:t>【</a:t>
            </a:r>
            <a:r>
              <a:rPr lang="ja-JP" altLang="en-US" dirty="0">
                <a:latin typeface="Arial"/>
                <a:cs typeface="Arial"/>
              </a:rPr>
              <a:t>きょうのもくひょう</a:t>
            </a:r>
            <a:r>
              <a:rPr lang="en-US" altLang="ja-JP" dirty="0">
                <a:latin typeface="Arial"/>
                <a:cs typeface="Arial"/>
              </a:rPr>
              <a:t>】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スプライトの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おおきさをかえてみよう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D2CA9F-0F56-47C9-9E14-15E36FD67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76" y="1074025"/>
            <a:ext cx="8296507" cy="281957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スプライトをおおきくしてみよう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9090" y="1381969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97184" y="3559381"/>
            <a:ext cx="938502" cy="938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4045162" y="3667401"/>
            <a:ext cx="2543415" cy="795900"/>
          </a:xfrm>
          <a:prstGeom prst="wedgeRoundRectCallout">
            <a:avLst>
              <a:gd name="adj1" fmla="val 64523"/>
              <a:gd name="adj2" fmla="val 1744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きょう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もがんばるぞ！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523766" y="1437162"/>
            <a:ext cx="4220492" cy="935687"/>
          </a:xfrm>
          <a:prstGeom prst="wedgeRoundRectCallout">
            <a:avLst>
              <a:gd name="adj1" fmla="val -58786"/>
              <a:gd name="adj2" fmla="val -200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きょうはぜんかいとちがうブロックをつかって、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スプライトのおおきさをかえて</a:t>
            </a:r>
            <a:r>
              <a:rPr lang="ja-JP" altLang="en-US" sz="1500" b="1" dirty="0">
                <a:solidFill>
                  <a:srgbClr val="5E696C"/>
                </a:solidFill>
              </a:rPr>
              <a:t>みよう！</a:t>
            </a:r>
            <a:endParaRPr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8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7146025-1F44-43C4-B8F1-A65D7D7FB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15" y="1309985"/>
            <a:ext cx="8229600" cy="252353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さっそくプログラミング！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2790" y="2781302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7996" y="3892550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529706" y="3924400"/>
            <a:ext cx="2662780" cy="795900"/>
          </a:xfrm>
          <a:prstGeom prst="wedgeRoundRectCallout">
            <a:avLst>
              <a:gd name="adj1" fmla="val -70617"/>
              <a:gd name="adj2" fmla="val 2359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これはだいぶなれてきたな。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3974296" y="2148020"/>
            <a:ext cx="3276028" cy="1669304"/>
          </a:xfrm>
          <a:prstGeom prst="wedgeRoundRectCallout">
            <a:avLst>
              <a:gd name="adj1" fmla="val 60610"/>
              <a:gd name="adj2" fmla="val 157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まずはいつもどおり、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  <a:highlight>
                  <a:schemeClr val="accent4"/>
                </a:highlight>
              </a:rPr>
              <a:t>みどりのはたがおされたとき</a:t>
            </a:r>
            <a:r>
              <a:rPr lang="ja-JP" altLang="en-US" sz="1500" b="1" dirty="0">
                <a:solidFill>
                  <a:schemeClr val="dk2"/>
                </a:solidFill>
              </a:rPr>
              <a:t>」の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dk2"/>
                </a:solidFill>
              </a:rPr>
              <a:t>してね。</a:t>
            </a:r>
            <a:endParaRPr sz="1500" b="1" dirty="0">
              <a:solidFill>
                <a:srgbClr val="5E696C"/>
              </a:solidFill>
            </a:endParaRPr>
          </a:p>
        </p:txBody>
      </p:sp>
      <p:cxnSp>
        <p:nvCxnSpPr>
          <p:cNvPr id="18" name="Google Shape;319;p32">
            <a:extLst>
              <a:ext uri="{FF2B5EF4-FFF2-40B4-BE49-F238E27FC236}">
                <a16:creationId xmlns:a16="http://schemas.microsoft.com/office/drawing/2014/main" id="{E97FA895-78DD-BB40-901B-7EE0C9062B63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1800007" y="1956620"/>
            <a:ext cx="1286651" cy="9074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" name="Google Shape;320;p32">
            <a:extLst>
              <a:ext uri="{FF2B5EF4-FFF2-40B4-BE49-F238E27FC236}">
                <a16:creationId xmlns:a16="http://schemas.microsoft.com/office/drawing/2014/main" id="{BDEE7AEE-3822-F541-9437-ED92298A264C}"/>
              </a:ext>
            </a:extLst>
          </p:cNvPr>
          <p:cNvSpPr/>
          <p:nvPr/>
        </p:nvSpPr>
        <p:spPr>
          <a:xfrm>
            <a:off x="991807" y="1765220"/>
            <a:ext cx="8082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21;p32">
            <a:extLst>
              <a:ext uri="{FF2B5EF4-FFF2-40B4-BE49-F238E27FC236}">
                <a16:creationId xmlns:a16="http://schemas.microsoft.com/office/drawing/2014/main" id="{5AB1F733-1B2B-4869-959C-59B036BAFA6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98633" y="1897631"/>
            <a:ext cx="685800" cy="1046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64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9B3398B-42A6-4156-A5EE-67E0283E1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080" y="1258316"/>
            <a:ext cx="3752631" cy="325615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どのブロックをつかえばいいんだろう？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831" y="1364030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078" y="3349459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184297" y="2827654"/>
            <a:ext cx="3049783" cy="1521062"/>
          </a:xfrm>
          <a:prstGeom prst="wedgeRoundRectCallout">
            <a:avLst>
              <a:gd name="adj1" fmla="val -64342"/>
              <a:gd name="adj2" fmla="val 208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うーんと、おおきさだから、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ため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」をかえることになるのかな？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たぶん</a:t>
            </a:r>
            <a:r>
              <a:rPr lang="ja-JP" altLang="en-US" sz="1500" b="1" dirty="0">
                <a:solidFill>
                  <a:schemeClr val="accent5"/>
                </a:solidFill>
              </a:rPr>
              <a:t>むらさきのブロック</a:t>
            </a:r>
            <a:r>
              <a:rPr lang="ja-JP" altLang="en-US" sz="1500" b="1" dirty="0">
                <a:solidFill>
                  <a:schemeClr val="dk2"/>
                </a:solidFill>
              </a:rPr>
              <a:t>だ！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184298" y="1364030"/>
            <a:ext cx="2857937" cy="1174080"/>
          </a:xfrm>
          <a:prstGeom prst="wedgeRoundRectCallout">
            <a:avLst>
              <a:gd name="adj1" fmla="val -64766"/>
              <a:gd name="adj2" fmla="val -87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スプライトのおおきさをかえるには、どのブロックをつかったらいいかわかるかな？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3" name="Google Shape;277;p29">
            <a:extLst>
              <a:ext uri="{FF2B5EF4-FFF2-40B4-BE49-F238E27FC236}">
                <a16:creationId xmlns:a16="http://schemas.microsoft.com/office/drawing/2014/main" id="{0BE915F5-2147-064B-A9F8-2371CD57BBE9}"/>
              </a:ext>
            </a:extLst>
          </p:cNvPr>
          <p:cNvSpPr/>
          <p:nvPr/>
        </p:nvSpPr>
        <p:spPr>
          <a:xfrm>
            <a:off x="6659241" y="1697305"/>
            <a:ext cx="1048481" cy="907620"/>
          </a:xfrm>
          <a:prstGeom prst="wedgeRoundRectCallout">
            <a:avLst>
              <a:gd name="adj1" fmla="val -150745"/>
              <a:gd name="adj2" fmla="val 830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C6A88A2-7E98-4F7E-B069-78A55A6F4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" t="23388" r="89017" b="61954"/>
          <a:stretch/>
        </p:blipFill>
        <p:spPr>
          <a:xfrm>
            <a:off x="6859366" y="1730624"/>
            <a:ext cx="656555" cy="80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2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672EF8-1009-4A4D-8F38-46C8FDF2B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42" y="1208873"/>
            <a:ext cx="8520600" cy="284242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ブロックをつなげてみよう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1801" y="1324438"/>
            <a:ext cx="1140519" cy="114049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699935" y="2578465"/>
            <a:ext cx="1061357" cy="3020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319;p32">
            <a:extLst>
              <a:ext uri="{FF2B5EF4-FFF2-40B4-BE49-F238E27FC236}">
                <a16:creationId xmlns:a16="http://schemas.microsoft.com/office/drawing/2014/main" id="{FAD07D42-1295-DB4C-A390-2A743CDE0FA7}"/>
              </a:ext>
            </a:extLst>
          </p:cNvPr>
          <p:cNvCxnSpPr>
            <a:cxnSpLocks/>
          </p:cNvCxnSpPr>
          <p:nvPr/>
        </p:nvCxnSpPr>
        <p:spPr>
          <a:xfrm flipV="1">
            <a:off x="1761292" y="2578466"/>
            <a:ext cx="1175657" cy="16328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0" name="Google Shape;321;p32">
            <a:extLst>
              <a:ext uri="{FF2B5EF4-FFF2-40B4-BE49-F238E27FC236}">
                <a16:creationId xmlns:a16="http://schemas.microsoft.com/office/drawing/2014/main" id="{6D88F2A1-8173-D341-867A-87FF85A6C35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1285" y="2464935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829200" y="3121572"/>
            <a:ext cx="3690796" cy="1805917"/>
          </a:xfrm>
          <a:prstGeom prst="wedgeRoundRectCallout">
            <a:avLst>
              <a:gd name="adj1" fmla="val 55943"/>
              <a:gd name="adj2" fmla="val -365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おおきさをかえたいときは、この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おおきさを</a:t>
            </a:r>
            <a:r>
              <a:rPr lang="en-US" altLang="ja-JP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ずつかえる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ブロックをつかうんだ！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dk2"/>
                </a:solidFill>
              </a:rPr>
              <a:t>してみて。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5" name="Google Shape;337;p33">
            <a:extLst>
              <a:ext uri="{FF2B5EF4-FFF2-40B4-BE49-F238E27FC236}">
                <a16:creationId xmlns:a16="http://schemas.microsoft.com/office/drawing/2014/main" id="{BC5B52DB-C79C-3A49-AA2D-409AFBD558F0}"/>
              </a:ext>
            </a:extLst>
          </p:cNvPr>
          <p:cNvSpPr/>
          <p:nvPr/>
        </p:nvSpPr>
        <p:spPr>
          <a:xfrm>
            <a:off x="4458331" y="1525532"/>
            <a:ext cx="2061665" cy="727156"/>
          </a:xfrm>
          <a:prstGeom prst="wedgeRoundRectCallout">
            <a:avLst>
              <a:gd name="adj1" fmla="val 63620"/>
              <a:gd name="adj2" fmla="val 87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せいかい！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さすがせいとくん！</a:t>
            </a:r>
            <a:endParaRPr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15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2D824326-5F52-4A1E-8070-FACD936DF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42" y="1208873"/>
            <a:ext cx="8520600" cy="284242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みどりのはたをおすと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2742" y="365538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9265" y="3736946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305650" y="3715744"/>
            <a:ext cx="1824762" cy="795900"/>
          </a:xfrm>
          <a:prstGeom prst="wedgeRoundRectCallout">
            <a:avLst>
              <a:gd name="adj1" fmla="val -7864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ちょっと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きくなった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82;p36">
            <a:extLst>
              <a:ext uri="{FF2B5EF4-FFF2-40B4-BE49-F238E27FC236}">
                <a16:creationId xmlns:a16="http://schemas.microsoft.com/office/drawing/2014/main" id="{BCD850C4-8489-4B42-AFAE-C598051062CC}"/>
              </a:ext>
            </a:extLst>
          </p:cNvPr>
          <p:cNvSpPr/>
          <p:nvPr/>
        </p:nvSpPr>
        <p:spPr>
          <a:xfrm>
            <a:off x="6920189" y="1208873"/>
            <a:ext cx="1300490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376;p36">
            <a:extLst>
              <a:ext uri="{FF2B5EF4-FFF2-40B4-BE49-F238E27FC236}">
                <a16:creationId xmlns:a16="http://schemas.microsoft.com/office/drawing/2014/main" id="{BDFA8F58-B32E-504B-B4B7-38C517107FE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66322" y="1729673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5701190" y="1470366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5588236" y="3871893"/>
            <a:ext cx="1513100" cy="554666"/>
          </a:xfrm>
          <a:prstGeom prst="wedgeRoundRectCallout">
            <a:avLst>
              <a:gd name="adj1" fmla="val 60610"/>
              <a:gd name="adj2" fmla="val 2512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やったね！！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33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4379544-19DE-4CD0-B0CB-B3B619A2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164" y="1017450"/>
            <a:ext cx="3025151" cy="358743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おおきさのかくにんほうほう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" name="Google Shape;377;p36">
            <a:extLst>
              <a:ext uri="{FF2B5EF4-FFF2-40B4-BE49-F238E27FC236}">
                <a16:creationId xmlns:a16="http://schemas.microsoft.com/office/drawing/2014/main" id="{49B1AFE4-C977-5147-9693-8C045B95FD79}"/>
              </a:ext>
            </a:extLst>
          </p:cNvPr>
          <p:cNvSpPr/>
          <p:nvPr/>
        </p:nvSpPr>
        <p:spPr>
          <a:xfrm>
            <a:off x="5758434" y="3752715"/>
            <a:ext cx="557306" cy="4258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338;p33">
            <a:extLst>
              <a:ext uri="{FF2B5EF4-FFF2-40B4-BE49-F238E27FC236}">
                <a16:creationId xmlns:a16="http://schemas.microsoft.com/office/drawing/2014/main" id="{11FFC57A-94F7-F047-BC5A-910F2A8A42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525" y="1879957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37;p33">
            <a:extLst>
              <a:ext uri="{FF2B5EF4-FFF2-40B4-BE49-F238E27FC236}">
                <a16:creationId xmlns:a16="http://schemas.microsoft.com/office/drawing/2014/main" id="{D259A406-36C5-3145-875B-A050B86C3795}"/>
              </a:ext>
            </a:extLst>
          </p:cNvPr>
          <p:cNvSpPr/>
          <p:nvPr/>
        </p:nvSpPr>
        <p:spPr>
          <a:xfrm>
            <a:off x="2021931" y="1899216"/>
            <a:ext cx="3835330" cy="1309883"/>
          </a:xfrm>
          <a:prstGeom prst="wedgeRoundRectCallout">
            <a:avLst>
              <a:gd name="adj1" fmla="val -60915"/>
              <a:gd name="adj2" fmla="val -215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ちなみにスプライトのおおきさは、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ページのみぎした</a:t>
            </a:r>
            <a:r>
              <a:rPr lang="ja-JP" altLang="en-US" sz="1500" b="1" dirty="0">
                <a:solidFill>
                  <a:srgbClr val="5E696C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おおきさ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わくのすうじでかくにんできるよ。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3" name="Google Shape;277;p29">
            <a:extLst>
              <a:ext uri="{FF2B5EF4-FFF2-40B4-BE49-F238E27FC236}">
                <a16:creationId xmlns:a16="http://schemas.microsoft.com/office/drawing/2014/main" id="{6D394E57-322B-D04B-BF45-034BCD3AE79D}"/>
              </a:ext>
            </a:extLst>
          </p:cNvPr>
          <p:cNvSpPr/>
          <p:nvPr/>
        </p:nvSpPr>
        <p:spPr>
          <a:xfrm>
            <a:off x="6765646" y="2302439"/>
            <a:ext cx="1319159" cy="934224"/>
          </a:xfrm>
          <a:prstGeom prst="wedgeRoundRectCallout">
            <a:avLst>
              <a:gd name="adj1" fmla="val -79166"/>
              <a:gd name="adj2" fmla="val 11505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37;p33">
            <a:extLst>
              <a:ext uri="{FF2B5EF4-FFF2-40B4-BE49-F238E27FC236}">
                <a16:creationId xmlns:a16="http://schemas.microsoft.com/office/drawing/2014/main" id="{6948FDB1-4C79-0D4E-9685-F4232809E541}"/>
              </a:ext>
            </a:extLst>
          </p:cNvPr>
          <p:cNvSpPr/>
          <p:nvPr/>
        </p:nvSpPr>
        <p:spPr>
          <a:xfrm>
            <a:off x="2021931" y="3341244"/>
            <a:ext cx="2657008" cy="411471"/>
          </a:xfrm>
          <a:prstGeom prst="wedgeRoundRectCallout">
            <a:avLst>
              <a:gd name="adj1" fmla="val -59714"/>
              <a:gd name="adj2" fmla="val -525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ところでなんだけど、、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F4C3636-D70F-4A76-9812-88DC828A4D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58" t="75687" r="49719" b="12441"/>
          <a:stretch/>
        </p:blipFill>
        <p:spPr>
          <a:xfrm>
            <a:off x="6905090" y="2358810"/>
            <a:ext cx="1105946" cy="84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55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B8ECF28-8684-48C8-AE6B-5B0DF8011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83" y="1561671"/>
            <a:ext cx="8704301" cy="263169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すうじをかえたらどうなるかな？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028" y="100144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280" y="3581829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230594" y="3684080"/>
            <a:ext cx="1972437" cy="906199"/>
          </a:xfrm>
          <a:prstGeom prst="wedgeRoundRectCallout">
            <a:avLst>
              <a:gd name="adj1" fmla="val -7864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ほんとだ！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にふやしてみたら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どうなるんだろう？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1783798" y="1118829"/>
            <a:ext cx="3057623" cy="976107"/>
          </a:xfrm>
          <a:prstGeom prst="wedgeRoundRectCallout">
            <a:avLst>
              <a:gd name="adj1" fmla="val -66479"/>
              <a:gd name="adj2" fmla="val -183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せいとくん、このブロックって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じつは</a:t>
            </a:r>
            <a:r>
              <a:rPr lang="ja-JP" altLang="en-US" sz="1500" b="1" dirty="0">
                <a:solidFill>
                  <a:schemeClr val="accent5"/>
                </a:solidFill>
              </a:rPr>
              <a:t>すうじをかえられる</a:t>
            </a:r>
            <a:r>
              <a:rPr lang="ja-JP" altLang="en-US" sz="1500" b="1" dirty="0">
                <a:solidFill>
                  <a:srgbClr val="5E696C"/>
                </a:solidFill>
              </a:rPr>
              <a:t>んだ！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きづいたかな？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1" name="Google Shape;376;p36">
            <a:extLst>
              <a:ext uri="{FF2B5EF4-FFF2-40B4-BE49-F238E27FC236}">
                <a16:creationId xmlns:a16="http://schemas.microsoft.com/office/drawing/2014/main" id="{0FD255AC-E050-B14D-8A48-E73F868F807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47609" y="2695582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77;p36">
            <a:extLst>
              <a:ext uri="{FF2B5EF4-FFF2-40B4-BE49-F238E27FC236}">
                <a16:creationId xmlns:a16="http://schemas.microsoft.com/office/drawing/2014/main" id="{9BB9CCFE-6883-0C40-9C91-06F880243603}"/>
              </a:ext>
            </a:extLst>
          </p:cNvPr>
          <p:cNvSpPr/>
          <p:nvPr/>
        </p:nvSpPr>
        <p:spPr>
          <a:xfrm>
            <a:off x="3312609" y="2399044"/>
            <a:ext cx="270000" cy="2514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82;p36">
            <a:extLst>
              <a:ext uri="{FF2B5EF4-FFF2-40B4-BE49-F238E27FC236}">
                <a16:creationId xmlns:a16="http://schemas.microsoft.com/office/drawing/2014/main" id="{425D7531-6DAF-9746-99B3-941A88FD1E5D}"/>
              </a:ext>
            </a:extLst>
          </p:cNvPr>
          <p:cNvSpPr/>
          <p:nvPr/>
        </p:nvSpPr>
        <p:spPr>
          <a:xfrm>
            <a:off x="4324612" y="3255155"/>
            <a:ext cx="2974113" cy="979024"/>
          </a:xfrm>
          <a:prstGeom prst="wedgeRoundRectCallout">
            <a:avLst>
              <a:gd name="adj1" fmla="val -61976"/>
              <a:gd name="adj2" fmla="val -5708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しろいところ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あたらしいすうじ</a:t>
            </a: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をいれてみよう。</a:t>
            </a:r>
          </a:p>
        </p:txBody>
      </p:sp>
    </p:spTree>
    <p:extLst>
      <p:ext uri="{BB962C8B-B14F-4D97-AF65-F5344CB8AC3E}">
        <p14:creationId xmlns:p14="http://schemas.microsoft.com/office/powerpoint/2010/main" val="909478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FC242716-1AF1-44C7-8F8A-4DE0539E3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83" y="1561671"/>
            <a:ext cx="8704301" cy="263169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みどりのはたをおすと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2742" y="365538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483" y="2919719"/>
            <a:ext cx="79602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1584158" y="2988128"/>
            <a:ext cx="2656095" cy="727615"/>
          </a:xfrm>
          <a:prstGeom prst="wedgeRoundRectCallout">
            <a:avLst>
              <a:gd name="adj1" fmla="val -7028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さっきよりも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いっきに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おおきくなった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きがする！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82;p36">
            <a:extLst>
              <a:ext uri="{FF2B5EF4-FFF2-40B4-BE49-F238E27FC236}">
                <a16:creationId xmlns:a16="http://schemas.microsoft.com/office/drawing/2014/main" id="{BCD850C4-8489-4B42-AFAE-C598051062CC}"/>
              </a:ext>
            </a:extLst>
          </p:cNvPr>
          <p:cNvSpPr/>
          <p:nvPr/>
        </p:nvSpPr>
        <p:spPr>
          <a:xfrm>
            <a:off x="7071844" y="1277937"/>
            <a:ext cx="1273727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5852846" y="1539430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4520750" y="3504005"/>
            <a:ext cx="2656095" cy="1437261"/>
          </a:xfrm>
          <a:prstGeom prst="wedgeRoundRectCallout">
            <a:avLst>
              <a:gd name="adj1" fmla="val 59809"/>
              <a:gd name="adj2" fmla="val 1127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そのとおり！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chemeClr val="accent5"/>
                </a:solidFill>
              </a:rPr>
              <a:t>すうじがおおきいほど</a:t>
            </a:r>
            <a:r>
              <a:rPr lang="ja-JP" altLang="en-US" sz="1500" b="1" dirty="0">
                <a:solidFill>
                  <a:srgbClr val="5E696C"/>
                </a:solidFill>
              </a:rPr>
              <a:t>、スプライトのおおきさは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いっきにかわる</a:t>
            </a:r>
            <a:r>
              <a:rPr lang="ja-JP" altLang="en-US" sz="1500" b="1" dirty="0">
                <a:solidFill>
                  <a:srgbClr val="5E696C"/>
                </a:solidFill>
              </a:rPr>
              <a:t>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1" name="Google Shape;376;p36">
            <a:extLst>
              <a:ext uri="{FF2B5EF4-FFF2-40B4-BE49-F238E27FC236}">
                <a16:creationId xmlns:a16="http://schemas.microsoft.com/office/drawing/2014/main" id="{D934067A-04B6-2243-9FF7-EC3E0E9D283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17978" y="1798737"/>
            <a:ext cx="521875" cy="79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493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7C3756A-4363-42C3-864E-86C90E85C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877" y="1055088"/>
            <a:ext cx="3005726" cy="374188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おおきさをもどすには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" name="Google Shape;377;p36">
            <a:extLst>
              <a:ext uri="{FF2B5EF4-FFF2-40B4-BE49-F238E27FC236}">
                <a16:creationId xmlns:a16="http://schemas.microsoft.com/office/drawing/2014/main" id="{49B1AFE4-C977-5147-9693-8C045B95FD79}"/>
              </a:ext>
            </a:extLst>
          </p:cNvPr>
          <p:cNvSpPr/>
          <p:nvPr/>
        </p:nvSpPr>
        <p:spPr>
          <a:xfrm>
            <a:off x="5811960" y="3944516"/>
            <a:ext cx="557306" cy="4258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338;p33">
            <a:extLst>
              <a:ext uri="{FF2B5EF4-FFF2-40B4-BE49-F238E27FC236}">
                <a16:creationId xmlns:a16="http://schemas.microsoft.com/office/drawing/2014/main" id="{11FFC57A-94F7-F047-BC5A-910F2A8A42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525" y="1879957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37;p33">
            <a:extLst>
              <a:ext uri="{FF2B5EF4-FFF2-40B4-BE49-F238E27FC236}">
                <a16:creationId xmlns:a16="http://schemas.microsoft.com/office/drawing/2014/main" id="{D259A406-36C5-3145-875B-A050B86C3795}"/>
              </a:ext>
            </a:extLst>
          </p:cNvPr>
          <p:cNvSpPr/>
          <p:nvPr/>
        </p:nvSpPr>
        <p:spPr>
          <a:xfrm>
            <a:off x="2021930" y="1899216"/>
            <a:ext cx="3906057" cy="1309883"/>
          </a:xfrm>
          <a:prstGeom prst="wedgeRoundRectCallout">
            <a:avLst>
              <a:gd name="adj1" fmla="val -60915"/>
              <a:gd name="adj2" fmla="val -215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たくさんおおきくしたら、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ページのみぎした</a:t>
            </a:r>
            <a:r>
              <a:rPr lang="ja-JP" altLang="en-US" sz="1500" b="1" dirty="0">
                <a:solidFill>
                  <a:srgbClr val="5E696C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おおきさ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わくのすうじを「</a:t>
            </a:r>
            <a:r>
              <a:rPr lang="en-US" altLang="ja-JP" sz="1500" b="1" dirty="0">
                <a:solidFill>
                  <a:schemeClr val="accent5"/>
                </a:solidFill>
              </a:rPr>
              <a:t>100</a:t>
            </a:r>
            <a:r>
              <a:rPr lang="ja-JP" altLang="en-US" sz="1500" b="1" dirty="0">
                <a:solidFill>
                  <a:srgbClr val="5E696C"/>
                </a:solidFill>
              </a:rPr>
              <a:t>」にしてみてね！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3" name="Google Shape;277;p29">
            <a:extLst>
              <a:ext uri="{FF2B5EF4-FFF2-40B4-BE49-F238E27FC236}">
                <a16:creationId xmlns:a16="http://schemas.microsoft.com/office/drawing/2014/main" id="{6D394E57-322B-D04B-BF45-034BCD3AE79D}"/>
              </a:ext>
            </a:extLst>
          </p:cNvPr>
          <p:cNvSpPr/>
          <p:nvPr/>
        </p:nvSpPr>
        <p:spPr>
          <a:xfrm>
            <a:off x="6765646" y="2926032"/>
            <a:ext cx="1319159" cy="934224"/>
          </a:xfrm>
          <a:prstGeom prst="wedgeRoundRectCallout">
            <a:avLst>
              <a:gd name="adj1" fmla="val -73756"/>
              <a:gd name="adj2" fmla="val 66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378;p36">
            <a:extLst>
              <a:ext uri="{FF2B5EF4-FFF2-40B4-BE49-F238E27FC236}">
                <a16:creationId xmlns:a16="http://schemas.microsoft.com/office/drawing/2014/main" id="{D931F68B-1D38-49B4-A48E-65FC33AB95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280" y="3581829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381;p36">
            <a:extLst>
              <a:ext uri="{FF2B5EF4-FFF2-40B4-BE49-F238E27FC236}">
                <a16:creationId xmlns:a16="http://schemas.microsoft.com/office/drawing/2014/main" id="{92732B2A-E658-46BF-BA96-A0D9DF4B4610}"/>
              </a:ext>
            </a:extLst>
          </p:cNvPr>
          <p:cNvSpPr/>
          <p:nvPr/>
        </p:nvSpPr>
        <p:spPr>
          <a:xfrm>
            <a:off x="2230594" y="3684080"/>
            <a:ext cx="2183525" cy="906199"/>
          </a:xfrm>
          <a:prstGeom prst="wedgeRoundRectCallout">
            <a:avLst>
              <a:gd name="adj1" fmla="val -7864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スプライトのおおきさが</a:t>
            </a:r>
            <a:r>
              <a:rPr lang="ja-JP" altLang="en-US" sz="1500" b="1" dirty="0">
                <a:solidFill>
                  <a:schemeClr val="dk2"/>
                </a:solidFill>
              </a:rPr>
              <a:t>もど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2B90F1D-7C64-4F1E-939D-A6019E805D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77" t="76051" r="48382" b="11698"/>
          <a:stretch/>
        </p:blipFill>
        <p:spPr>
          <a:xfrm>
            <a:off x="6867918" y="2964140"/>
            <a:ext cx="1012838" cy="83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23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7C3D67D-4510-49DB-A0A3-FFE5973CB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58" y="1462968"/>
            <a:ext cx="7953050" cy="239212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ほかのブロックとくみあわせてみよう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1" name="Google Shape;338;p33">
            <a:extLst>
              <a:ext uri="{FF2B5EF4-FFF2-40B4-BE49-F238E27FC236}">
                <a16:creationId xmlns:a16="http://schemas.microsoft.com/office/drawing/2014/main" id="{8AA67252-5C16-B544-B2B9-6636C9FFB7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9872" y="3680532"/>
            <a:ext cx="1174951" cy="117492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7;p36">
            <a:extLst>
              <a:ext uri="{FF2B5EF4-FFF2-40B4-BE49-F238E27FC236}">
                <a16:creationId xmlns:a16="http://schemas.microsoft.com/office/drawing/2014/main" id="{0CCA344D-9889-F64E-903F-B5C0FB175AAC}"/>
              </a:ext>
            </a:extLst>
          </p:cNvPr>
          <p:cNvSpPr/>
          <p:nvPr/>
        </p:nvSpPr>
        <p:spPr>
          <a:xfrm>
            <a:off x="3312309" y="2392464"/>
            <a:ext cx="258552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77;p36">
            <a:extLst>
              <a:ext uri="{FF2B5EF4-FFF2-40B4-BE49-F238E27FC236}">
                <a16:creationId xmlns:a16="http://schemas.microsoft.com/office/drawing/2014/main" id="{5F56041D-9998-7142-98A2-3B217ED60B5C}"/>
              </a:ext>
            </a:extLst>
          </p:cNvPr>
          <p:cNvSpPr/>
          <p:nvPr/>
        </p:nvSpPr>
        <p:spPr>
          <a:xfrm>
            <a:off x="867700" y="2180013"/>
            <a:ext cx="985476" cy="58782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319;p32">
            <a:extLst>
              <a:ext uri="{FF2B5EF4-FFF2-40B4-BE49-F238E27FC236}">
                <a16:creationId xmlns:a16="http://schemas.microsoft.com/office/drawing/2014/main" id="{973F48ED-49F8-584E-AF3D-D824FBD2FF62}"/>
              </a:ext>
            </a:extLst>
          </p:cNvPr>
          <p:cNvCxnSpPr>
            <a:cxnSpLocks/>
          </p:cNvCxnSpPr>
          <p:nvPr/>
        </p:nvCxnSpPr>
        <p:spPr>
          <a:xfrm>
            <a:off x="1886585" y="2392464"/>
            <a:ext cx="1026114" cy="8146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1" name="Google Shape;321;p32">
            <a:extLst>
              <a:ext uri="{FF2B5EF4-FFF2-40B4-BE49-F238E27FC236}">
                <a16:creationId xmlns:a16="http://schemas.microsoft.com/office/drawing/2014/main" id="{F73AF886-6CF4-FC46-98DF-6904229E66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8016" y="2330371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37;p33">
            <a:extLst>
              <a:ext uri="{FF2B5EF4-FFF2-40B4-BE49-F238E27FC236}">
                <a16:creationId xmlns:a16="http://schemas.microsoft.com/office/drawing/2014/main" id="{86EC9581-AB52-4B44-A53C-1D9F5F212AE6}"/>
              </a:ext>
            </a:extLst>
          </p:cNvPr>
          <p:cNvSpPr/>
          <p:nvPr/>
        </p:nvSpPr>
        <p:spPr>
          <a:xfrm>
            <a:off x="4570013" y="1099339"/>
            <a:ext cx="3744336" cy="1182861"/>
          </a:xfrm>
          <a:prstGeom prst="wedgeRoundRectCallout">
            <a:avLst>
              <a:gd name="adj1" fmla="val 29528"/>
              <a:gd name="adj2" fmla="val 6660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ほかのブロック</a:t>
            </a:r>
            <a:r>
              <a:rPr lang="ja-JP" altLang="en-US" sz="1500" b="1" dirty="0">
                <a:solidFill>
                  <a:srgbClr val="5E696C"/>
                </a:solidFill>
              </a:rPr>
              <a:t>とくみあわせれば、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すうじをかえなくても</a:t>
            </a:r>
            <a:r>
              <a:rPr lang="ja-JP" altLang="en-US" sz="1500" b="1" dirty="0">
                <a:solidFill>
                  <a:schemeClr val="accent5"/>
                </a:solidFill>
              </a:rPr>
              <a:t>おおきさのへんかをかえられる</a:t>
            </a:r>
            <a:r>
              <a:rPr lang="ja-JP" altLang="en-US" sz="1500" b="1" dirty="0">
                <a:solidFill>
                  <a:srgbClr val="5E696C"/>
                </a:solidFill>
              </a:rPr>
              <a:t>よ！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32" name="Google Shape;337;p33">
            <a:extLst>
              <a:ext uri="{FF2B5EF4-FFF2-40B4-BE49-F238E27FC236}">
                <a16:creationId xmlns:a16="http://schemas.microsoft.com/office/drawing/2014/main" id="{DFA44000-C808-454B-A15E-A6FAA345B8C2}"/>
              </a:ext>
            </a:extLst>
          </p:cNvPr>
          <p:cNvSpPr/>
          <p:nvPr/>
        </p:nvSpPr>
        <p:spPr>
          <a:xfrm>
            <a:off x="2680126" y="3310943"/>
            <a:ext cx="3845629" cy="1583872"/>
          </a:xfrm>
          <a:prstGeom prst="wedgeRoundRectCallout">
            <a:avLst>
              <a:gd name="adj1" fmla="val 63149"/>
              <a:gd name="adj2" fmla="val 157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すうじを</a:t>
            </a:r>
            <a:r>
              <a:rPr lang="en-US" altLang="ja-JP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にもどして</a:t>
            </a:r>
            <a:r>
              <a:rPr lang="ja-JP" altLang="en-US" sz="1500" b="1" dirty="0">
                <a:solidFill>
                  <a:srgbClr val="5E696C"/>
                </a:solidFill>
              </a:rPr>
              <a:t>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en-US" altLang="ja-JP" sz="1500" b="1" dirty="0">
                <a:solidFill>
                  <a:srgbClr val="AF4345"/>
                </a:solidFill>
              </a:rPr>
              <a:t>10</a:t>
            </a:r>
            <a:r>
              <a:rPr lang="ja-JP" altLang="en-US" sz="1500" b="1" dirty="0">
                <a:solidFill>
                  <a:srgbClr val="AF4345"/>
                </a:solidFill>
              </a:rPr>
              <a:t>かいくりかえす</a:t>
            </a:r>
            <a:r>
              <a:rPr lang="ja-JP" altLang="en-US" sz="1500" b="1" dirty="0">
                <a:solidFill>
                  <a:srgbClr val="5E696C"/>
                </a:solidFill>
              </a:rPr>
              <a:t>」</a:t>
            </a:r>
            <a:r>
              <a:rPr lang="ja" altLang="en-US" sz="1500" b="1" dirty="0">
                <a:solidFill>
                  <a:srgbClr val="5E696C"/>
                </a:solidFill>
              </a:rPr>
              <a:t>のブロックを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AF4345"/>
                </a:solidFill>
              </a:rPr>
              <a:t>ドラッグ＆ドロップ</a:t>
            </a:r>
            <a:r>
              <a:rPr lang="ja-JP" altLang="en-US" sz="1500" b="1" dirty="0">
                <a:solidFill>
                  <a:srgbClr val="5E696C"/>
                </a:solidFill>
              </a:rPr>
              <a:t>して、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rgbClr val="AF4345"/>
                </a:solidFill>
              </a:rPr>
              <a:t>おおきさを</a:t>
            </a:r>
            <a:r>
              <a:rPr lang="en-US" altLang="ja-JP" sz="1500" b="1" dirty="0">
                <a:solidFill>
                  <a:srgbClr val="AF4345"/>
                </a:solidFill>
              </a:rPr>
              <a:t>10</a:t>
            </a:r>
            <a:r>
              <a:rPr lang="ja-JP" altLang="en-US" sz="1500" b="1" dirty="0">
                <a:solidFill>
                  <a:srgbClr val="AF4345"/>
                </a:solidFill>
              </a:rPr>
              <a:t>ずつかえる</a:t>
            </a:r>
            <a:r>
              <a:rPr lang="ja-JP" altLang="en-US" sz="1500" b="1" dirty="0">
                <a:solidFill>
                  <a:srgbClr val="5E696C"/>
                </a:solidFill>
              </a:rPr>
              <a:t>」</a:t>
            </a:r>
            <a:r>
              <a:rPr lang="ja" altLang="en-US" sz="1500" b="1" dirty="0">
                <a:solidFill>
                  <a:srgbClr val="AF4345"/>
                </a:solidFill>
              </a:rPr>
              <a:t>ブロック</a:t>
            </a:r>
            <a:r>
              <a:rPr lang="ja" altLang="en-US" sz="1500" b="1" dirty="0">
                <a:solidFill>
                  <a:srgbClr val="5E696C"/>
                </a:solidFill>
              </a:rPr>
              <a:t>に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AF4345"/>
                </a:solidFill>
              </a:rPr>
              <a:t>かさね</a:t>
            </a:r>
            <a:r>
              <a:rPr lang="ja" altLang="en-US" sz="1500" b="1" dirty="0">
                <a:solidFill>
                  <a:srgbClr val="AF4345"/>
                </a:solidFill>
              </a:rPr>
              <a:t>て</a:t>
            </a:r>
            <a:r>
              <a:rPr lang="ja-JP" altLang="en-US" sz="1500" b="1" dirty="0">
                <a:solidFill>
                  <a:srgbClr val="5E696C"/>
                </a:solidFill>
              </a:rPr>
              <a:t>みよう</a:t>
            </a:r>
            <a:r>
              <a:rPr lang="ja" altLang="en-US" sz="1500" b="1" dirty="0">
                <a:solidFill>
                  <a:srgbClr val="5E696C"/>
                </a:solidFill>
              </a:rPr>
              <a:t>。</a:t>
            </a:r>
            <a:r>
              <a:rPr lang="ja-JP" altLang="en-US" sz="1500" b="1" dirty="0">
                <a:solidFill>
                  <a:srgbClr val="5E696C"/>
                </a:solidFill>
              </a:rPr>
              <a:t>こんどはどうなるかな？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597F4D37-C5FE-4EAE-A804-F77C6D49D053}"/>
              </a:ext>
            </a:extLst>
          </p:cNvPr>
          <p:cNvSpPr/>
          <p:nvPr/>
        </p:nvSpPr>
        <p:spPr>
          <a:xfrm>
            <a:off x="535258" y="2853402"/>
            <a:ext cx="332442" cy="34476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9969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E48610A-B9C0-41AA-8F52-E56D60C08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00" y="1510564"/>
            <a:ext cx="8334826" cy="251021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みどりのはたをおしてみよう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203" y="3896947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9505" y="1191326"/>
            <a:ext cx="971493" cy="9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1849198" y="1304615"/>
            <a:ext cx="2722801" cy="651778"/>
          </a:xfrm>
          <a:prstGeom prst="wedgeRoundRectCallout">
            <a:avLst>
              <a:gd name="adj1" fmla="val -65820"/>
              <a:gd name="adj2" fmla="val 172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すごくおおきくなったね！！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82;p36">
            <a:extLst>
              <a:ext uri="{FF2B5EF4-FFF2-40B4-BE49-F238E27FC236}">
                <a16:creationId xmlns:a16="http://schemas.microsoft.com/office/drawing/2014/main" id="{BCD850C4-8489-4B42-AFAE-C598051062CC}"/>
              </a:ext>
            </a:extLst>
          </p:cNvPr>
          <p:cNvSpPr/>
          <p:nvPr/>
        </p:nvSpPr>
        <p:spPr>
          <a:xfrm>
            <a:off x="6451839" y="1244006"/>
            <a:ext cx="1354016" cy="520800"/>
          </a:xfrm>
          <a:prstGeom prst="wedgeRoundRectCallout">
            <a:avLst>
              <a:gd name="adj1" fmla="val -78648"/>
              <a:gd name="adj2" fmla="val 2065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37;p33">
            <a:extLst>
              <a:ext uri="{FF2B5EF4-FFF2-40B4-BE49-F238E27FC236}">
                <a16:creationId xmlns:a16="http://schemas.microsoft.com/office/drawing/2014/main" id="{BAD2B1CA-017A-EA4B-A727-ACD84BD2592D}"/>
              </a:ext>
            </a:extLst>
          </p:cNvPr>
          <p:cNvSpPr/>
          <p:nvPr/>
        </p:nvSpPr>
        <p:spPr>
          <a:xfrm>
            <a:off x="1854363" y="3795098"/>
            <a:ext cx="3110159" cy="1157336"/>
          </a:xfrm>
          <a:prstGeom prst="wedgeRoundRectCallout">
            <a:avLst>
              <a:gd name="adj1" fmla="val -62592"/>
              <a:gd name="adj2" fmla="val 560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" altLang="en-US" sz="1500" b="1" dirty="0">
                <a:solidFill>
                  <a:srgbClr val="5E696C"/>
                </a:solidFill>
              </a:rPr>
              <a:t>このブロックは、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おなじうごきを</a:t>
            </a:r>
            <a:r>
              <a:rPr lang="en-US" altLang="ja-JP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かいくりかえす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ことができる</a:t>
            </a:r>
            <a:r>
              <a:rPr lang="ja-JP" altLang="en-US" sz="1500" b="1" dirty="0">
                <a:solidFill>
                  <a:srgbClr val="5E696C"/>
                </a:solidFill>
              </a:rPr>
              <a:t>んだ！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sp>
        <p:nvSpPr>
          <p:cNvPr id="35" name="Google Shape;377;p36">
            <a:extLst>
              <a:ext uri="{FF2B5EF4-FFF2-40B4-BE49-F238E27FC236}">
                <a16:creationId xmlns:a16="http://schemas.microsoft.com/office/drawing/2014/main" id="{69C6E993-28FA-4E40-8AE1-A1096C2CAAA7}"/>
              </a:ext>
            </a:extLst>
          </p:cNvPr>
          <p:cNvSpPr/>
          <p:nvPr/>
        </p:nvSpPr>
        <p:spPr>
          <a:xfrm>
            <a:off x="5777019" y="1505499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76;p36">
            <a:extLst>
              <a:ext uri="{FF2B5EF4-FFF2-40B4-BE49-F238E27FC236}">
                <a16:creationId xmlns:a16="http://schemas.microsoft.com/office/drawing/2014/main" id="{8A50C61D-E54A-D94D-B8D8-007E373120D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42151" y="1764806"/>
            <a:ext cx="521875" cy="79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2237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スプライトをちいさくするには？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6408" y="2571750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805" y="1266873"/>
            <a:ext cx="971493" cy="9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019318" y="1280723"/>
            <a:ext cx="5915889" cy="971493"/>
          </a:xfrm>
          <a:prstGeom prst="wedgeRoundRectCallout">
            <a:avLst>
              <a:gd name="adj1" fmla="val -62257"/>
              <a:gd name="adj2" fmla="val 1832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ねえめんた、スプライトをおおきくできるのはわかったんだけど、</a:t>
            </a:r>
            <a:r>
              <a:rPr lang="ja-JP" altLang="en-US" sz="1500" b="1" dirty="0">
                <a:solidFill>
                  <a:schemeClr val="accent5"/>
                </a:solidFill>
              </a:rPr>
              <a:t>ちいさくする</a:t>
            </a:r>
            <a:r>
              <a:rPr lang="ja-JP" altLang="en-US" sz="1500" b="1" dirty="0">
                <a:solidFill>
                  <a:schemeClr val="dk2"/>
                </a:solidFill>
              </a:rPr>
              <a:t>こともできるのかな？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337;p33">
            <a:extLst>
              <a:ext uri="{FF2B5EF4-FFF2-40B4-BE49-F238E27FC236}">
                <a16:creationId xmlns:a16="http://schemas.microsoft.com/office/drawing/2014/main" id="{10B50B86-65A7-104E-81FD-6D6936045ED3}"/>
              </a:ext>
            </a:extLst>
          </p:cNvPr>
          <p:cNvSpPr/>
          <p:nvPr/>
        </p:nvSpPr>
        <p:spPr>
          <a:xfrm>
            <a:off x="2817628" y="2571750"/>
            <a:ext cx="3452401" cy="1776966"/>
          </a:xfrm>
          <a:prstGeom prst="wedgeRoundRectCallout">
            <a:avLst>
              <a:gd name="adj1" fmla="val 64107"/>
              <a:gd name="adj2" fmla="val -257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いいしつもんだね！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じつは、おおきくするときにつかったブロックと</a:t>
            </a:r>
            <a:r>
              <a:rPr lang="ja-JP" altLang="en-US" sz="1500" b="1" dirty="0">
                <a:solidFill>
                  <a:schemeClr val="accent5"/>
                </a:solidFill>
              </a:rPr>
              <a:t>おなじブロックで</a:t>
            </a:r>
            <a:r>
              <a:rPr lang="ja-JP" altLang="en-US" sz="1500" b="1" dirty="0">
                <a:solidFill>
                  <a:srgbClr val="5E696C"/>
                </a:solidFill>
              </a:rPr>
              <a:t>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スプライトを</a:t>
            </a:r>
            <a:r>
              <a:rPr lang="ja-JP" altLang="en-US" sz="1500" b="1" dirty="0">
                <a:solidFill>
                  <a:schemeClr val="accent5"/>
                </a:solidFill>
              </a:rPr>
              <a:t>ちいさくすることもできる</a:t>
            </a:r>
            <a:r>
              <a:rPr lang="ja-JP" altLang="en-US" sz="1500" b="1" dirty="0">
                <a:solidFill>
                  <a:srgbClr val="5E696C"/>
                </a:solidFill>
              </a:rPr>
              <a:t>んだ！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09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F065680-6E42-434B-B0B1-0CAF3E21D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83" y="1161037"/>
            <a:ext cx="8609448" cy="292923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スプライトをちいさくしてみよう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32" name="Google Shape;337;p33">
            <a:extLst>
              <a:ext uri="{FF2B5EF4-FFF2-40B4-BE49-F238E27FC236}">
                <a16:creationId xmlns:a16="http://schemas.microsoft.com/office/drawing/2014/main" id="{8F4B0FA0-B7A9-CF49-8C6A-D923BD2216EA}"/>
              </a:ext>
            </a:extLst>
          </p:cNvPr>
          <p:cNvSpPr/>
          <p:nvPr/>
        </p:nvSpPr>
        <p:spPr>
          <a:xfrm>
            <a:off x="2356963" y="3529907"/>
            <a:ext cx="3664696" cy="1205971"/>
          </a:xfrm>
          <a:prstGeom prst="wedgeRoundRectCallout">
            <a:avLst>
              <a:gd name="adj1" fmla="val -60377"/>
              <a:gd name="adj2" fmla="val 86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スプライトをちいさくしたいときは</a:t>
            </a:r>
            <a:r>
              <a:rPr lang="ja" altLang="en-US" sz="1500" b="1" dirty="0">
                <a:solidFill>
                  <a:srgbClr val="5E696C"/>
                </a:solidFill>
              </a:rPr>
              <a:t>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おおきさをかえる</a:t>
            </a:r>
            <a:r>
              <a:rPr lang="ja-JP" altLang="en-US" sz="1500" b="1" dirty="0">
                <a:solidFill>
                  <a:srgbClr val="5E696C"/>
                </a:solidFill>
              </a:rPr>
              <a:t>」ブロックのすうじに</a:t>
            </a:r>
            <a:r>
              <a:rPr lang="en-US" altLang="ja-JP" sz="1500" b="1" dirty="0">
                <a:solidFill>
                  <a:schemeClr val="accent5"/>
                </a:solidFill>
              </a:rPr>
              <a:t> -</a:t>
            </a:r>
            <a:r>
              <a:rPr lang="ja-JP" altLang="en-US" sz="1500" b="1" dirty="0">
                <a:solidFill>
                  <a:schemeClr val="accent5"/>
                </a:solidFill>
              </a:rPr>
              <a:t>（マイナス）をつけてみよう。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sp>
        <p:nvSpPr>
          <p:cNvPr id="35" name="Google Shape;377;p36">
            <a:extLst>
              <a:ext uri="{FF2B5EF4-FFF2-40B4-BE49-F238E27FC236}">
                <a16:creationId xmlns:a16="http://schemas.microsoft.com/office/drawing/2014/main" id="{2DF78227-1182-5346-B814-623F8DB008FE}"/>
              </a:ext>
            </a:extLst>
          </p:cNvPr>
          <p:cNvSpPr/>
          <p:nvPr/>
        </p:nvSpPr>
        <p:spPr>
          <a:xfrm>
            <a:off x="3342220" y="2423155"/>
            <a:ext cx="323463" cy="29719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38;p33">
            <a:extLst>
              <a:ext uri="{FF2B5EF4-FFF2-40B4-BE49-F238E27FC236}">
                <a16:creationId xmlns:a16="http://schemas.microsoft.com/office/drawing/2014/main" id="{BAB4A788-43A9-3C4B-89CF-3FF608A80F1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998" y="3710546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376;p36">
            <a:extLst>
              <a:ext uri="{FF2B5EF4-FFF2-40B4-BE49-F238E27FC236}">
                <a16:creationId xmlns:a16="http://schemas.microsoft.com/office/drawing/2014/main" id="{3811AE45-EE26-D447-9E90-DCF568ED851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74921" y="2645680"/>
            <a:ext cx="449137" cy="685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38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4453E89-2AD7-47D7-A681-2197DF8A4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86" y="1506014"/>
            <a:ext cx="8781161" cy="263777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みどりのはたをおしてみよう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32" name="Google Shape;337;p33">
            <a:extLst>
              <a:ext uri="{FF2B5EF4-FFF2-40B4-BE49-F238E27FC236}">
                <a16:creationId xmlns:a16="http://schemas.microsoft.com/office/drawing/2014/main" id="{8F4B0FA0-B7A9-CF49-8C6A-D923BD2216EA}"/>
              </a:ext>
            </a:extLst>
          </p:cNvPr>
          <p:cNvSpPr/>
          <p:nvPr/>
        </p:nvSpPr>
        <p:spPr>
          <a:xfrm>
            <a:off x="1847617" y="3072480"/>
            <a:ext cx="4114616" cy="1860463"/>
          </a:xfrm>
          <a:prstGeom prst="wedgeRoundRectCallout">
            <a:avLst>
              <a:gd name="adj1" fmla="val -60377"/>
              <a:gd name="adj2" fmla="val 86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ちいさくするときも、すうじのおおきさを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かえたらスプライトのおおきさもかわるんだ。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accent5"/>
                </a:solidFill>
              </a:rPr>
              <a:t>-</a:t>
            </a:r>
            <a:r>
              <a:rPr lang="ja-JP" altLang="en-US" sz="1500" b="1" dirty="0">
                <a:solidFill>
                  <a:schemeClr val="accent5"/>
                </a:solidFill>
              </a:rPr>
              <a:t>（マイナス）のあとのすうじがおおきいほど</a:t>
            </a:r>
            <a:r>
              <a:rPr lang="ja-JP" altLang="en-US" sz="1500" b="1" dirty="0">
                <a:solidFill>
                  <a:schemeClr val="bg2"/>
                </a:solidFill>
              </a:rPr>
              <a:t>、へんかがおおきくなるから、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スプライトは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ちいさくなるよ！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pic>
        <p:nvPicPr>
          <p:cNvPr id="36" name="Google Shape;338;p33">
            <a:extLst>
              <a:ext uri="{FF2B5EF4-FFF2-40B4-BE49-F238E27FC236}">
                <a16:creationId xmlns:a16="http://schemas.microsoft.com/office/drawing/2014/main" id="{BAB4A788-43A9-3C4B-89CF-3FF608A80F1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203" y="371054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77;p36">
            <a:extLst>
              <a:ext uri="{FF2B5EF4-FFF2-40B4-BE49-F238E27FC236}">
                <a16:creationId xmlns:a16="http://schemas.microsoft.com/office/drawing/2014/main" id="{E97E3FFD-8C9E-B84B-ABC0-76789F41F722}"/>
              </a:ext>
            </a:extLst>
          </p:cNvPr>
          <p:cNvSpPr/>
          <p:nvPr/>
        </p:nvSpPr>
        <p:spPr>
          <a:xfrm>
            <a:off x="5839465" y="1511111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76;p36">
            <a:extLst>
              <a:ext uri="{FF2B5EF4-FFF2-40B4-BE49-F238E27FC236}">
                <a16:creationId xmlns:a16="http://schemas.microsoft.com/office/drawing/2014/main" id="{C7DCEC5D-8900-284C-AE32-3E854D695D4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04597" y="1770418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82;p36">
            <a:extLst>
              <a:ext uri="{FF2B5EF4-FFF2-40B4-BE49-F238E27FC236}">
                <a16:creationId xmlns:a16="http://schemas.microsoft.com/office/drawing/2014/main" id="{FBE95638-3806-A641-9C60-4009DC28BB07}"/>
              </a:ext>
            </a:extLst>
          </p:cNvPr>
          <p:cNvSpPr/>
          <p:nvPr/>
        </p:nvSpPr>
        <p:spPr>
          <a:xfrm>
            <a:off x="6519902" y="1281794"/>
            <a:ext cx="1398621" cy="520800"/>
          </a:xfrm>
          <a:prstGeom prst="wedgeRoundRectCallout">
            <a:avLst>
              <a:gd name="adj1" fmla="val -74705"/>
              <a:gd name="adj2" fmla="val 1551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378;p36">
            <a:extLst>
              <a:ext uri="{FF2B5EF4-FFF2-40B4-BE49-F238E27FC236}">
                <a16:creationId xmlns:a16="http://schemas.microsoft.com/office/drawing/2014/main" id="{3CBEEEC3-99D6-A94F-9B8D-B602616DD6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9505" y="1191326"/>
            <a:ext cx="971493" cy="9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381;p36">
            <a:extLst>
              <a:ext uri="{FF2B5EF4-FFF2-40B4-BE49-F238E27FC236}">
                <a16:creationId xmlns:a16="http://schemas.microsoft.com/office/drawing/2014/main" id="{61D939BC-A3AA-9443-811E-DE4732567400}"/>
              </a:ext>
            </a:extLst>
          </p:cNvPr>
          <p:cNvSpPr/>
          <p:nvPr/>
        </p:nvSpPr>
        <p:spPr>
          <a:xfrm>
            <a:off x="1849199" y="1304614"/>
            <a:ext cx="2487708" cy="712479"/>
          </a:xfrm>
          <a:prstGeom prst="wedgeRoundRectCallout">
            <a:avLst>
              <a:gd name="adj1" fmla="val -65820"/>
              <a:gd name="adj2" fmla="val 172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はたをおすと、、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ちい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さくなった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377;p36">
            <a:extLst>
              <a:ext uri="{FF2B5EF4-FFF2-40B4-BE49-F238E27FC236}">
                <a16:creationId xmlns:a16="http://schemas.microsoft.com/office/drawing/2014/main" id="{0B476496-804D-9441-BC9C-7777F1CE5DA3}"/>
              </a:ext>
            </a:extLst>
          </p:cNvPr>
          <p:cNvSpPr/>
          <p:nvPr/>
        </p:nvSpPr>
        <p:spPr>
          <a:xfrm>
            <a:off x="3333298" y="2510946"/>
            <a:ext cx="323463" cy="29719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8219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altLang="ja-JP" dirty="0">
                <a:latin typeface="Arial"/>
                <a:cs typeface="Arial"/>
              </a:rPr>
              <a:t>-</a:t>
            </a:r>
            <a:r>
              <a:rPr lang="ja-JP" altLang="en-US" dirty="0">
                <a:latin typeface="Arial"/>
                <a:cs typeface="Arial"/>
              </a:rPr>
              <a:t>（マイナス）ってなんだろう？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C6357451-F2B1-441E-9278-2BBE06CA1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330" y="3685047"/>
            <a:ext cx="6324922" cy="1307960"/>
          </a:xfrm>
          <a:prstGeom prst="rect">
            <a:avLst/>
          </a:prstGeom>
        </p:spPr>
      </p:pic>
      <p:sp>
        <p:nvSpPr>
          <p:cNvPr id="40" name="フリーフォーム: 図形 39">
            <a:extLst>
              <a:ext uri="{FF2B5EF4-FFF2-40B4-BE49-F238E27FC236}">
                <a16:creationId xmlns:a16="http://schemas.microsoft.com/office/drawing/2014/main" id="{85044C9D-5C40-44AD-9E5C-E639DE3F25B6}"/>
              </a:ext>
            </a:extLst>
          </p:cNvPr>
          <p:cNvSpPr/>
          <p:nvPr/>
        </p:nvSpPr>
        <p:spPr>
          <a:xfrm>
            <a:off x="4903822" y="3577998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1" name="フリーフォーム: 図形 40">
            <a:extLst>
              <a:ext uri="{FF2B5EF4-FFF2-40B4-BE49-F238E27FC236}">
                <a16:creationId xmlns:a16="http://schemas.microsoft.com/office/drawing/2014/main" id="{213F83A7-3EF9-43B5-A1CD-BDD5E29873FC}"/>
              </a:ext>
            </a:extLst>
          </p:cNvPr>
          <p:cNvSpPr/>
          <p:nvPr/>
        </p:nvSpPr>
        <p:spPr>
          <a:xfrm flipH="1">
            <a:off x="1651400" y="3578430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2" name="テキスト ボックス 8">
            <a:extLst>
              <a:ext uri="{FF2B5EF4-FFF2-40B4-BE49-F238E27FC236}">
                <a16:creationId xmlns:a16="http://schemas.microsoft.com/office/drawing/2014/main" id="{DA040B85-6AA2-42CA-BD25-DE83C9789408}"/>
              </a:ext>
            </a:extLst>
          </p:cNvPr>
          <p:cNvSpPr txBox="1"/>
          <p:nvPr/>
        </p:nvSpPr>
        <p:spPr>
          <a:xfrm>
            <a:off x="5864153" y="3142249"/>
            <a:ext cx="1848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9">
            <a:extLst>
              <a:ext uri="{FF2B5EF4-FFF2-40B4-BE49-F238E27FC236}">
                <a16:creationId xmlns:a16="http://schemas.microsoft.com/office/drawing/2014/main" id="{22A980DE-0157-485B-B739-6EA45B989DA2}"/>
              </a:ext>
            </a:extLst>
          </p:cNvPr>
          <p:cNvSpPr txBox="1"/>
          <p:nvPr/>
        </p:nvSpPr>
        <p:spPr>
          <a:xfrm>
            <a:off x="1742088" y="3169857"/>
            <a:ext cx="1743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r>
              <a:rPr kumimoji="1"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en-US" altLang="ja-JP" sz="2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Google Shape;338;p33">
            <a:extLst>
              <a:ext uri="{FF2B5EF4-FFF2-40B4-BE49-F238E27FC236}">
                <a16:creationId xmlns:a16="http://schemas.microsoft.com/office/drawing/2014/main" id="{8ABB55E5-E15F-4802-AFB2-78D8953442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525" y="115298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337;p33">
            <a:extLst>
              <a:ext uri="{FF2B5EF4-FFF2-40B4-BE49-F238E27FC236}">
                <a16:creationId xmlns:a16="http://schemas.microsoft.com/office/drawing/2014/main" id="{D7321913-3795-41B7-B06E-556B5ED666C3}"/>
              </a:ext>
            </a:extLst>
          </p:cNvPr>
          <p:cNvSpPr/>
          <p:nvPr/>
        </p:nvSpPr>
        <p:spPr>
          <a:xfrm>
            <a:off x="2021931" y="1172245"/>
            <a:ext cx="6171986" cy="1856426"/>
          </a:xfrm>
          <a:prstGeom prst="wedgeRoundRectCallout">
            <a:avLst>
              <a:gd name="adj1" fmla="val -56218"/>
              <a:gd name="adj2" fmla="val -225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ja-JP" sz="1500" b="1" dirty="0">
                <a:solidFill>
                  <a:srgbClr val="5E696C"/>
                </a:solidFill>
              </a:rPr>
              <a:t>0</a:t>
            </a:r>
            <a:r>
              <a:rPr lang="ja-JP" altLang="en-US" sz="1500" b="1" dirty="0">
                <a:solidFill>
                  <a:srgbClr val="5E696C"/>
                </a:solidFill>
              </a:rPr>
              <a:t>よりおおきいかずを「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せいのかず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」っていうんだ！</a:t>
            </a:r>
          </a:p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rgbClr val="5E696C"/>
                </a:solidFill>
              </a:rPr>
              <a:t>そして</a:t>
            </a:r>
            <a:r>
              <a:rPr lang="en-US" altLang="ja-JP" sz="1500" b="1" dirty="0">
                <a:solidFill>
                  <a:schemeClr val="accent5"/>
                </a:solidFill>
              </a:rPr>
              <a:t>0</a:t>
            </a:r>
            <a:r>
              <a:rPr lang="ja-JP" altLang="en-US" sz="1500" b="1" dirty="0">
                <a:solidFill>
                  <a:schemeClr val="accent5"/>
                </a:solidFill>
              </a:rPr>
              <a:t>よりちいさいかず</a:t>
            </a:r>
            <a:r>
              <a:rPr lang="ja-JP" altLang="en-US" sz="1500" b="1" dirty="0">
                <a:solidFill>
                  <a:srgbClr val="5E696C"/>
                </a:solidFill>
              </a:rPr>
              <a:t>もあって、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rgbClr val="5E696C"/>
                </a:solidFill>
              </a:rPr>
              <a:t>これを「</a:t>
            </a:r>
            <a:r>
              <a:rPr lang="ja-JP" altLang="en-US" sz="1500" b="1" dirty="0">
                <a:solidFill>
                  <a:schemeClr val="accent5"/>
                </a:solidFill>
              </a:rPr>
              <a:t>ふのかず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」っていうんだよ！</a:t>
            </a:r>
          </a:p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ふのかず</a:t>
            </a:r>
            <a:r>
              <a:rPr lang="ja-JP" altLang="en-US" sz="1500" b="1" dirty="0">
                <a:solidFill>
                  <a:srgbClr val="5E696C"/>
                </a:solidFill>
              </a:rPr>
              <a:t>」は 「</a:t>
            </a:r>
            <a:r>
              <a:rPr lang="ja-JP" altLang="en-US" sz="1500" b="1" dirty="0">
                <a:solidFill>
                  <a:schemeClr val="accent5"/>
                </a:solidFill>
              </a:rPr>
              <a:t>－</a:t>
            </a:r>
            <a:r>
              <a:rPr lang="ja-JP" altLang="en-US" sz="1500" b="1" dirty="0">
                <a:solidFill>
                  <a:srgbClr val="5E696C"/>
                </a:solidFill>
              </a:rPr>
              <a:t>」をつけて</a:t>
            </a:r>
            <a:r>
              <a:rPr lang="ja-JP" altLang="en-US" sz="1500" b="1" dirty="0">
                <a:solidFill>
                  <a:schemeClr val="accent5"/>
                </a:solidFill>
              </a:rPr>
              <a:t>－</a:t>
            </a:r>
            <a:r>
              <a:rPr lang="en-US" altLang="ja-JP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accent5"/>
                </a:solidFill>
              </a:rPr>
              <a:t>、－</a:t>
            </a:r>
            <a:r>
              <a:rPr lang="en-US" altLang="ja-JP" sz="1500" b="1" dirty="0">
                <a:solidFill>
                  <a:schemeClr val="accent5"/>
                </a:solidFill>
              </a:rPr>
              <a:t>2</a:t>
            </a:r>
            <a:r>
              <a:rPr lang="ja-JP" altLang="en-US" sz="1500" b="1" dirty="0">
                <a:solidFill>
                  <a:schemeClr val="accent5"/>
                </a:solidFill>
              </a:rPr>
              <a:t>、－</a:t>
            </a:r>
            <a:r>
              <a:rPr lang="en-US" altLang="ja-JP" sz="1500" b="1" dirty="0">
                <a:solidFill>
                  <a:schemeClr val="accent5"/>
                </a:solidFill>
              </a:rPr>
              <a:t>3</a:t>
            </a:r>
            <a:r>
              <a:rPr lang="ja-JP" altLang="en-US" sz="1500" b="1" dirty="0">
                <a:solidFill>
                  <a:srgbClr val="5E696C"/>
                </a:solidFill>
              </a:rPr>
              <a:t>ってかくんだ！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75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43625" y="1200800"/>
            <a:ext cx="4167600" cy="331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おおきさを</a:t>
            </a:r>
            <a:r>
              <a:rPr lang="en-US" altLang="ja-JP" sz="1800" b="1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ずつかえる</a:t>
            </a:r>
            <a:endParaRPr lang="en-US" altLang="ja-JP"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かいくりかえす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おお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きさのかくにんほうほう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812</Words>
  <Application>Microsoft Office PowerPoint</Application>
  <PresentationFormat>画面に合わせる (16:9)</PresentationFormat>
  <Paragraphs>133</Paragraphs>
  <Slides>22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7" baseType="lpstr">
      <vt:lpstr>メイリオ</vt:lpstr>
      <vt:lpstr>Lato</vt:lpstr>
      <vt:lpstr>Arial</vt:lpstr>
      <vt:lpstr>Playfair Display</vt:lpstr>
      <vt:lpstr>Coral</vt:lpstr>
      <vt:lpstr>Scratchで ゲームを つくろう！</vt:lpstr>
      <vt:lpstr>とうじょうじんぶつしょうかい</vt:lpstr>
      <vt:lpstr>Scratchをひらいてね</vt:lpstr>
      <vt:lpstr>ゲームをつくるがめんだよ </vt:lpstr>
      <vt:lpstr>Scratchをひらがなにしよう</vt:lpstr>
      <vt:lpstr>【きょうのもくひょう】 スプライトの おおきさをかえてみよう</vt:lpstr>
      <vt:lpstr>スプライトをおおきくしてみよう</vt:lpstr>
      <vt:lpstr>さっそくプログラミング！</vt:lpstr>
      <vt:lpstr>どのブロックをつかえばいいんだろう？</vt:lpstr>
      <vt:lpstr>ブロックをつなげてみよう</vt:lpstr>
      <vt:lpstr>みどりのはたをおすと…</vt:lpstr>
      <vt:lpstr>おおきさのかくにんほうほう</vt:lpstr>
      <vt:lpstr>すうじをかえたらどうなるかな？</vt:lpstr>
      <vt:lpstr>みどりのはたをおすと…</vt:lpstr>
      <vt:lpstr>おおきさをもどすには…</vt:lpstr>
      <vt:lpstr>ほかのブロックとくみあわせてみよう</vt:lpstr>
      <vt:lpstr>みどりのはたをおしてみよう</vt:lpstr>
      <vt:lpstr>スプライトをちいさくするには？</vt:lpstr>
      <vt:lpstr>スプライトをちいさくしてみよう</vt:lpstr>
      <vt:lpstr>みどりのはたをおしてみよう</vt:lpstr>
      <vt:lpstr>-（マイナス）ってなんだろう？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112</cp:revision>
  <dcterms:modified xsi:type="dcterms:W3CDTF">2021-12-06T05:48:12Z</dcterms:modified>
</cp:coreProperties>
</file>