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3"/>
  </p:notesMasterIdLst>
  <p:sldIdLst>
    <p:sldId id="491" r:id="rId2"/>
    <p:sldId id="435" r:id="rId3"/>
    <p:sldId id="515" r:id="rId4"/>
    <p:sldId id="516" r:id="rId5"/>
    <p:sldId id="437" r:id="rId6"/>
    <p:sldId id="261" r:id="rId7"/>
    <p:sldId id="476" r:id="rId8"/>
    <p:sldId id="490" r:id="rId9"/>
    <p:sldId id="477" r:id="rId10"/>
    <p:sldId id="488" r:id="rId11"/>
    <p:sldId id="464" r:id="rId12"/>
    <p:sldId id="475" r:id="rId13"/>
    <p:sldId id="471" r:id="rId14"/>
    <p:sldId id="465" r:id="rId15"/>
    <p:sldId id="466" r:id="rId16"/>
    <p:sldId id="469" r:id="rId17"/>
    <p:sldId id="467" r:id="rId18"/>
    <p:sldId id="470" r:id="rId19"/>
    <p:sldId id="468" r:id="rId20"/>
    <p:sldId id="486" r:id="rId21"/>
    <p:sldId id="318" r:id="rId22"/>
  </p:sldIdLst>
  <p:sldSz cx="9144000" cy="5143500" type="screen16x9"/>
  <p:notesSz cx="6858000" cy="9144000"/>
  <p:embeddedFontLs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Playfair Display" panose="000005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110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006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01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2475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881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328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183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4121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14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84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501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195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5998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7377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だい２６かい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3;p26">
            <a:extLst>
              <a:ext uri="{FF2B5EF4-FFF2-40B4-BE49-F238E27FC236}">
                <a16:creationId xmlns:a16="http://schemas.microsoft.com/office/drawing/2014/main" id="{52E2B4CF-232E-468C-B1B4-4255A8FB8D5F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</a:t>
            </a:r>
            <a:r>
              <a:rPr lang="ja-JP" altLang="en-US" sz="1600" b="1" dirty="0">
                <a:solidFill>
                  <a:schemeClr val="dk2"/>
                </a:solidFill>
              </a:rPr>
              <a:t>つく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231150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59055" y="11018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4" y="1017450"/>
            <a:ext cx="8641515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おな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じクラスの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にあそんでもらおう。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がつくったゲームでもあそんでみよう！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sz="4400" dirty="0">
                <a:latin typeface="Arial"/>
                <a:cs typeface="Arial"/>
              </a:rPr>
              <a:t>つくったゲームを</a:t>
            </a:r>
            <a:br>
              <a:rPr lang="en-US" altLang="ja-JP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はっぴょうしよう！</a:t>
            </a:r>
            <a:endParaRPr lang="ja" altLang="en-US"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つくったゲームをはっぴょうしよう！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1093513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117600" y="2258155"/>
            <a:ext cx="3454400" cy="2373881"/>
          </a:xfrm>
          <a:prstGeom prst="wedgeRoundRectCallout">
            <a:avLst>
              <a:gd name="adj1" fmla="val -53118"/>
              <a:gd name="adj2" fmla="val -232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つくったゲームをせんせいに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はっぴょうしよう！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はっぴょうは</a:t>
            </a:r>
            <a:r>
              <a:rPr lang="en-US" altLang="ja-JP" sz="1500" b="1" dirty="0">
                <a:solidFill>
                  <a:schemeClr val="bg2"/>
                </a:solidFill>
              </a:rPr>
              <a:t>Scratch</a:t>
            </a:r>
            <a:r>
              <a:rPr lang="ja-JP" altLang="en-US" sz="1500" b="1" dirty="0">
                <a:solidFill>
                  <a:schemeClr val="bg2"/>
                </a:solidFill>
              </a:rPr>
              <a:t>のつかいかたや、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「どこがたいへんだった」や、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「こうのりこえた」こと、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「たのしかった」ことをおしえてね！</a:t>
            </a:r>
            <a:endParaRPr lang="ja" altLang="en-US" sz="1500" b="1" dirty="0">
              <a:solidFill>
                <a:schemeClr val="bg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2474703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1155101"/>
            <a:ext cx="2827625" cy="965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みんなのゲームはどんなのになったのかな？</a:t>
            </a: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C3A4E041-EE1E-45CE-B148-81A19B39A8A7}"/>
              </a:ext>
            </a:extLst>
          </p:cNvPr>
          <p:cNvSpPr txBox="1"/>
          <p:nvPr/>
        </p:nvSpPr>
        <p:spPr>
          <a:xfrm>
            <a:off x="2311673" y="298878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en-US" altLang="ja-JP" sz="900" b="1" dirty="0">
              <a:solidFill>
                <a:schemeClr val="dk2"/>
              </a:solidFill>
              <a:ea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956FE00-51C8-4577-9632-A7DF2BA47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90" y="1524902"/>
            <a:ext cx="4294235" cy="242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68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おなじクラスのこにあそんでもらおう！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333522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92489" y="3283527"/>
            <a:ext cx="3117875" cy="96058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「リンクをコピー」して、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おしえてあげればいいんだっけ？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1136072"/>
            <a:ext cx="2291689" cy="165070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じゃあ、ゲームを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きょうゆうして、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おなじクラスのこにも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あそんでもらおう！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709D107-2FBA-4315-BFA5-95499AE52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458" y="1168373"/>
            <a:ext cx="4434863" cy="252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3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7CF0F51-017B-4E05-A52D-D0E84608C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300" y="1682172"/>
            <a:ext cx="3798057" cy="2317173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クラスのページからあそんでもらおう！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14055" y="3917601"/>
            <a:ext cx="2521423" cy="7532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そうなんだ！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52" y="152198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1055407"/>
            <a:ext cx="3820306" cy="274073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クラスがいっしょのばあい、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URLをおしえなくてもだいじょうぶだよ。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ともだちがともだちじしんのアカウントでサインインして「じぶんのクラス」の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ページにいけば、そこからクラスメイトのプロフィールページにいけるから、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せいとくんがこうかいしているゲームで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あそぶことができるよ。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FFE743A-344D-416D-8924-2B31898A8ADA}"/>
              </a:ext>
            </a:extLst>
          </p:cNvPr>
          <p:cNvSpPr/>
          <p:nvPr/>
        </p:nvSpPr>
        <p:spPr>
          <a:xfrm>
            <a:off x="8220694" y="1651075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7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6C20303-E59B-494B-940C-EE1A6E3BD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7073" y="1852530"/>
            <a:ext cx="650506" cy="9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8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sz="4400" dirty="0">
                <a:latin typeface="Arial"/>
                <a:cs typeface="Arial"/>
              </a:rPr>
              <a:t>ほそく：</a:t>
            </a:r>
            <a:r>
              <a:rPr lang="en-US" altLang="ja-JP" sz="4400" dirty="0">
                <a:latin typeface="Arial"/>
                <a:cs typeface="Arial"/>
              </a:rPr>
              <a:t>Scratcher</a:t>
            </a:r>
            <a:r>
              <a:rPr lang="ja-JP" altLang="en-US" sz="4400" dirty="0">
                <a:latin typeface="Arial"/>
                <a:cs typeface="Arial"/>
              </a:rPr>
              <a:t>にな</a:t>
            </a:r>
            <a:r>
              <a:rPr lang="ja" altLang="en-US" sz="4400" dirty="0">
                <a:latin typeface="Arial"/>
                <a:cs typeface="Arial"/>
              </a:rPr>
              <a:t>ろう！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EC7946-D5C9-4F8B-A213-AD795EAB0EB2}"/>
              </a:ext>
            </a:extLst>
          </p:cNvPr>
          <p:cNvSpPr txBox="1"/>
          <p:nvPr/>
        </p:nvSpPr>
        <p:spPr>
          <a:xfrm>
            <a:off x="3564546" y="1754590"/>
            <a:ext cx="15570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スクラッチャー</a:t>
            </a:r>
          </a:p>
        </p:txBody>
      </p:sp>
    </p:spTree>
    <p:extLst>
      <p:ext uri="{BB962C8B-B14F-4D97-AF65-F5344CB8AC3E}">
        <p14:creationId xmlns:p14="http://schemas.microsoft.com/office/powerpoint/2010/main" val="2186301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メッセージがきてるよ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32" y="17724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608288"/>
            <a:ext cx="2377106" cy="158792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あ、なにかメッセージがきているね。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かくにんしてみよう。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2375565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メッセージ？なんだろう。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205CAAED-FA42-4CC4-8B8C-04C0E2EAF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695" y="2473180"/>
            <a:ext cx="5314950" cy="729545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A797AB2-B5BD-400E-B693-C1384DF2156D}"/>
              </a:ext>
            </a:extLst>
          </p:cNvPr>
          <p:cNvSpPr/>
          <p:nvPr/>
        </p:nvSpPr>
        <p:spPr>
          <a:xfrm>
            <a:off x="7647011" y="2471666"/>
            <a:ext cx="289730" cy="23997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10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79DF29D-92E5-40D7-9396-6C3078133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739" y="2748602"/>
            <a:ext cx="650506" cy="98434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ED4DF15-CDBB-4B82-9F16-4574D13AD014}"/>
              </a:ext>
            </a:extLst>
          </p:cNvPr>
          <p:cNvGrpSpPr/>
          <p:nvPr/>
        </p:nvGrpSpPr>
        <p:grpSpPr>
          <a:xfrm>
            <a:off x="7315912" y="1602617"/>
            <a:ext cx="722211" cy="793419"/>
            <a:chOff x="7315912" y="1602617"/>
            <a:chExt cx="722211" cy="793419"/>
          </a:xfrm>
        </p:grpSpPr>
        <p:pic>
          <p:nvPicPr>
            <p:cNvPr id="9" name="図 10" descr="アイコン&#10;&#10;説明は自動で生成されたものです">
              <a:extLst>
                <a:ext uri="{FF2B5EF4-FFF2-40B4-BE49-F238E27FC236}">
                  <a16:creationId xmlns:a16="http://schemas.microsoft.com/office/drawing/2014/main" id="{52AFFABB-D999-43DB-9EE7-B583F2915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5912" y="1602617"/>
              <a:ext cx="704850" cy="590550"/>
            </a:xfrm>
            <a:prstGeom prst="rect">
              <a:avLst/>
            </a:prstGeom>
          </p:spPr>
        </p:pic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43B05CD2-BBFE-4BC7-B1B7-877E0D492C4C}"/>
                </a:ext>
              </a:extLst>
            </p:cNvPr>
            <p:cNvSpPr/>
            <p:nvPr/>
          </p:nvSpPr>
          <p:spPr>
            <a:xfrm flipV="1">
              <a:off x="7790757" y="2182789"/>
              <a:ext cx="247366" cy="213247"/>
            </a:xfrm>
            <a:prstGeom prst="triangle">
              <a:avLst/>
            </a:prstGeom>
            <a:solidFill>
              <a:srgbClr val="239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1060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Scratcherにしょうたいされたよ！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Scratchチームから</a:t>
            </a:r>
            <a:r>
              <a:rPr lang="ja-JP" altLang="en-US" sz="1500" b="1" dirty="0">
                <a:solidFill>
                  <a:schemeClr val="bg2"/>
                </a:solidFill>
              </a:rPr>
              <a:t>の</a:t>
            </a:r>
            <a:r>
              <a:rPr lang="ja-JP" sz="1500" b="1" dirty="0">
                <a:solidFill>
                  <a:schemeClr val="bg2"/>
                </a:solidFill>
              </a:rPr>
              <a:t>メッセージだね。</a:t>
            </a:r>
            <a:endParaRPr lang="ja-JP" altLang="en-US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やった！Scratcherに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しょうたい</a:t>
            </a:r>
            <a:r>
              <a:rPr lang="ja-JP" sz="1500" b="1" dirty="0">
                <a:solidFill>
                  <a:schemeClr val="bg2"/>
                </a:solidFill>
              </a:rPr>
              <a:t>されたよ！</a:t>
            </a:r>
            <a:endParaRPr lang="ja-JP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え？なに？Scratcherって。</a:t>
            </a:r>
            <a:endParaRPr lang="ja-JP" altLang="en-US"/>
          </a:p>
        </p:txBody>
      </p:sp>
      <p:pic>
        <p:nvPicPr>
          <p:cNvPr id="6" name="図 8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C3501199-66A9-46E6-B5C9-63E89A73A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751" y="1087315"/>
            <a:ext cx="4730655" cy="1945286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AA40EDDD-55D8-4DEE-A3F8-60AA3C19CAAD}"/>
              </a:ext>
            </a:extLst>
          </p:cNvPr>
          <p:cNvSpPr txBox="1"/>
          <p:nvPr/>
        </p:nvSpPr>
        <p:spPr>
          <a:xfrm>
            <a:off x="1262393" y="133622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EEBB066B-6824-402C-8EF7-3538480E01A9}"/>
              </a:ext>
            </a:extLst>
          </p:cNvPr>
          <p:cNvSpPr txBox="1"/>
          <p:nvPr/>
        </p:nvSpPr>
        <p:spPr>
          <a:xfrm>
            <a:off x="1970370" y="199302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60DD6B42-9211-4B6F-AD38-B1C5A632283E}"/>
              </a:ext>
            </a:extLst>
          </p:cNvPr>
          <p:cNvSpPr txBox="1"/>
          <p:nvPr/>
        </p:nvSpPr>
        <p:spPr>
          <a:xfrm>
            <a:off x="2192146" y="3792825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74996217-0416-4EBB-A7B3-93F3AEBB6787}"/>
              </a:ext>
            </a:extLst>
          </p:cNvPr>
          <p:cNvSpPr txBox="1"/>
          <p:nvPr/>
        </p:nvSpPr>
        <p:spPr>
          <a:xfrm>
            <a:off x="1618366" y="287818"/>
            <a:ext cx="1953961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9326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Scratcherって？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418700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93511"/>
            <a:ext cx="3016132" cy="283527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「プロフィール」をみるとわかるんだけど、アカウントをつくってしばらくのあいだは、みんな「</a:t>
            </a:r>
            <a:r>
              <a:rPr lang="ja-JP" sz="1500" b="1" dirty="0">
                <a:solidFill>
                  <a:schemeClr val="bg2"/>
                </a:solidFill>
              </a:rPr>
              <a:t>New</a:t>
            </a:r>
            <a:r>
              <a:rPr lang="ja-JP" altLang="en-US" sz="1500" b="1" dirty="0">
                <a:solidFill>
                  <a:schemeClr val="bg2"/>
                </a:solidFill>
              </a:rPr>
              <a:t> </a:t>
            </a:r>
            <a:r>
              <a:rPr lang="ja-JP" sz="1500" b="1" dirty="0">
                <a:solidFill>
                  <a:schemeClr val="bg2"/>
                </a:solidFill>
              </a:rPr>
              <a:t>Scratcer</a:t>
            </a:r>
            <a:r>
              <a:rPr lang="ja-JP" altLang="en-US" sz="1500" b="1" dirty="0">
                <a:solidFill>
                  <a:schemeClr val="bg2"/>
                </a:solidFill>
              </a:rPr>
              <a:t>」なんだ。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がんばってScratchをつかっていると、「New Scratcer」から「Scratcher」にランクアップすることができるんだ！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077" y="3890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4014480"/>
            <a:ext cx="3013740" cy="86894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Scratchに</a:t>
            </a:r>
            <a:r>
              <a:rPr lang="ja-JP" altLang="en-US" sz="1500" b="1" dirty="0">
                <a:solidFill>
                  <a:schemeClr val="dk2"/>
                </a:solidFill>
              </a:rPr>
              <a:t>みと</a:t>
            </a:r>
            <a:r>
              <a:rPr lang="ja" altLang="en-US" sz="1500" b="1" dirty="0">
                <a:solidFill>
                  <a:schemeClr val="dk2"/>
                </a:solidFill>
              </a:rPr>
              <a:t>めてもらえたってことだね！</a:t>
            </a:r>
          </a:p>
        </p:txBody>
      </p:sp>
      <p:pic>
        <p:nvPicPr>
          <p:cNvPr id="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91C44CCC-7C9A-4397-9842-79596F1DF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025" y="1287168"/>
            <a:ext cx="4638675" cy="807039"/>
          </a:xfrm>
          <a:prstGeom prst="rect">
            <a:avLst/>
          </a:prstGeom>
        </p:spPr>
      </p:pic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1D9862E0-E9DB-4CF8-A455-3E2EE857DAA6}"/>
              </a:ext>
            </a:extLst>
          </p:cNvPr>
          <p:cNvSpPr/>
          <p:nvPr/>
        </p:nvSpPr>
        <p:spPr>
          <a:xfrm rot="10800000" flipH="1">
            <a:off x="4892678" y="1972841"/>
            <a:ext cx="3829050" cy="1295400"/>
          </a:xfrm>
          <a:prstGeom prst="wedgeRect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7" name="図 8">
            <a:extLst>
              <a:ext uri="{FF2B5EF4-FFF2-40B4-BE49-F238E27FC236}">
                <a16:creationId xmlns:a16="http://schemas.microsoft.com/office/drawing/2014/main" id="{4DC2C96F-3E59-4760-81D7-49F515CA3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763" y="2143125"/>
            <a:ext cx="3695700" cy="581025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693790C0-B83B-41BC-9806-635227AA7147}"/>
              </a:ext>
            </a:extLst>
          </p:cNvPr>
          <p:cNvSpPr txBox="1"/>
          <p:nvPr/>
        </p:nvSpPr>
        <p:spPr>
          <a:xfrm>
            <a:off x="1637706" y="205273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ニュースクラッチャー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A6EC13FF-B054-4F94-A14F-874ECF5C9A2E}"/>
              </a:ext>
            </a:extLst>
          </p:cNvPr>
          <p:cNvSpPr txBox="1"/>
          <p:nvPr/>
        </p:nvSpPr>
        <p:spPr>
          <a:xfrm>
            <a:off x="1995959" y="272659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ニュースクラッチャー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0B986466-750B-4C22-A523-6A7733EFF560}"/>
              </a:ext>
            </a:extLst>
          </p:cNvPr>
          <p:cNvSpPr txBox="1"/>
          <p:nvPr/>
        </p:nvSpPr>
        <p:spPr>
          <a:xfrm>
            <a:off x="1467109" y="307631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0F93520-1AE4-4203-A1B0-F680F4D7DBE3}"/>
              </a:ext>
            </a:extLst>
          </p:cNvPr>
          <p:cNvSpPr txBox="1"/>
          <p:nvPr/>
        </p:nvSpPr>
        <p:spPr>
          <a:xfrm>
            <a:off x="2251854" y="2419519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F45397B1-29EB-4C1D-8CBB-E74B2E2623D5}"/>
              </a:ext>
            </a:extLst>
          </p:cNvPr>
          <p:cNvSpPr txBox="1"/>
          <p:nvPr/>
        </p:nvSpPr>
        <p:spPr>
          <a:xfrm>
            <a:off x="1228273" y="400607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899177B7-9018-4576-A290-A8D35A3912F0}"/>
              </a:ext>
            </a:extLst>
          </p:cNvPr>
          <p:cNvSpPr txBox="1"/>
          <p:nvPr/>
        </p:nvSpPr>
        <p:spPr>
          <a:xfrm>
            <a:off x="3248724" y="253698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9" name="吹き出し: 上矢印 18">
            <a:extLst>
              <a:ext uri="{FF2B5EF4-FFF2-40B4-BE49-F238E27FC236}">
                <a16:creationId xmlns:a16="http://schemas.microsoft.com/office/drawing/2014/main" id="{9D9FAF54-D618-45F3-87BF-0024CEEC8FF8}"/>
              </a:ext>
            </a:extLst>
          </p:cNvPr>
          <p:cNvSpPr/>
          <p:nvPr/>
        </p:nvSpPr>
        <p:spPr>
          <a:xfrm>
            <a:off x="5117388" y="2571750"/>
            <a:ext cx="3463401" cy="2425123"/>
          </a:xfrm>
          <a:prstGeom prst="upArrowCallout">
            <a:avLst>
              <a:gd name="adj1" fmla="val 32642"/>
              <a:gd name="adj2" fmla="val 34593"/>
              <a:gd name="adj3" fmla="val 28618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ja-JP" sz="1600" dirty="0"/>
              <a:t>Scratcher</a:t>
            </a:r>
            <a:r>
              <a:rPr kumimoji="1" lang="ja-JP" altLang="en-US" sz="1600" dirty="0"/>
              <a:t>のメッセージは、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en-US" altLang="ja-JP" sz="1600" dirty="0"/>
              <a:t>Scratch</a:t>
            </a:r>
            <a:r>
              <a:rPr kumimoji="1" lang="ja-JP" altLang="en-US" sz="1600" dirty="0"/>
              <a:t>でたくさんあそぶととどくよ！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とどいてなかったら、たくさんゲームを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つくってみてね！</a:t>
            </a: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809251A5-2EC8-4117-970D-BF6A14D79380}"/>
              </a:ext>
            </a:extLst>
          </p:cNvPr>
          <p:cNvSpPr txBox="1"/>
          <p:nvPr/>
        </p:nvSpPr>
        <p:spPr>
          <a:xfrm>
            <a:off x="5237884" y="341967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スクラッチャー</a:t>
            </a: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5027ED7-2825-41BE-8413-8AD0A510B066}"/>
              </a:ext>
            </a:extLst>
          </p:cNvPr>
          <p:cNvSpPr txBox="1"/>
          <p:nvPr/>
        </p:nvSpPr>
        <p:spPr>
          <a:xfrm>
            <a:off x="5157668" y="377426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スクラッチ</a:t>
            </a:r>
            <a:endParaRPr kumimoji="1" lang="en-US" altLang="ja" sz="9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78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メッセージをよもう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250190" cy="168187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メッセージが6ページぶんあるから、よんでね。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つぎのページにいくには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「つぎへ」をひだりクリックしてね。</a:t>
            </a:r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CD94D1B4-1007-4024-9208-9B659C802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527" y="1084502"/>
            <a:ext cx="3843550" cy="3042734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9F8B7466-E4BA-4F65-A1FE-A9430A93D938}"/>
              </a:ext>
            </a:extLst>
          </p:cNvPr>
          <p:cNvSpPr/>
          <p:nvPr/>
        </p:nvSpPr>
        <p:spPr>
          <a:xfrm>
            <a:off x="7837726" y="3585214"/>
            <a:ext cx="443910" cy="4696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63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しょうたいメッセージ１ページめ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2290855" cy="124175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メッセージのないようを</a:t>
            </a:r>
            <a:endParaRPr lang="ja-JP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ひらがなにしておくね。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3498945" y="1089264"/>
            <a:ext cx="4943902" cy="23126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accent1"/>
                </a:solidFill>
              </a:rPr>
              <a:t>Scratcher</a:t>
            </a:r>
            <a:r>
              <a:rPr lang="ja-JP" altLang="en-US" b="1" dirty="0">
                <a:solidFill>
                  <a:schemeClr val="accent1"/>
                </a:solidFill>
              </a:rPr>
              <a:t>にしょうたいされています...</a:t>
            </a:r>
            <a:endParaRPr lang="ja-JP" dirty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あなたはすでにScratchとScratchオンラインコミュニティについて</a:t>
            </a:r>
            <a:r>
              <a:rPr lang="ja-JP" altLang="en-US" b="1" dirty="0">
                <a:solidFill>
                  <a:schemeClr val="bg2"/>
                </a:solidFill>
              </a:rPr>
              <a:t>じゅうぶん</a:t>
            </a:r>
            <a:r>
              <a:rPr lang="ja-JP" b="1" dirty="0">
                <a:solidFill>
                  <a:schemeClr val="bg2"/>
                </a:solidFill>
              </a:rPr>
              <a:t>に</a:t>
            </a:r>
            <a:r>
              <a:rPr lang="ja-JP" altLang="en-US" b="1" dirty="0">
                <a:solidFill>
                  <a:schemeClr val="bg2"/>
                </a:solidFill>
              </a:rPr>
              <a:t>りかい</a:t>
            </a:r>
            <a:r>
              <a:rPr lang="ja-JP" b="1" dirty="0">
                <a:solidFill>
                  <a:schemeClr val="bg2"/>
                </a:solidFill>
              </a:rPr>
              <a:t>しているため、Scratcherになることができます。</a:t>
            </a:r>
            <a:r>
              <a:rPr lang="ja-JP" altLang="en-US" b="1" dirty="0">
                <a:solidFill>
                  <a:schemeClr val="bg2"/>
                </a:solidFill>
              </a:rPr>
              <a:t>つぎ</a:t>
            </a:r>
            <a:r>
              <a:rPr lang="ja-JP" b="1" dirty="0">
                <a:solidFill>
                  <a:schemeClr val="bg2"/>
                </a:solidFill>
              </a:rPr>
              <a:t>のページ</a:t>
            </a:r>
            <a:r>
              <a:rPr lang="ja-JP" altLang="en-US" b="1" dirty="0">
                <a:solidFill>
                  <a:schemeClr val="bg2"/>
                </a:solidFill>
              </a:rPr>
              <a:t>いこう</a:t>
            </a:r>
            <a:r>
              <a:rPr lang="ja-JP" b="1" dirty="0">
                <a:solidFill>
                  <a:schemeClr val="bg2"/>
                </a:solidFill>
              </a:rPr>
              <a:t>では、Scratcherになるとはどのようなことなのかを</a:t>
            </a:r>
            <a:r>
              <a:rPr lang="ja-JP" altLang="en-US" b="1" dirty="0">
                <a:solidFill>
                  <a:schemeClr val="bg2"/>
                </a:solidFill>
              </a:rPr>
              <a:t>せつめい</a:t>
            </a:r>
            <a:r>
              <a:rPr lang="ja-JP" b="1" dirty="0">
                <a:solidFill>
                  <a:schemeClr val="bg2"/>
                </a:solidFill>
              </a:rPr>
              <a:t>します。</a:t>
            </a:r>
            <a:r>
              <a:rPr lang="ja-JP" altLang="en-US" b="1" dirty="0">
                <a:solidFill>
                  <a:schemeClr val="bg2"/>
                </a:solidFill>
              </a:rPr>
              <a:t>さいご</a:t>
            </a:r>
            <a:r>
              <a:rPr lang="ja-JP" b="1" dirty="0">
                <a:solidFill>
                  <a:schemeClr val="bg2"/>
                </a:solidFill>
              </a:rPr>
              <a:t>のページで「Scratcherになる」を</a:t>
            </a:r>
            <a:r>
              <a:rPr lang="ja-JP" altLang="en-US" b="1" dirty="0">
                <a:solidFill>
                  <a:schemeClr val="bg2"/>
                </a:solidFill>
              </a:rPr>
              <a:t>せんたく</a:t>
            </a:r>
            <a:r>
              <a:rPr lang="ja-JP" b="1" dirty="0">
                <a:solidFill>
                  <a:schemeClr val="bg2"/>
                </a:solidFill>
              </a:rPr>
              <a:t>すると、あなたは</a:t>
            </a:r>
            <a:r>
              <a:rPr lang="ja-JP" altLang="en-US" b="1" dirty="0">
                <a:solidFill>
                  <a:schemeClr val="bg2"/>
                </a:solidFill>
              </a:rPr>
              <a:t>は</a:t>
            </a:r>
            <a:r>
              <a:rPr lang="ja-JP" b="1" dirty="0">
                <a:solidFill>
                  <a:schemeClr val="bg2"/>
                </a:solidFill>
              </a:rPr>
              <a:t>れてScratcherとして</a:t>
            </a:r>
            <a:r>
              <a:rPr lang="ja-JP" altLang="en-US" b="1" dirty="0">
                <a:solidFill>
                  <a:schemeClr val="bg2"/>
                </a:solidFill>
              </a:rPr>
              <a:t>みと</a:t>
            </a:r>
            <a:r>
              <a:rPr lang="ja-JP" b="1" dirty="0">
                <a:solidFill>
                  <a:schemeClr val="bg2"/>
                </a:solidFill>
              </a:rPr>
              <a:t>められます。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6AC04CAA-2646-442C-805F-9A8DA167311C}"/>
              </a:ext>
            </a:extLst>
          </p:cNvPr>
          <p:cNvSpPr txBox="1"/>
          <p:nvPr/>
        </p:nvSpPr>
        <p:spPr>
          <a:xfrm>
            <a:off x="4540319" y="264873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C253B94-A345-46C0-9165-F19BF24A0A9D}"/>
              </a:ext>
            </a:extLst>
          </p:cNvPr>
          <p:cNvSpPr txBox="1"/>
          <p:nvPr/>
        </p:nvSpPr>
        <p:spPr>
          <a:xfrm>
            <a:off x="4352661" y="2947283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EEE18F28-2A84-461D-825E-EB3DA945A349}"/>
              </a:ext>
            </a:extLst>
          </p:cNvPr>
          <p:cNvSpPr txBox="1"/>
          <p:nvPr/>
        </p:nvSpPr>
        <p:spPr>
          <a:xfrm>
            <a:off x="7262946" y="197596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24DED9A4-F440-42BE-B81E-C81626B9999D}"/>
              </a:ext>
            </a:extLst>
          </p:cNvPr>
          <p:cNvSpPr txBox="1"/>
          <p:nvPr/>
        </p:nvSpPr>
        <p:spPr>
          <a:xfrm>
            <a:off x="7083594" y="1651832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068D0A73-06AF-4E21-9E8D-64A20A80AD25}"/>
              </a:ext>
            </a:extLst>
          </p:cNvPr>
          <p:cNvSpPr txBox="1"/>
          <p:nvPr/>
        </p:nvSpPr>
        <p:spPr>
          <a:xfrm>
            <a:off x="4759630" y="134475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8208FD29-8911-4944-9BD4-F3D3BA38EDA3}"/>
              </a:ext>
            </a:extLst>
          </p:cNvPr>
          <p:cNvSpPr txBox="1"/>
          <p:nvPr/>
        </p:nvSpPr>
        <p:spPr>
          <a:xfrm>
            <a:off x="5646735" y="134475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0F4CF0B4-982D-477C-95C4-DC45ECD424BE}"/>
              </a:ext>
            </a:extLst>
          </p:cNvPr>
          <p:cNvSpPr txBox="1"/>
          <p:nvPr/>
        </p:nvSpPr>
        <p:spPr>
          <a:xfrm>
            <a:off x="3591040" y="101209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スクラッチ</a:t>
            </a:r>
          </a:p>
        </p:txBody>
      </p:sp>
    </p:spTree>
    <p:extLst>
      <p:ext uri="{BB962C8B-B14F-4D97-AF65-F5344CB8AC3E}">
        <p14:creationId xmlns:p14="http://schemas.microsoft.com/office/powerpoint/2010/main" val="1152744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しょうたいメッセージ２～３ページめ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3985147" y="855476"/>
            <a:ext cx="4636826" cy="41438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ja-JP" dirty="0"/>
          </a:p>
          <a:p>
            <a:pPr>
              <a:lnSpc>
                <a:spcPct val="150000"/>
              </a:lnSpc>
            </a:pPr>
            <a:r>
              <a:rPr lang="ja-JP" b="1" dirty="0"/>
              <a:t>Scratcherはほかの</a:t>
            </a:r>
            <a:r>
              <a:rPr lang="ja-JP" altLang="en-US" b="1" dirty="0"/>
              <a:t>ひと</a:t>
            </a:r>
            <a:r>
              <a:rPr lang="ja-JP" b="1" dirty="0"/>
              <a:t>を</a:t>
            </a:r>
            <a:r>
              <a:rPr lang="ja-JP" altLang="en-US" b="1" dirty="0"/>
              <a:t>たいせつ</a:t>
            </a:r>
            <a:r>
              <a:rPr lang="ja-JP" b="1" dirty="0"/>
              <a:t>にします。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Scratchではだれもが</a:t>
            </a:r>
            <a:r>
              <a:rPr lang="ja-JP" altLang="en-US" b="1" dirty="0">
                <a:solidFill>
                  <a:schemeClr val="bg2"/>
                </a:solidFill>
              </a:rPr>
              <a:t>かんげい</a:t>
            </a:r>
            <a:r>
              <a:rPr lang="ja-JP" b="1" dirty="0">
                <a:solidFill>
                  <a:schemeClr val="bg2"/>
                </a:solidFill>
              </a:rPr>
              <a:t>されるべきです。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したがって、すべての</a:t>
            </a:r>
            <a:r>
              <a:rPr lang="ja-JP" altLang="en-US" b="1" dirty="0">
                <a:solidFill>
                  <a:schemeClr val="bg2"/>
                </a:solidFill>
              </a:rPr>
              <a:t>ひと</a:t>
            </a:r>
            <a:r>
              <a:rPr lang="ja-JP" b="1" dirty="0">
                <a:solidFill>
                  <a:schemeClr val="bg2"/>
                </a:solidFill>
              </a:rPr>
              <a:t>に</a:t>
            </a:r>
            <a:r>
              <a:rPr lang="ja-JP" altLang="en-US" b="1" dirty="0">
                <a:solidFill>
                  <a:schemeClr val="bg2"/>
                </a:solidFill>
              </a:rPr>
              <a:t>けいい</a:t>
            </a:r>
            <a:r>
              <a:rPr lang="ja-JP" b="1" dirty="0">
                <a:solidFill>
                  <a:schemeClr val="bg2"/>
                </a:solidFill>
              </a:rPr>
              <a:t>を</a:t>
            </a:r>
            <a:r>
              <a:rPr lang="ja-JP" altLang="en-US" b="1" dirty="0">
                <a:solidFill>
                  <a:schemeClr val="bg2"/>
                </a:solidFill>
              </a:rPr>
              <a:t>ひょう</a:t>
            </a:r>
            <a:r>
              <a:rPr lang="ja-JP" b="1" dirty="0">
                <a:solidFill>
                  <a:schemeClr val="bg2"/>
                </a:solidFill>
              </a:rPr>
              <a:t>す</a:t>
            </a:r>
            <a:r>
              <a:rPr lang="ja-JP" altLang="en-US" b="1" dirty="0">
                <a:solidFill>
                  <a:schemeClr val="bg2"/>
                </a:solidFill>
              </a:rPr>
              <a:t>る</a:t>
            </a:r>
            <a:r>
              <a:rPr lang="ja-JP" b="1" dirty="0">
                <a:solidFill>
                  <a:schemeClr val="bg2"/>
                </a:solidFill>
              </a:rPr>
              <a:t>よう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き</a:t>
            </a:r>
            <a:r>
              <a:rPr lang="ja-JP" b="1" dirty="0">
                <a:solidFill>
                  <a:schemeClr val="bg2"/>
                </a:solidFill>
              </a:rPr>
              <a:t>をつけています。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b="1" dirty="0"/>
              <a:t>Scratcherは</a:t>
            </a:r>
            <a:r>
              <a:rPr lang="ja-JP" altLang="en-US" b="1" dirty="0"/>
              <a:t>まえむき</a:t>
            </a:r>
            <a:r>
              <a:rPr lang="ja-JP" b="1" dirty="0"/>
              <a:t>きに</a:t>
            </a:r>
            <a:r>
              <a:rPr lang="ja-JP" altLang="en-US" b="1" dirty="0"/>
              <a:t>かつどう</a:t>
            </a:r>
            <a:r>
              <a:rPr lang="ja-JP" b="1" dirty="0"/>
              <a:t>をします。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おお</a:t>
            </a:r>
            <a:r>
              <a:rPr lang="ja-JP" b="1" dirty="0">
                <a:solidFill>
                  <a:schemeClr val="bg2"/>
                </a:solidFill>
              </a:rPr>
              <a:t>くのプロジェクトは、Scratchを</a:t>
            </a:r>
            <a:r>
              <a:rPr lang="ja-JP" altLang="en-US" b="1" dirty="0">
                <a:solidFill>
                  <a:schemeClr val="bg2"/>
                </a:solidFill>
              </a:rPr>
              <a:t>はじ</a:t>
            </a:r>
            <a:r>
              <a:rPr lang="ja-JP" b="1" dirty="0">
                <a:solidFill>
                  <a:schemeClr val="bg2"/>
                </a:solidFill>
              </a:rPr>
              <a:t>めてさわる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こ</a:t>
            </a:r>
            <a:r>
              <a:rPr lang="ja-JP" b="1" dirty="0">
                <a:solidFill>
                  <a:schemeClr val="bg2"/>
                </a:solidFill>
              </a:rPr>
              <a:t>どもたちが</a:t>
            </a:r>
            <a:r>
              <a:rPr lang="ja-JP" altLang="en-US" b="1" dirty="0">
                <a:solidFill>
                  <a:schemeClr val="bg2"/>
                </a:solidFill>
              </a:rPr>
              <a:t>つく</a:t>
            </a:r>
            <a:r>
              <a:rPr lang="ja-JP" b="1" dirty="0">
                <a:solidFill>
                  <a:schemeClr val="bg2"/>
                </a:solidFill>
              </a:rPr>
              <a:t>ったものです。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ほか</a:t>
            </a:r>
            <a:r>
              <a:rPr lang="ja-JP" b="1" dirty="0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ひと</a:t>
            </a:r>
            <a:r>
              <a:rPr lang="ja-JP" b="1" dirty="0">
                <a:solidFill>
                  <a:schemeClr val="bg2"/>
                </a:solidFill>
              </a:rPr>
              <a:t>のプロジェクトにコメントする</a:t>
            </a:r>
            <a:r>
              <a:rPr lang="ja-JP" altLang="en-US" b="1" dirty="0">
                <a:solidFill>
                  <a:schemeClr val="bg2"/>
                </a:solidFill>
              </a:rPr>
              <a:t>ばあい</a:t>
            </a:r>
            <a:r>
              <a:rPr lang="ja-JP" b="1" dirty="0">
                <a:solidFill>
                  <a:schemeClr val="bg2"/>
                </a:solidFill>
              </a:rPr>
              <a:t>は、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まず、そのプロジェクトのいいところを</a:t>
            </a:r>
            <a:r>
              <a:rPr lang="ja-JP" altLang="en-US" b="1" dirty="0">
                <a:solidFill>
                  <a:schemeClr val="bg2"/>
                </a:solidFill>
              </a:rPr>
              <a:t>ほ</a:t>
            </a:r>
            <a:r>
              <a:rPr lang="ja-JP" b="1" dirty="0">
                <a:solidFill>
                  <a:schemeClr val="bg2"/>
                </a:solidFill>
              </a:rPr>
              <a:t>めて、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その</a:t>
            </a:r>
            <a:r>
              <a:rPr lang="ja-JP" altLang="en-US" b="1" dirty="0">
                <a:solidFill>
                  <a:schemeClr val="bg2"/>
                </a:solidFill>
              </a:rPr>
              <a:t>あと</a:t>
            </a:r>
            <a:r>
              <a:rPr lang="ja-JP" b="1" dirty="0">
                <a:solidFill>
                  <a:schemeClr val="bg2"/>
                </a:solidFill>
              </a:rPr>
              <a:t>でこうしたらもっとよくなるよ、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というアドバイスなどを</a:t>
            </a:r>
            <a:r>
              <a:rPr lang="ja-JP" altLang="en-US" b="1" dirty="0">
                <a:solidFill>
                  <a:schemeClr val="bg2"/>
                </a:solidFill>
              </a:rPr>
              <a:t>の</a:t>
            </a:r>
            <a:r>
              <a:rPr lang="ja-JP" b="1" dirty="0">
                <a:solidFill>
                  <a:schemeClr val="bg2"/>
                </a:solidFill>
              </a:rPr>
              <a:t>べてください</a:t>
            </a:r>
            <a:r>
              <a:rPr lang="ja-JP" dirty="0">
                <a:solidFill>
                  <a:schemeClr val="bg2"/>
                </a:solidFill>
              </a:rPr>
              <a:t>。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6B5930D-7DE6-434F-9C48-43817700B3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9;p33">
            <a:extLst>
              <a:ext uri="{FF2B5EF4-FFF2-40B4-BE49-F238E27FC236}">
                <a16:creationId xmlns:a16="http://schemas.microsoft.com/office/drawing/2014/main" id="{290B605E-2091-45E7-BE82-C847ECA5888A}"/>
              </a:ext>
            </a:extLst>
          </p:cNvPr>
          <p:cNvSpPr/>
          <p:nvPr/>
        </p:nvSpPr>
        <p:spPr>
          <a:xfrm>
            <a:off x="1206355" y="1084413"/>
            <a:ext cx="2563199" cy="304155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Scratcerになったらこうすべきということがかいてあるよ。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ほかのひとのプロジェクトにコメントするときは、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まずはいいところをほめよう！ってかいてあるね。</a:t>
            </a: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AA64AB49-84C0-4105-B6B6-D2798D5754A0}"/>
              </a:ext>
            </a:extLst>
          </p:cNvPr>
          <p:cNvSpPr txBox="1"/>
          <p:nvPr/>
        </p:nvSpPr>
        <p:spPr>
          <a:xfrm>
            <a:off x="1262391" y="128505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73B13083-2FF5-4F70-B45A-458B8BAE7E81}"/>
              </a:ext>
            </a:extLst>
          </p:cNvPr>
          <p:cNvSpPr txBox="1"/>
          <p:nvPr/>
        </p:nvSpPr>
        <p:spPr>
          <a:xfrm>
            <a:off x="4051652" y="99155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31CF2E8D-1030-4F5D-8533-D77CBFCB8DB0}"/>
              </a:ext>
            </a:extLst>
          </p:cNvPr>
          <p:cNvSpPr txBox="1"/>
          <p:nvPr/>
        </p:nvSpPr>
        <p:spPr>
          <a:xfrm>
            <a:off x="3983413" y="2556689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32C11DFF-AE6A-42EE-8EF8-304BA6FFAA7C}"/>
              </a:ext>
            </a:extLst>
          </p:cNvPr>
          <p:cNvSpPr txBox="1"/>
          <p:nvPr/>
        </p:nvSpPr>
        <p:spPr>
          <a:xfrm>
            <a:off x="6174060" y="292742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7AF7EE19-64BA-4EFF-9416-796166B8EEA0}"/>
              </a:ext>
            </a:extLst>
          </p:cNvPr>
          <p:cNvSpPr txBox="1"/>
          <p:nvPr/>
        </p:nvSpPr>
        <p:spPr>
          <a:xfrm>
            <a:off x="3991934" y="133274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58334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しょうたいメッセージ４～５ページめ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4078973" y="1012493"/>
            <a:ext cx="4843353" cy="38625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/>
              <a:t>Scratcher</a:t>
            </a:r>
            <a:r>
              <a:rPr lang="ja-JP" altLang="en-US" b="1" dirty="0"/>
              <a:t>はクレジットをつけます。</a:t>
            </a:r>
            <a:endParaRPr lang="ja-JP" altLang="en-US" dirty="0"/>
          </a:p>
          <a:p>
            <a:pPr algn="l"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Scratch</a:t>
            </a:r>
            <a:r>
              <a:rPr lang="ja-JP" altLang="en-US" b="1" dirty="0">
                <a:solidFill>
                  <a:schemeClr val="bg2"/>
                </a:solidFill>
              </a:rPr>
              <a:t>できょうゆうされ</a:t>
            </a:r>
            <a:r>
              <a:rPr lang="ja-JP" b="1" dirty="0">
                <a:solidFill>
                  <a:schemeClr val="bg2"/>
                </a:solidFill>
              </a:rPr>
              <a:t>ている</a:t>
            </a:r>
            <a:r>
              <a:rPr lang="ja-JP" altLang="en-US" b="1" dirty="0">
                <a:solidFill>
                  <a:schemeClr val="bg2"/>
                </a:solidFill>
              </a:rPr>
              <a:t>さくひんは</a:t>
            </a:r>
            <a:r>
              <a:rPr lang="ja-JP" b="1" dirty="0">
                <a:solidFill>
                  <a:schemeClr val="bg2"/>
                </a:solidFill>
              </a:rPr>
              <a:t>、</a:t>
            </a:r>
            <a:r>
              <a:rPr lang="ja-JP" altLang="en-US" b="1" dirty="0">
                <a:solidFill>
                  <a:schemeClr val="bg2"/>
                </a:solidFill>
              </a:rPr>
              <a:t>だれでもリミックス</a:t>
            </a:r>
            <a:r>
              <a:rPr lang="ja-JP" b="1" dirty="0">
                <a:solidFill>
                  <a:schemeClr val="bg2"/>
                </a:solidFill>
              </a:rPr>
              <a:t>できます。</a:t>
            </a:r>
            <a:r>
              <a:rPr lang="ja-JP" altLang="en-US" b="1" dirty="0">
                <a:solidFill>
                  <a:schemeClr val="bg2"/>
                </a:solidFill>
              </a:rPr>
              <a:t>ただ</a:t>
            </a:r>
            <a:r>
              <a:rPr lang="ja-JP" b="1" dirty="0">
                <a:solidFill>
                  <a:schemeClr val="bg2"/>
                </a:solidFill>
              </a:rPr>
              <a:t>し</a:t>
            </a:r>
            <a:r>
              <a:rPr lang="ja-JP" altLang="en-US" b="1" dirty="0">
                <a:solidFill>
                  <a:schemeClr val="bg2"/>
                </a:solidFill>
              </a:rPr>
              <a:t>リミックス</a:t>
            </a:r>
            <a:r>
              <a:rPr lang="ja-JP" b="1" dirty="0">
                <a:solidFill>
                  <a:schemeClr val="bg2"/>
                </a:solidFill>
              </a:rPr>
              <a:t>すると</a:t>
            </a:r>
            <a:r>
              <a:rPr lang="ja-JP" altLang="en-US" b="1" dirty="0">
                <a:solidFill>
                  <a:schemeClr val="bg2"/>
                </a:solidFill>
              </a:rPr>
              <a:t>きは</a:t>
            </a:r>
            <a:r>
              <a:rPr lang="ja-JP" b="1" dirty="0">
                <a:solidFill>
                  <a:schemeClr val="bg2"/>
                </a:solidFill>
              </a:rPr>
              <a:t>、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もと</a:t>
            </a:r>
            <a:r>
              <a:rPr lang="ja-JP" b="1" dirty="0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さくしゃ</a:t>
            </a:r>
            <a:r>
              <a:rPr lang="ja-JP" b="1" dirty="0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クレジット</a:t>
            </a:r>
            <a:r>
              <a:rPr lang="ja-JP" b="1" dirty="0">
                <a:solidFill>
                  <a:schemeClr val="bg2"/>
                </a:solidFill>
              </a:rPr>
              <a:t>をつけまし</a:t>
            </a:r>
            <a:r>
              <a:rPr lang="ja-JP" altLang="en-US" b="1" dirty="0">
                <a:solidFill>
                  <a:schemeClr val="bg2"/>
                </a:solidFill>
              </a:rPr>
              <a:t>ょう（「メモと</a:t>
            </a:r>
            <a:r>
              <a:rPr lang="ja-JP" b="1" dirty="0">
                <a:solidFill>
                  <a:schemeClr val="bg2"/>
                </a:solidFill>
              </a:rPr>
              <a:t>ク</a:t>
            </a:r>
            <a:r>
              <a:rPr lang="ja-JP" altLang="en-US" b="1" dirty="0">
                <a:solidFill>
                  <a:schemeClr val="bg2"/>
                </a:solidFill>
              </a:rPr>
              <a:t>レ</a:t>
            </a:r>
            <a:r>
              <a:rPr lang="ja-JP" b="1" dirty="0">
                <a:solidFill>
                  <a:schemeClr val="bg2"/>
                </a:solidFill>
              </a:rPr>
              <a:t>ジ</a:t>
            </a:r>
            <a:r>
              <a:rPr lang="ja-JP" altLang="en-US" b="1" dirty="0">
                <a:solidFill>
                  <a:schemeClr val="bg2"/>
                </a:solidFill>
              </a:rPr>
              <a:t>ッ</a:t>
            </a:r>
            <a:r>
              <a:rPr lang="ja-JP" b="1" dirty="0">
                <a:solidFill>
                  <a:schemeClr val="bg2"/>
                </a:solidFill>
              </a:rPr>
              <a:t>ト</a:t>
            </a:r>
            <a:r>
              <a:rPr lang="ja-JP" altLang="en-US" b="1" dirty="0">
                <a:solidFill>
                  <a:schemeClr val="bg2"/>
                </a:solidFill>
              </a:rPr>
              <a:t>」</a:t>
            </a:r>
            <a:r>
              <a:rPr lang="ja-JP" b="1" dirty="0">
                <a:solidFill>
                  <a:schemeClr val="bg2"/>
                </a:solidFill>
              </a:rPr>
              <a:t>に</a:t>
            </a:r>
            <a:r>
              <a:rPr lang="ja-JP" altLang="en-US" b="1" dirty="0">
                <a:solidFill>
                  <a:schemeClr val="bg2"/>
                </a:solidFill>
              </a:rPr>
              <a:t>もと</a:t>
            </a:r>
            <a:r>
              <a:rPr lang="ja-JP" b="1" dirty="0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さくしゃ</a:t>
            </a:r>
            <a:r>
              <a:rPr lang="ja-JP" b="1" dirty="0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なまえ</a:t>
            </a:r>
            <a:r>
              <a:rPr lang="ja-JP" b="1" dirty="0">
                <a:solidFill>
                  <a:schemeClr val="bg2"/>
                </a:solidFill>
              </a:rPr>
              <a:t>を</a:t>
            </a:r>
            <a:r>
              <a:rPr lang="ja-JP" altLang="en-US" b="1" dirty="0">
                <a:solidFill>
                  <a:schemeClr val="bg2"/>
                </a:solidFill>
              </a:rPr>
              <a:t>か</a:t>
            </a:r>
            <a:r>
              <a:rPr lang="ja-JP" b="1" dirty="0">
                <a:solidFill>
                  <a:schemeClr val="bg2"/>
                </a:solidFill>
              </a:rPr>
              <a:t>いてください</a:t>
            </a:r>
            <a:r>
              <a:rPr lang="ja-JP" altLang="en-US" b="1" dirty="0">
                <a:solidFill>
                  <a:schemeClr val="bg2"/>
                </a:solidFill>
              </a:rPr>
              <a:t>）</a:t>
            </a:r>
            <a:r>
              <a:rPr lang="ja-JP" b="1" dirty="0">
                <a:solidFill>
                  <a:schemeClr val="bg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  <a:p>
            <a:pPr>
              <a:lnSpc>
                <a:spcPct val="150000"/>
              </a:lnSpc>
            </a:pPr>
            <a:r>
              <a:rPr lang="en-US" b="1" dirty="0"/>
              <a:t>Scratcher</a:t>
            </a:r>
            <a:r>
              <a:rPr lang="ja-JP" b="1" dirty="0"/>
              <a:t>はサイトの</a:t>
            </a:r>
            <a:r>
              <a:rPr lang="ja-JP" altLang="en-US" b="1" dirty="0"/>
              <a:t>へいわ</a:t>
            </a:r>
            <a:r>
              <a:rPr lang="ja-JP" b="1" dirty="0"/>
              <a:t>を</a:t>
            </a:r>
            <a:r>
              <a:rPr lang="ja-JP" altLang="en-US" b="1" dirty="0"/>
              <a:t>まも</a:t>
            </a:r>
            <a:r>
              <a:rPr lang="ja-JP" b="1" dirty="0"/>
              <a:t>るため</a:t>
            </a:r>
            <a:r>
              <a:rPr lang="ja-JP" altLang="en-US" b="1" dirty="0"/>
              <a:t>どりょく</a:t>
            </a:r>
            <a:r>
              <a:rPr lang="ja-JP" b="1" dirty="0"/>
              <a:t>します。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bg2"/>
                </a:solidFill>
              </a:rPr>
              <a:t>Scratch</a:t>
            </a:r>
            <a:r>
              <a:rPr lang="ja-JP" b="1" dirty="0">
                <a:solidFill>
                  <a:schemeClr val="bg2"/>
                </a:solidFill>
              </a:rPr>
              <a:t>が</a:t>
            </a:r>
            <a:r>
              <a:rPr lang="ja-JP" altLang="en-US" b="1" dirty="0">
                <a:solidFill>
                  <a:schemeClr val="bg2"/>
                </a:solidFill>
              </a:rPr>
              <a:t>たの</a:t>
            </a:r>
            <a:r>
              <a:rPr lang="ja-JP" b="1" dirty="0">
                <a:solidFill>
                  <a:schemeClr val="bg2"/>
                </a:solidFill>
              </a:rPr>
              <a:t>しくてやさしい</a:t>
            </a:r>
            <a:r>
              <a:rPr lang="ja-JP" altLang="en-US" b="1" dirty="0">
                <a:solidFill>
                  <a:schemeClr val="bg2"/>
                </a:solidFill>
              </a:rPr>
              <a:t>ばしょ</a:t>
            </a:r>
            <a:r>
              <a:rPr lang="ja-JP" b="1" dirty="0">
                <a:solidFill>
                  <a:schemeClr val="bg2"/>
                </a:solidFill>
              </a:rPr>
              <a:t>なのは、</a:t>
            </a:r>
            <a:r>
              <a:rPr lang="en-US" altLang="ja-JP" b="1" dirty="0">
                <a:solidFill>
                  <a:schemeClr val="bg2"/>
                </a:solidFill>
              </a:rPr>
              <a:t>Scratcher</a:t>
            </a:r>
            <a:r>
              <a:rPr lang="ja-JP" b="1" dirty="0">
                <a:solidFill>
                  <a:schemeClr val="bg2"/>
                </a:solidFill>
              </a:rPr>
              <a:t>たちがそうなるよう</a:t>
            </a:r>
            <a:r>
              <a:rPr lang="ja-JP" altLang="en-US" b="1" dirty="0">
                <a:solidFill>
                  <a:schemeClr val="bg2"/>
                </a:solidFill>
              </a:rPr>
              <a:t>どりょく</a:t>
            </a:r>
            <a:r>
              <a:rPr lang="ja-JP" b="1" dirty="0">
                <a:solidFill>
                  <a:schemeClr val="bg2"/>
                </a:solidFill>
              </a:rPr>
              <a:t>しているからです。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もしもいじわるなコメントやプロジェクトを</a:t>
            </a:r>
            <a:r>
              <a:rPr lang="ja-JP" altLang="en-US" b="1" dirty="0">
                <a:solidFill>
                  <a:schemeClr val="bg2"/>
                </a:solidFill>
              </a:rPr>
              <a:t>み</a:t>
            </a:r>
            <a:r>
              <a:rPr lang="ja-JP" b="1" dirty="0">
                <a:solidFill>
                  <a:schemeClr val="bg2"/>
                </a:solidFill>
              </a:rPr>
              <a:t>つけたら、「</a:t>
            </a:r>
            <a:r>
              <a:rPr lang="ja-JP" altLang="en-US" b="1" dirty="0">
                <a:solidFill>
                  <a:schemeClr val="bg2"/>
                </a:solidFill>
              </a:rPr>
              <a:t>ほうこく</a:t>
            </a:r>
            <a:r>
              <a:rPr lang="ja-JP" b="1" dirty="0">
                <a:solidFill>
                  <a:schemeClr val="bg2"/>
                </a:solidFill>
              </a:rPr>
              <a:t>」ボタンを</a:t>
            </a:r>
            <a:r>
              <a:rPr lang="ja-JP" altLang="en-US" b="1" dirty="0">
                <a:solidFill>
                  <a:schemeClr val="bg2"/>
                </a:solidFill>
              </a:rPr>
              <a:t>お</a:t>
            </a:r>
            <a:r>
              <a:rPr lang="ja-JP" b="1" dirty="0">
                <a:solidFill>
                  <a:schemeClr val="bg2"/>
                </a:solidFill>
              </a:rPr>
              <a:t>してください。</a:t>
            </a:r>
          </a:p>
          <a:p>
            <a:endParaRPr lang="ja-JP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D775B74-0867-4AF8-97F4-6870484BB4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9D1EC887-269C-404B-B9A9-8AA835CC039D}"/>
              </a:ext>
            </a:extLst>
          </p:cNvPr>
          <p:cNvSpPr/>
          <p:nvPr/>
        </p:nvSpPr>
        <p:spPr>
          <a:xfrm>
            <a:off x="1206355" y="1084413"/>
            <a:ext cx="2563199" cy="304155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ほかのひとのプロジェクトをリミックスするときは、かならず「メモとクレジット」にもとのさくしゃのなまえをかくんだよ。</a:t>
            </a: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B2779E31-284C-49AE-80D8-BEF608D1EA15}"/>
              </a:ext>
            </a:extLst>
          </p:cNvPr>
          <p:cNvSpPr txBox="1"/>
          <p:nvPr/>
        </p:nvSpPr>
        <p:spPr>
          <a:xfrm>
            <a:off x="4077242" y="94385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E87CD3FF-5541-405D-9777-2B45A999EEBD}"/>
              </a:ext>
            </a:extLst>
          </p:cNvPr>
          <p:cNvSpPr txBox="1"/>
          <p:nvPr/>
        </p:nvSpPr>
        <p:spPr>
          <a:xfrm>
            <a:off x="4111361" y="279483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16FAD2F0-3FDD-40EB-88DB-AAD0C66156D2}"/>
              </a:ext>
            </a:extLst>
          </p:cNvPr>
          <p:cNvSpPr txBox="1"/>
          <p:nvPr/>
        </p:nvSpPr>
        <p:spPr>
          <a:xfrm>
            <a:off x="4094291" y="125945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1B6F7F55-6A95-4E09-9D80-A7DA43638C8F}"/>
              </a:ext>
            </a:extLst>
          </p:cNvPr>
          <p:cNvSpPr txBox="1"/>
          <p:nvPr/>
        </p:nvSpPr>
        <p:spPr>
          <a:xfrm>
            <a:off x="7758321" y="3161608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rgbClr val="5E696C"/>
                </a:solidFill>
                <a:ea typeface="Lato"/>
              </a:rPr>
              <a:t>スクラッチャー</a:t>
            </a: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EF387D05-832E-4785-81F9-D20C2C10A199}"/>
              </a:ext>
            </a:extLst>
          </p:cNvPr>
          <p:cNvSpPr txBox="1"/>
          <p:nvPr/>
        </p:nvSpPr>
        <p:spPr>
          <a:xfrm>
            <a:off x="4128409" y="315307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13241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しょうたいメッセージ６ページめ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1458170" y="1285449"/>
            <a:ext cx="6227661" cy="26377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 dirty="0"/>
              <a:t>Scratchチームは、あなたをScratcherとして</a:t>
            </a:r>
            <a:r>
              <a:rPr lang="ja-JP" altLang="en-US" b="1" dirty="0"/>
              <a:t>むか</a:t>
            </a:r>
            <a:r>
              <a:rPr lang="ja-JP" b="1" dirty="0"/>
              <a:t>えたいと</a:t>
            </a:r>
            <a:r>
              <a:rPr lang="ja-JP" altLang="en-US" b="1" dirty="0"/>
              <a:t>おも</a:t>
            </a:r>
            <a:r>
              <a:rPr lang="ja-JP" b="1" dirty="0"/>
              <a:t>っています。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Scratcherになりたいと</a:t>
            </a:r>
            <a:r>
              <a:rPr lang="ja-JP" altLang="en-US" b="1" dirty="0">
                <a:solidFill>
                  <a:schemeClr val="bg2"/>
                </a:solidFill>
              </a:rPr>
              <a:t>おも</a:t>
            </a:r>
            <a:r>
              <a:rPr lang="ja-JP" b="1" dirty="0">
                <a:solidFill>
                  <a:schemeClr val="bg2"/>
                </a:solidFill>
              </a:rPr>
              <a:t>いませんか？</a:t>
            </a: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もしあなたが</a:t>
            </a:r>
            <a:r>
              <a:rPr lang="ja-JP" altLang="en-US" b="1" dirty="0">
                <a:solidFill>
                  <a:schemeClr val="bg2"/>
                </a:solidFill>
              </a:rPr>
              <a:t>たが</a:t>
            </a:r>
            <a:r>
              <a:rPr lang="ja-JP" b="1" dirty="0">
                <a:solidFill>
                  <a:schemeClr val="bg2"/>
                </a:solidFill>
              </a:rPr>
              <a:t>いに</a:t>
            </a:r>
            <a:r>
              <a:rPr lang="ja-JP" altLang="en-US" b="1" dirty="0"/>
              <a:t>けいい</a:t>
            </a:r>
            <a:r>
              <a:rPr lang="ja-JP" b="1" dirty="0">
                <a:solidFill>
                  <a:schemeClr val="bg2"/>
                </a:solidFill>
              </a:rPr>
              <a:t>を</a:t>
            </a:r>
            <a:r>
              <a:rPr lang="ja-JP" altLang="en-US" b="1" dirty="0">
                <a:solidFill>
                  <a:schemeClr val="bg2"/>
                </a:solidFill>
              </a:rPr>
              <a:t>も</a:t>
            </a:r>
            <a:r>
              <a:rPr lang="ja-JP" b="1" dirty="0">
                <a:solidFill>
                  <a:schemeClr val="bg2"/>
                </a:solidFill>
              </a:rPr>
              <a:t>ち</a:t>
            </a:r>
            <a:r>
              <a:rPr lang="ja-JP" b="1" dirty="0"/>
              <a:t>、</a:t>
            </a:r>
            <a:r>
              <a:rPr lang="ja-JP" altLang="en-US" b="1" dirty="0"/>
              <a:t>けんせつてき</a:t>
            </a:r>
            <a:r>
              <a:rPr lang="ja-JP" b="1" dirty="0">
                <a:solidFill>
                  <a:schemeClr val="bg2"/>
                </a:solidFill>
              </a:rPr>
              <a:t>な</a:t>
            </a:r>
            <a:r>
              <a:rPr lang="ja-JP" altLang="en-US" b="1" dirty="0">
                <a:solidFill>
                  <a:schemeClr val="bg2"/>
                </a:solidFill>
              </a:rPr>
              <a:t>ぎろん</a:t>
            </a:r>
            <a:r>
              <a:rPr lang="ja-JP" b="1" dirty="0">
                <a:solidFill>
                  <a:schemeClr val="bg2"/>
                </a:solidFill>
              </a:rPr>
              <a:t>ができて、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/>
              <a:t>クレジット</a:t>
            </a:r>
            <a:r>
              <a:rPr lang="ja-JP" b="1" dirty="0">
                <a:solidFill>
                  <a:schemeClr val="bg2"/>
                </a:solidFill>
              </a:rPr>
              <a:t>をつけ、このサイトを</a:t>
            </a:r>
            <a:r>
              <a:rPr lang="ja-JP" altLang="en-US" b="1" dirty="0">
                <a:solidFill>
                  <a:schemeClr val="bg2"/>
                </a:solidFill>
              </a:rPr>
              <a:t>した</a:t>
            </a:r>
            <a:r>
              <a:rPr lang="ja-JP" b="1" dirty="0"/>
              <a:t>しみやすく</a:t>
            </a:r>
            <a:r>
              <a:rPr lang="ja-JP" b="1" dirty="0">
                <a:solidFill>
                  <a:schemeClr val="bg2"/>
                </a:solidFill>
              </a:rPr>
              <a:t>してくれるなら、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「</a:t>
            </a:r>
            <a:r>
              <a:rPr lang="ja-JP" altLang="en-US" b="1" dirty="0">
                <a:solidFill>
                  <a:schemeClr val="bg2"/>
                </a:solidFill>
              </a:rPr>
              <a:t>さんせい</a:t>
            </a:r>
            <a:r>
              <a:rPr lang="ja-JP" b="1" dirty="0">
                <a:solidFill>
                  <a:schemeClr val="bg2"/>
                </a:solidFill>
              </a:rPr>
              <a:t>！」をクリックしてください。</a:t>
            </a: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Scratcherになるのをやめる</a:t>
            </a:r>
            <a:r>
              <a:rPr lang="ja-JP" altLang="en-US" b="1" dirty="0">
                <a:solidFill>
                  <a:schemeClr val="bg2"/>
                </a:solidFill>
              </a:rPr>
              <a:t>ばあい</a:t>
            </a:r>
            <a:r>
              <a:rPr lang="ja-JP" b="1" dirty="0">
                <a:solidFill>
                  <a:schemeClr val="bg2"/>
                </a:solidFill>
              </a:rPr>
              <a:t>は、このページを</a:t>
            </a:r>
            <a:r>
              <a:rPr lang="ja-JP" altLang="en-US" b="1" dirty="0">
                <a:solidFill>
                  <a:schemeClr val="bg2"/>
                </a:solidFill>
              </a:rPr>
              <a:t>と</a:t>
            </a:r>
            <a:r>
              <a:rPr lang="ja-JP" b="1" dirty="0">
                <a:solidFill>
                  <a:schemeClr val="bg2"/>
                </a:solidFill>
              </a:rPr>
              <a:t>じてください。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（あとで</a:t>
            </a:r>
            <a:r>
              <a:rPr lang="ja-JP" altLang="en-US" b="1" dirty="0">
                <a:solidFill>
                  <a:schemeClr val="bg2"/>
                </a:solidFill>
              </a:rPr>
              <a:t>き</a:t>
            </a:r>
            <a:r>
              <a:rPr lang="ja-JP" b="1" dirty="0">
                <a:solidFill>
                  <a:schemeClr val="bg2"/>
                </a:solidFill>
              </a:rPr>
              <a:t>が</a:t>
            </a:r>
            <a:r>
              <a:rPr lang="ja-JP" altLang="en-US" b="1" dirty="0">
                <a:solidFill>
                  <a:schemeClr val="bg2"/>
                </a:solidFill>
              </a:rPr>
              <a:t>か</a:t>
            </a:r>
            <a:r>
              <a:rPr lang="ja-JP" b="1" dirty="0">
                <a:solidFill>
                  <a:schemeClr val="bg2"/>
                </a:solidFill>
              </a:rPr>
              <a:t>わったら、いつでも</a:t>
            </a:r>
            <a:r>
              <a:rPr lang="ja-JP" altLang="en-US" b="1" dirty="0">
                <a:solidFill>
                  <a:schemeClr val="bg2"/>
                </a:solidFill>
              </a:rPr>
              <a:t>もど</a:t>
            </a:r>
            <a:r>
              <a:rPr lang="ja-JP" b="1" dirty="0">
                <a:solidFill>
                  <a:schemeClr val="bg2"/>
                </a:solidFill>
              </a:rPr>
              <a:t>ってきてくださいね）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5E7E5040-6780-4C29-9FE8-52F9E5E43BD0}"/>
              </a:ext>
            </a:extLst>
          </p:cNvPr>
          <p:cNvSpPr txBox="1"/>
          <p:nvPr/>
        </p:nvSpPr>
        <p:spPr>
          <a:xfrm>
            <a:off x="3728760" y="121681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8959270E-F9F9-4341-851E-5B9D5DBAD929}"/>
              </a:ext>
            </a:extLst>
          </p:cNvPr>
          <p:cNvSpPr txBox="1"/>
          <p:nvPr/>
        </p:nvSpPr>
        <p:spPr>
          <a:xfrm>
            <a:off x="1493939" y="121681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DB02583E-364E-4793-86BB-940C19FD8D2F}"/>
              </a:ext>
            </a:extLst>
          </p:cNvPr>
          <p:cNvSpPr txBox="1"/>
          <p:nvPr/>
        </p:nvSpPr>
        <p:spPr>
          <a:xfrm>
            <a:off x="1493939" y="2820896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rgbClr val="5E696C"/>
                </a:solidFill>
                <a:ea typeface="Lato"/>
              </a:rPr>
              <a:t>スクラッチャー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E6139098-1F64-4BDD-8B29-70023E65B4CB}"/>
              </a:ext>
            </a:extLst>
          </p:cNvPr>
          <p:cNvSpPr txBox="1"/>
          <p:nvPr/>
        </p:nvSpPr>
        <p:spPr>
          <a:xfrm>
            <a:off x="1458169" y="1562638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rgbClr val="5E696C"/>
                </a:solidFill>
                <a:ea typeface="Lato"/>
              </a:rPr>
              <a:t>スクラッチャー</a:t>
            </a:r>
          </a:p>
        </p:txBody>
      </p:sp>
    </p:spTree>
    <p:extLst>
      <p:ext uri="{BB962C8B-B14F-4D97-AF65-F5344CB8AC3E}">
        <p14:creationId xmlns:p14="http://schemas.microsoft.com/office/powerpoint/2010/main" val="1471240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Scratcherになろう！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さいごのページまでちゃんと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よんで、Scratcerとして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やっていけるよ！とおもったら、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「さんせい！」を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ひだりクリックしてね。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Scratcherになれるよ。</a:t>
            </a:r>
          </a:p>
        </p:txBody>
      </p:sp>
      <p:pic>
        <p:nvPicPr>
          <p:cNvPr id="6" name="図 6" descr="テキスト&#10;&#10;説明は自動で生成されたものです">
            <a:extLst>
              <a:ext uri="{FF2B5EF4-FFF2-40B4-BE49-F238E27FC236}">
                <a16:creationId xmlns:a16="http://schemas.microsoft.com/office/drawing/2014/main" id="{F4F68D41-A0E2-4F8C-9B61-CAE349C6D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88" y="1027252"/>
            <a:ext cx="4432110" cy="3302244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CC0BE6A-4201-4A56-8B7C-0D9B34D6CD56}"/>
              </a:ext>
            </a:extLst>
          </p:cNvPr>
          <p:cNvSpPr/>
          <p:nvPr/>
        </p:nvSpPr>
        <p:spPr>
          <a:xfrm>
            <a:off x="8247159" y="3730221"/>
            <a:ext cx="512148" cy="4696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AF9063C0-C79E-40BC-BA5E-B2873E00F6BC}"/>
              </a:ext>
            </a:extLst>
          </p:cNvPr>
          <p:cNvSpPr txBox="1"/>
          <p:nvPr/>
        </p:nvSpPr>
        <p:spPr>
          <a:xfrm>
            <a:off x="1997880" y="1337512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31B3F6AE-D964-467D-8A20-51A947E0AF95}"/>
              </a:ext>
            </a:extLst>
          </p:cNvPr>
          <p:cNvSpPr txBox="1"/>
          <p:nvPr/>
        </p:nvSpPr>
        <p:spPr>
          <a:xfrm>
            <a:off x="1206355" y="2732195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8D427019-F68A-4532-84D1-ADD5B87D8588}"/>
              </a:ext>
            </a:extLst>
          </p:cNvPr>
          <p:cNvSpPr txBox="1"/>
          <p:nvPr/>
        </p:nvSpPr>
        <p:spPr>
          <a:xfrm>
            <a:off x="2830761" y="262227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82470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3758" y="1084413"/>
            <a:ext cx="3015281" cy="98218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これでみんなもScratcherだね！</a:t>
            </a:r>
          </a:p>
        </p:txBody>
      </p:sp>
      <p:pic>
        <p:nvPicPr>
          <p:cNvPr id="6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237060F-70F3-40CD-AF2E-C7FAE52F3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7" y="315339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;p32">
            <a:extLst>
              <a:ext uri="{FF2B5EF4-FFF2-40B4-BE49-F238E27FC236}">
                <a16:creationId xmlns:a16="http://schemas.microsoft.com/office/drawing/2014/main" id="{E336784D-BD25-45A2-827F-B8749F9AFC64}"/>
              </a:ext>
            </a:extLst>
          </p:cNvPr>
          <p:cNvSpPr/>
          <p:nvPr/>
        </p:nvSpPr>
        <p:spPr>
          <a:xfrm>
            <a:off x="1205299" y="3016883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よーし、いろんな</a:t>
            </a:r>
            <a:r>
              <a:rPr lang="ja" sz="1500" b="1" dirty="0">
                <a:solidFill>
                  <a:schemeClr val="dk2"/>
                </a:solidFill>
              </a:rPr>
              <a:t>ゲーム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つくる</a:t>
            </a:r>
            <a:r>
              <a:rPr lang="ja-JP" altLang="en-US" sz="1500" b="1" dirty="0">
                <a:solidFill>
                  <a:schemeClr val="dk2"/>
                </a:solidFill>
              </a:rPr>
              <a:t>ぞー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r>
              <a:rPr lang="ja-JP" altLang="en-US" sz="1500" b="1">
                <a:solidFill>
                  <a:schemeClr val="dk2"/>
                </a:solidFill>
              </a:rPr>
              <a:t>！！</a:t>
            </a:r>
            <a:endParaRPr lang="ja" sz="1500" b="1" dirty="0">
              <a:solidFill>
                <a:schemeClr val="dk2"/>
              </a:solidFill>
            </a:endParaRPr>
          </a:p>
        </p:txBody>
      </p:sp>
      <p:pic>
        <p:nvPicPr>
          <p:cNvPr id="9" name="図 9">
            <a:extLst>
              <a:ext uri="{FF2B5EF4-FFF2-40B4-BE49-F238E27FC236}">
                <a16:creationId xmlns:a16="http://schemas.microsoft.com/office/drawing/2014/main" id="{799450BD-FC92-4C98-B15B-E2D5911E9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853" y="1615059"/>
            <a:ext cx="3487228" cy="2420183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941A4CD1-042D-4838-9A2D-1F9B1CFB3AFA}"/>
              </a:ext>
            </a:extLst>
          </p:cNvPr>
          <p:cNvSpPr txBox="1"/>
          <p:nvPr/>
        </p:nvSpPr>
        <p:spPr>
          <a:xfrm>
            <a:off x="2577640" y="122941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1D0B4C8-321F-467B-BD4F-78B406D9774B}"/>
              </a:ext>
            </a:extLst>
          </p:cNvPr>
          <p:cNvSpPr txBox="1"/>
          <p:nvPr/>
        </p:nvSpPr>
        <p:spPr>
          <a:xfrm>
            <a:off x="6073227" y="155800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しゅうりょう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タイトル 3">
            <a:extLst>
              <a:ext uri="{FF2B5EF4-FFF2-40B4-BE49-F238E27FC236}">
                <a16:creationId xmlns:a16="http://schemas.microsoft.com/office/drawing/2014/main" id="{3EF48E76-3495-4534-89EA-A0972C7415ED}"/>
              </a:ext>
            </a:extLst>
          </p:cNvPr>
          <p:cNvSpPr txBox="1">
            <a:spLocks/>
          </p:cNvSpPr>
          <p:nvPr/>
        </p:nvSpPr>
        <p:spPr>
          <a:xfrm>
            <a:off x="311700" y="390551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dirty="0"/>
              <a:t>Scratcherになれたね！</a:t>
            </a:r>
          </a:p>
        </p:txBody>
      </p:sp>
      <p:sp>
        <p:nvSpPr>
          <p:cNvPr id="18" name="Google Shape;125;p26">
            <a:extLst>
              <a:ext uri="{FF2B5EF4-FFF2-40B4-BE49-F238E27FC236}">
                <a16:creationId xmlns:a16="http://schemas.microsoft.com/office/drawing/2014/main" id="{3E40375D-790E-4BA8-8CE2-017E6A007253}"/>
              </a:ext>
            </a:extLst>
          </p:cNvPr>
          <p:cNvSpPr txBox="1"/>
          <p:nvPr/>
        </p:nvSpPr>
        <p:spPr>
          <a:xfrm>
            <a:off x="2577640" y="270758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</a:rPr>
              <a:t>スクラッチャー</a:t>
            </a:r>
          </a:p>
        </p:txBody>
      </p:sp>
    </p:spTree>
    <p:extLst>
      <p:ext uri="{BB962C8B-B14F-4D97-AF65-F5344CB8AC3E}">
        <p14:creationId xmlns:p14="http://schemas.microsoft.com/office/powerpoint/2010/main" val="4250204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29552" y="11743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</a:t>
            </a:r>
            <a:r>
              <a:rPr lang="ja-JP" altLang="en-US" sz="1700" b="1">
                <a:solidFill>
                  <a:schemeClr val="dk2"/>
                </a:solidFill>
                <a:ea typeface="Lato"/>
              </a:rPr>
              <a:t>ゲームのはっぴょう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・Scratcherについて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F606286A-FDC6-4DF3-94C6-39767DDABC37}"/>
              </a:ext>
            </a:extLst>
          </p:cNvPr>
          <p:cNvSpPr txBox="1"/>
          <p:nvPr/>
        </p:nvSpPr>
        <p:spPr>
          <a:xfrm>
            <a:off x="5322600" y="173797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1095</Words>
  <Application>Microsoft Office PowerPoint</Application>
  <PresentationFormat>画面に合わせる (16:9)</PresentationFormat>
  <Paragraphs>182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5" baseType="lpstr">
      <vt:lpstr>Playfair Display</vt:lpstr>
      <vt:lpstr>Arial</vt:lpstr>
      <vt:lpstr>Lato</vt:lpstr>
      <vt:lpstr>Coral</vt:lpstr>
      <vt:lpstr>Scratchで ゲームを つくろう！</vt:lpstr>
      <vt:lpstr>とうじょうじんぶつしょうかい</vt:lpstr>
      <vt:lpstr>オリジナルゲームをつくろう！</vt:lpstr>
      <vt:lpstr>Scratchにサインインしてね</vt:lpstr>
      <vt:lpstr>Scratchをひらがなにしよう</vt:lpstr>
      <vt:lpstr>つくったゲームを はっぴょうしよう！</vt:lpstr>
      <vt:lpstr>つくったゲームをはっぴょうしよう！</vt:lpstr>
      <vt:lpstr>おなじクラスのこにあそんでもらおう！</vt:lpstr>
      <vt:lpstr>クラスのページからあそんでもらおう！</vt:lpstr>
      <vt:lpstr>ほそく：Scratcherになろう！</vt:lpstr>
      <vt:lpstr>メッセージがきてるよ</vt:lpstr>
      <vt:lpstr>Scratcherにしょうたいされたよ！</vt:lpstr>
      <vt:lpstr>Scratcherって？</vt:lpstr>
      <vt:lpstr>メッセージをよもう</vt:lpstr>
      <vt:lpstr>しょうたいメッセージ１ページめ</vt:lpstr>
      <vt:lpstr>しょうたいメッセージ２～３ページめ</vt:lpstr>
      <vt:lpstr>しょうたいメッセージ４～５ページめ</vt:lpstr>
      <vt:lpstr>しょうたいメッセージ６ページめ</vt:lpstr>
      <vt:lpstr>Scratcherになろう！</vt:lpstr>
      <vt:lpstr>PowerPoint プレゼンテーション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9052</cp:revision>
  <dcterms:modified xsi:type="dcterms:W3CDTF">2022-02-07T06:02:05Z</dcterms:modified>
</cp:coreProperties>
</file>