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5"/>
  </p:notesMasterIdLst>
  <p:sldIdLst>
    <p:sldId id="256" r:id="rId3"/>
    <p:sldId id="435" r:id="rId4"/>
    <p:sldId id="436" r:id="rId5"/>
    <p:sldId id="330" r:id="rId6"/>
    <p:sldId id="43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318" r:id="rId34"/>
  </p:sldIdLst>
  <p:sldSz cx="9144000" cy="5143500" type="screen16x9"/>
  <p:notesSz cx="6858000" cy="9144000"/>
  <p:embeddedFontLst>
    <p:embeddedFont>
      <p:font typeface="Lato" panose="020F0502020204030203" pitchFamily="34" charset="0"/>
      <p:regular r:id="rId36"/>
      <p:bold r:id="rId37"/>
      <p:italic r:id="rId38"/>
      <p:boldItalic r:id="rId39"/>
    </p:embeddedFont>
    <p:embeddedFont>
      <p:font typeface="Playfair Display" panose="000005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3C2C8-0C29-465E-86BA-C85B6E568B0A}" v="7" dt="2021-03-04T08:59:38.029"/>
    <p1510:client id="{4F0E8FFB-6EDB-460F-B17E-A5BBCD3D6AFE}" v="218" dt="2021-03-03T08:47:44.517"/>
    <p1510:client id="{8397B5D6-490A-4A99-AB08-C27364E7BA43}" v="164" dt="2021-03-05T08:20:05.790"/>
    <p1510:client id="{8DED4023-259A-470A-AD33-A8C38697E642}" v="62" dt="2021-03-05T07:27:59.738"/>
    <p1510:client id="{AFCC58F8-B29A-4193-9AD7-4609A20DBEEC}" v="312" dt="2021-03-04T06:39:08.523"/>
    <p1510:client id="{CD166D09-413D-417D-A079-458F1DBBCF69}" v="121" dt="2021-03-04T08:19:35.795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64" y="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9519ed54c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b9519ed54c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b9519ed54c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b9519ed54c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9519ed54c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9519ed54c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9519ed54c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9519ed54c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9519ed54c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9519ed54c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9519ed54c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9519ed54c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b9519ed54c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b9519ed54c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5a938d17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b5a938d17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b5a938d17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b5a938d17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5a938d17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b5a938d17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5a938d17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5a938d17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b5a938d17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b5a938d17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b5a938d17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b5a938d17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b5a938d17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b5a938d17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bafdeccc45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bafdeccc45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bafdeccc4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bafdeccc4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b5a938d176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b5a938d176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b5a938d17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b5a938d17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b5a938d176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b5a938d176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4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だい１４かい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2;p26">
            <a:extLst>
              <a:ext uri="{FF2B5EF4-FFF2-40B4-BE49-F238E27FC236}">
                <a16:creationId xmlns:a16="http://schemas.microsoft.com/office/drawing/2014/main" id="{C3D430E3-BA2B-45E8-BB2E-86FD53DBBAFC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いいゲームにするぞ～！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/>
          <p:nvPr/>
        </p:nvSpPr>
        <p:spPr>
          <a:xfrm>
            <a:off x="1316424" y="3076575"/>
            <a:ext cx="2899975" cy="17331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ネズミをクローンで100ぴきにふやしたよね。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7060ED7-F9D8-4311-A06D-03BA9770C8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97"/>
          <a:stretch/>
        </p:blipFill>
        <p:spPr>
          <a:xfrm>
            <a:off x="4662262" y="1417782"/>
            <a:ext cx="4292525" cy="3515141"/>
          </a:xfrm>
          <a:prstGeom prst="rect">
            <a:avLst/>
          </a:prstGeom>
        </p:spPr>
      </p:pic>
      <p:sp>
        <p:nvSpPr>
          <p:cNvPr id="18" name="Google Shape;129;p17">
            <a:extLst>
              <a:ext uri="{FF2B5EF4-FFF2-40B4-BE49-F238E27FC236}">
                <a16:creationId xmlns:a16="http://schemas.microsoft.com/office/drawing/2014/main" id="{597C972F-AE6D-4255-8292-B22F68572237}"/>
              </a:ext>
            </a:extLst>
          </p:cNvPr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レベル６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さらにゲームを</a:t>
            </a:r>
            <a:r>
              <a:rPr lang="ja-JP" altLang="en-US" dirty="0">
                <a:latin typeface="Arial"/>
                <a:cs typeface="Arial"/>
              </a:rPr>
              <a:t>かいぞう</a:t>
            </a:r>
            <a:r>
              <a:rPr lang="ja" dirty="0">
                <a:latin typeface="Arial"/>
                <a:cs typeface="Arial"/>
              </a:rPr>
              <a:t>しよう！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498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せいげんじかんをつけよう</a:t>
            </a:r>
            <a:endParaRPr sz="1500" b="1" dirty="0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てんすうせい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にしよう</a:t>
            </a:r>
            <a:endParaRPr sz="1500" b="1" dirty="0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てんすう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が２</a:t>
            </a:r>
            <a:r>
              <a:rPr lang="ja-JP" altLang="en-US" sz="1500" b="1" dirty="0">
                <a:solidFill>
                  <a:schemeClr val="accent5"/>
                </a:solidFill>
                <a:latin typeface="Arial"/>
                <a:cs typeface="Arial"/>
              </a:rPr>
              <a:t>ばい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になるネズミをつくろう</a:t>
            </a:r>
            <a:endParaRPr sz="1500" b="1" dirty="0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81321C7-D26B-429D-9F9F-8AFB4F2C2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046" y="1202371"/>
            <a:ext cx="4237800" cy="35960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さて、このあとは...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0" y="33268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492875" y="1401225"/>
            <a:ext cx="2765700" cy="108030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よーし、ネズミはいっぱい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でるようになったから、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このあとは...。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1416675" y="3228250"/>
            <a:ext cx="3439200" cy="1080300"/>
          </a:xfrm>
          <a:prstGeom prst="wedgeRoundRectCallout">
            <a:avLst>
              <a:gd name="adj1" fmla="val -60282"/>
              <a:gd name="adj2" fmla="val -11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そういえば、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をつけたいっていってなかったけ？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AC3961B-20AB-45EF-A669-2F89696681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97"/>
          <a:stretch/>
        </p:blipFill>
        <p:spPr>
          <a:xfrm>
            <a:off x="5001491" y="1170850"/>
            <a:ext cx="3990639" cy="32679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じかんせいげんと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dirty="0">
                <a:latin typeface="Arial"/>
                <a:cs typeface="Arial"/>
              </a:rPr>
              <a:t>をつけよう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1465550" y="1299400"/>
            <a:ext cx="3320400" cy="173310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そうそう、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をつけるように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したいんだ。</a:t>
            </a:r>
            <a:r>
              <a:rPr lang="ja" sz="1500" b="1" dirty="0">
                <a:solidFill>
                  <a:schemeClr val="accent5"/>
                </a:solidFill>
              </a:rPr>
              <a:t>ネズミをつかまえる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たびに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accent5"/>
                </a:solidFill>
              </a:rPr>
              <a:t>がふえる</a:t>
            </a:r>
            <a:r>
              <a:rPr lang="ja" sz="1500" b="1" dirty="0">
                <a:solidFill>
                  <a:schemeClr val="dk2"/>
                </a:solidFill>
              </a:rPr>
              <a:t>ように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するとかさ。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3326825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50199" y="3228250"/>
            <a:ext cx="3695925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じゃあ、じかんをきめて、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その</a:t>
            </a:r>
            <a:r>
              <a:rPr lang="ja" sz="1500" b="1" dirty="0">
                <a:solidFill>
                  <a:schemeClr val="accent5"/>
                </a:solidFill>
              </a:rPr>
              <a:t>じかん</a:t>
            </a:r>
            <a:r>
              <a:rPr lang="ja-JP" altLang="en-US" sz="1500" b="1" dirty="0">
                <a:solidFill>
                  <a:schemeClr val="accent5"/>
                </a:solidFill>
              </a:rPr>
              <a:t>ない</a:t>
            </a:r>
            <a:r>
              <a:rPr lang="ja" sz="1500" b="1" dirty="0">
                <a:solidFill>
                  <a:schemeClr val="accent5"/>
                </a:solidFill>
              </a:rPr>
              <a:t>につかまえた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accent5"/>
                </a:solidFill>
              </a:rPr>
              <a:t>にする</a:t>
            </a:r>
            <a:r>
              <a:rPr lang="ja" sz="1500" b="1" dirty="0">
                <a:solidFill>
                  <a:schemeClr val="dk2"/>
                </a:solidFill>
              </a:rPr>
              <a:t>っていうのはどうかな？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3CA5989-8AA2-4D91-86FA-54DBA42036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71"/>
          <a:stretch/>
        </p:blipFill>
        <p:spPr>
          <a:xfrm>
            <a:off x="5283926" y="1888835"/>
            <a:ext cx="3622747" cy="29950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ゲームクリアの</a:t>
            </a: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がかわるよ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4"/>
          <p:cNvSpPr/>
          <p:nvPr/>
        </p:nvSpPr>
        <p:spPr>
          <a:xfrm>
            <a:off x="1918675" y="1299400"/>
            <a:ext cx="3163800" cy="1340100"/>
          </a:xfrm>
          <a:prstGeom prst="wedgeRoundRectCallout">
            <a:avLst>
              <a:gd name="adj1" fmla="val -59911"/>
              <a:gd name="adj2" fmla="val -232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それいいね！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</a:t>
            </a:r>
            <a:r>
              <a:rPr lang="ja" sz="1500" b="1" dirty="0">
                <a:solidFill>
                  <a:schemeClr val="accent5"/>
                </a:solidFill>
              </a:rPr>
              <a:t>ゲームクリアの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じょうけん</a:t>
            </a:r>
            <a:r>
              <a:rPr lang="ja" sz="1500" b="1" dirty="0">
                <a:solidFill>
                  <a:schemeClr val="accent5"/>
                </a:solidFill>
              </a:rPr>
              <a:t>がかわる</a:t>
            </a:r>
            <a:r>
              <a:rPr lang="ja" sz="1500" b="1" dirty="0">
                <a:solidFill>
                  <a:schemeClr val="dk2"/>
                </a:solidFill>
              </a:rPr>
              <a:t>ってことだね。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076" y="3326825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/>
          <p:nvPr/>
        </p:nvSpPr>
        <p:spPr>
          <a:xfrm>
            <a:off x="2135999" y="3228250"/>
            <a:ext cx="3082545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そうだね。クリアの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は、「</a:t>
            </a:r>
            <a:r>
              <a:rPr lang="ja" sz="1500" b="1" dirty="0">
                <a:solidFill>
                  <a:schemeClr val="accent5"/>
                </a:solidFill>
              </a:rPr>
              <a:t>きめたじかんがたったら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ってことになるね。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5161925" y="1982375"/>
            <a:ext cx="352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ea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ea typeface="Lato"/>
                <a:sym typeface="Lato"/>
              </a:rPr>
              <a:t>ネズミを３びきつかまえたら</a:t>
            </a:r>
            <a:endParaRPr sz="1800">
              <a:ea typeface="Lato"/>
              <a:sym typeface="Lato"/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5311200" y="1463775"/>
            <a:ext cx="3685050" cy="507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 dirty="0">
                <a:solidFill>
                  <a:schemeClr val="dk2"/>
                </a:solidFill>
                <a:ea typeface="Lato"/>
                <a:sym typeface="Lato"/>
              </a:rPr>
              <a:t>クリア</a:t>
            </a: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r>
              <a:rPr lang="ja" sz="2100" b="1" dirty="0">
                <a:solidFill>
                  <a:schemeClr val="dk2"/>
                </a:solidFill>
                <a:ea typeface="Lato"/>
                <a:sym typeface="Lato"/>
              </a:rPr>
              <a:t>をへんこう</a:t>
            </a:r>
            <a:endParaRPr sz="21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5311200" y="3032500"/>
            <a:ext cx="352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ea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ea typeface="Lato"/>
                <a:sym typeface="Lato"/>
              </a:rPr>
              <a:t>きめたじかんがたったら</a:t>
            </a:r>
            <a:endParaRPr sz="1800">
              <a:ea typeface="Lato"/>
              <a:sym typeface="Lato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6747375" y="2707550"/>
            <a:ext cx="442500" cy="553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ゲームのじかんをきめよう</a:t>
            </a:r>
            <a:endParaRPr>
              <a:latin typeface="Arial"/>
              <a:cs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9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1627525" y="1438600"/>
            <a:ext cx="4059000" cy="1188600"/>
          </a:xfrm>
          <a:prstGeom prst="wedgeRoundRectCallout">
            <a:avLst>
              <a:gd name="adj1" fmla="val -59076"/>
              <a:gd name="adj2" fmla="val -153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よーし、じゃあ、さっそくやっていくよ。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まずは</a:t>
            </a:r>
            <a:r>
              <a:rPr lang="ja" sz="1500" b="1">
                <a:solidFill>
                  <a:schemeClr val="accent5"/>
                </a:solidFill>
              </a:rPr>
              <a:t>ゲームのじかん</a:t>
            </a:r>
            <a:r>
              <a:rPr lang="ja" sz="1500" b="1">
                <a:solidFill>
                  <a:schemeClr val="dk2"/>
                </a:solidFill>
              </a:rPr>
              <a:t>をきめないとね。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どのくらいにしようか？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53" name="Google Shape;25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9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/>
          <p:nvPr/>
        </p:nvSpPr>
        <p:spPr>
          <a:xfrm>
            <a:off x="1665150" y="3346450"/>
            <a:ext cx="2997600" cy="1061400"/>
          </a:xfrm>
          <a:prstGeom prst="wedgeRoundRectCallout">
            <a:avLst>
              <a:gd name="adj1" fmla="val -63462"/>
              <a:gd name="adj2" fmla="val -1054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30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</a:t>
            </a:r>
            <a:r>
              <a:rPr lang="ja" sz="1500" b="1" dirty="0">
                <a:solidFill>
                  <a:schemeClr val="dk2"/>
                </a:solidFill>
              </a:rPr>
              <a:t>くらいでどうかな？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03EF9D-F59D-4F0C-A04B-778A902A2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0602" y="1122218"/>
            <a:ext cx="2318971" cy="3794277"/>
          </a:xfrm>
          <a:prstGeom prst="rect">
            <a:avLst/>
          </a:prstGeom>
        </p:spPr>
      </p:pic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「タイマー」をつかおう</a:t>
            </a:r>
            <a:endParaRPr>
              <a:latin typeface="Arial"/>
              <a:cs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1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2105000" y="1446500"/>
            <a:ext cx="3656700" cy="1470900"/>
          </a:xfrm>
          <a:prstGeom prst="wedgeRoundRectCallout">
            <a:avLst>
              <a:gd name="adj1" fmla="val -58550"/>
              <a:gd name="adj2" fmla="val -183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じかんにかんしては、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タイマー</a:t>
            </a:r>
            <a:r>
              <a:rPr lang="ja" sz="1500" b="1" dirty="0">
                <a:solidFill>
                  <a:schemeClr val="dk2"/>
                </a:solidFill>
              </a:rPr>
              <a:t>」という</a:t>
            </a:r>
            <a:r>
              <a:rPr lang="ja-JP" altLang="en-US" sz="1500" b="1" dirty="0">
                <a:solidFill>
                  <a:schemeClr val="dk2"/>
                </a:solidFill>
              </a:rPr>
              <a:t>きのう</a:t>
            </a:r>
            <a:r>
              <a:rPr lang="ja" sz="1500" b="1" dirty="0">
                <a:solidFill>
                  <a:schemeClr val="dk2"/>
                </a:solidFill>
              </a:rPr>
              <a:t>があるから、これがつかえるよ。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7" name="Google Shape;267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1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2046150" y="3346450"/>
            <a:ext cx="3543000" cy="1061400"/>
          </a:xfrm>
          <a:prstGeom prst="wedgeRoundRectCallout">
            <a:avLst>
              <a:gd name="adj1" fmla="val -58556"/>
              <a:gd name="adj2" fmla="val -694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しら</a:t>
            </a:r>
            <a:r>
              <a:rPr lang="ja" sz="1500" b="1" dirty="0">
                <a:solidFill>
                  <a:schemeClr val="accent5"/>
                </a:solidFill>
              </a:rPr>
              <a:t>べる</a:t>
            </a:r>
            <a:r>
              <a:rPr lang="ja" sz="1500" b="1" dirty="0">
                <a:solidFill>
                  <a:schemeClr val="dk2"/>
                </a:solidFill>
              </a:rPr>
              <a:t>」カテゴリにある、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このへんのやつかな？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6697211" y="2181950"/>
            <a:ext cx="784244" cy="33495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D067AEC-16DE-4150-A801-D7783E815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7927" y="1158668"/>
            <a:ext cx="2317301" cy="177032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5504A76-1A85-4E0B-91C7-B09153D99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53" y="1158668"/>
            <a:ext cx="2010673" cy="3233223"/>
          </a:xfrm>
          <a:prstGeom prst="rect">
            <a:avLst/>
          </a:prstGeom>
        </p:spPr>
      </p:pic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タイマーを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1475124" y="1017450"/>
            <a:ext cx="3096875" cy="2288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とりあえず、タイマーが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どんなものかみるために、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タイマーブロックの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チェックを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れて、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ステージに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されるように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してみてね。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538" y="35700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1588950" y="3422650"/>
            <a:ext cx="2983049" cy="1470900"/>
          </a:xfrm>
          <a:prstGeom prst="wedgeRoundRectCallout">
            <a:avLst>
              <a:gd name="adj1" fmla="val -68322"/>
              <a:gd name="adj2" fmla="val -12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れたよ。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わ、なんか、</a:t>
            </a:r>
            <a:r>
              <a:rPr lang="ja" sz="1500" b="1" dirty="0">
                <a:solidFill>
                  <a:schemeClr val="accent5"/>
                </a:solidFill>
              </a:rPr>
              <a:t>すうじが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すごいはやさでうごいてる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83" name="Google Shape;283;p37"/>
          <p:cNvSpPr/>
          <p:nvPr/>
        </p:nvSpPr>
        <p:spPr>
          <a:xfrm>
            <a:off x="5046447" y="3094152"/>
            <a:ext cx="239700" cy="17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7"/>
          <p:cNvSpPr/>
          <p:nvPr/>
        </p:nvSpPr>
        <p:spPr>
          <a:xfrm>
            <a:off x="6737927" y="1309600"/>
            <a:ext cx="614218" cy="20516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1D1FBCE9-9392-478E-927E-4DD901500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404" y="1398814"/>
            <a:ext cx="4214058" cy="3219368"/>
          </a:xfrm>
          <a:prstGeom prst="rect">
            <a:avLst/>
          </a:prstGeom>
        </p:spPr>
      </p:pic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ゲームをひらいてからのけいかじかんだよ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295" name="Google Shape;29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/>
        </p:nvSpPr>
        <p:spPr>
          <a:xfrm>
            <a:off x="1475125" y="1438600"/>
            <a:ext cx="3294300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これは、こんかいほぞんして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おいた</a:t>
            </a:r>
            <a:r>
              <a:rPr lang="ja" sz="1500" b="1" dirty="0">
                <a:solidFill>
                  <a:schemeClr val="accent5"/>
                </a:solidFill>
              </a:rPr>
              <a:t>ゲームをひらいてから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なん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</a:t>
            </a:r>
            <a:r>
              <a:rPr lang="ja" sz="1500" b="1" dirty="0">
                <a:solidFill>
                  <a:schemeClr val="accent5"/>
                </a:solidFill>
              </a:rPr>
              <a:t>たったか</a:t>
            </a:r>
            <a:r>
              <a:rPr lang="ja" sz="1500" b="1" dirty="0">
                <a:solidFill>
                  <a:schemeClr val="dk2"/>
                </a:solidFill>
              </a:rPr>
              <a:t>をあらわして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いるんだよ。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97" name="Google Shape;29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1588950" y="3194050"/>
            <a:ext cx="2579700" cy="1470900"/>
          </a:xfrm>
          <a:prstGeom prst="wedgeRoundRectCallout">
            <a:avLst>
              <a:gd name="adj1" fmla="val -68322"/>
              <a:gd name="adj2" fmla="val -12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へえ～。といっている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あいだにも、どんどん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すすんでいくね。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00" name="Google Shape;300;p38"/>
          <p:cNvSpPr/>
          <p:nvPr/>
        </p:nvSpPr>
        <p:spPr>
          <a:xfrm>
            <a:off x="4837404" y="1698875"/>
            <a:ext cx="10659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AA4DA4FB-6BDF-4462-AF1C-D3E67C7FBEE2}"/>
              </a:ext>
            </a:extLst>
          </p:cNvPr>
          <p:cNvGrpSpPr/>
          <p:nvPr/>
        </p:nvGrpSpPr>
        <p:grpSpPr>
          <a:xfrm>
            <a:off x="5971600" y="2991175"/>
            <a:ext cx="2401476" cy="2003407"/>
            <a:chOff x="5971600" y="2991175"/>
            <a:chExt cx="2401476" cy="2003407"/>
          </a:xfrm>
        </p:grpSpPr>
        <p:pic>
          <p:nvPicPr>
            <p:cNvPr id="306" name="Google Shape;30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971600" y="2991175"/>
              <a:ext cx="2401476" cy="20034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E3C5A6F-85A9-4CF8-A0ED-0437ABD0F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09384" y="3230729"/>
              <a:ext cx="660080" cy="116326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9E8C519-49AB-406E-A9F2-2CBC4E8FBE3B}"/>
              </a:ext>
            </a:extLst>
          </p:cNvPr>
          <p:cNvGrpSpPr/>
          <p:nvPr/>
        </p:nvGrpSpPr>
        <p:grpSpPr>
          <a:xfrm>
            <a:off x="5971600" y="885300"/>
            <a:ext cx="2401476" cy="1995400"/>
            <a:chOff x="5971600" y="885300"/>
            <a:chExt cx="2401476" cy="1995400"/>
          </a:xfrm>
        </p:grpSpPr>
        <p:pic>
          <p:nvPicPr>
            <p:cNvPr id="312" name="Google Shape;312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971600" y="885300"/>
              <a:ext cx="2401476" cy="1995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90A1D16A-F0DC-4AA1-AD16-65DED1D6D2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" b="15515"/>
            <a:stretch/>
          </p:blipFill>
          <p:spPr>
            <a:xfrm>
              <a:off x="6009384" y="1106579"/>
              <a:ext cx="791820" cy="128332"/>
            </a:xfrm>
            <a:prstGeom prst="rect">
              <a:avLst/>
            </a:prstGeom>
          </p:spPr>
        </p:pic>
      </p:grpSp>
      <p:sp>
        <p:nvSpPr>
          <p:cNvPr id="307" name="Google Shape;307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タイマーのすうじが３０になったらゲームクリアにしよう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08" name="Google Shape;308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9"/>
          <p:cNvSpPr/>
          <p:nvPr/>
        </p:nvSpPr>
        <p:spPr>
          <a:xfrm>
            <a:off x="1475125" y="1438600"/>
            <a:ext cx="2913300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このタイマーを、</a:t>
            </a:r>
            <a:r>
              <a:rPr lang="ja" sz="1500" b="1">
                <a:solidFill>
                  <a:schemeClr val="accent5"/>
                </a:solidFill>
              </a:rPr>
              <a:t>ゲームを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スタートしたときに0に</a:t>
            </a:r>
            <a:endParaRPr sz="1500" b="1">
              <a:solidFill>
                <a:schemeClr val="accent5"/>
              </a:solidFill>
            </a:endParaRPr>
          </a:p>
          <a:p>
            <a:r>
              <a:rPr lang="ja" sz="1500" b="1">
                <a:solidFill>
                  <a:schemeClr val="accent5"/>
                </a:solidFill>
              </a:rPr>
              <a:t>リセット</a:t>
            </a:r>
            <a:r>
              <a:rPr lang="ja" sz="1500" b="1">
                <a:solidFill>
                  <a:schemeClr val="dk2"/>
                </a:solidFill>
              </a:rPr>
              <a:t>して、</a:t>
            </a:r>
            <a:r>
              <a:rPr lang="ja" sz="1500" b="1">
                <a:solidFill>
                  <a:schemeClr val="accent5"/>
                </a:solidFill>
              </a:rPr>
              <a:t>30になったら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ゲームクリア</a:t>
            </a:r>
            <a:r>
              <a:rPr lang="ja" sz="1500" b="1">
                <a:solidFill>
                  <a:schemeClr val="dk2"/>
                </a:solidFill>
              </a:rPr>
              <a:t>にすれば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0" name="Google Shape;310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/>
          <p:nvPr/>
        </p:nvSpPr>
        <p:spPr>
          <a:xfrm>
            <a:off x="1625950" y="3465400"/>
            <a:ext cx="1478100" cy="914100"/>
          </a:xfrm>
          <a:prstGeom prst="wedgeRoundRectCallout">
            <a:avLst>
              <a:gd name="adj1" fmla="val -73495"/>
              <a:gd name="adj2" fmla="val -1350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13" name="Google Shape;313;p39"/>
          <p:cNvSpPr/>
          <p:nvPr/>
        </p:nvSpPr>
        <p:spPr>
          <a:xfrm>
            <a:off x="7332550" y="885300"/>
            <a:ext cx="1745100" cy="842100"/>
          </a:xfrm>
          <a:prstGeom prst="wedgeRoundRectCallout">
            <a:avLst>
              <a:gd name="adj1" fmla="val -89473"/>
              <a:gd name="adj2" fmla="val 66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ゲームスタート！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7332600" y="2499300"/>
            <a:ext cx="1745100" cy="842100"/>
          </a:xfrm>
          <a:prstGeom prst="wedgeRoundRectCallout">
            <a:avLst>
              <a:gd name="adj1" fmla="val -88600"/>
              <a:gd name="adj2" fmla="val 5131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ゲームクリア！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5042479" y="2098550"/>
            <a:ext cx="673800" cy="15462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9"/>
          <p:cNvSpPr txBox="1"/>
          <p:nvPr/>
        </p:nvSpPr>
        <p:spPr>
          <a:xfrm>
            <a:off x="5388425" y="2464600"/>
            <a:ext cx="73356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4745500" y="2464600"/>
            <a:ext cx="1065900" cy="61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30</a:t>
            </a:r>
            <a:r>
              <a:rPr lang="ja-JP" altLang="en-US" b="1" dirty="0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たったら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>
            <a:spLocks noGrp="1"/>
          </p:cNvSpPr>
          <p:nvPr>
            <p:ph type="title"/>
          </p:nvPr>
        </p:nvSpPr>
        <p:spPr>
          <a:xfrm>
            <a:off x="0" y="16550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ゲームクリア</a:t>
            </a: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の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ブロックをつくってね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0"/>
          <p:cNvSpPr/>
          <p:nvPr/>
        </p:nvSpPr>
        <p:spPr>
          <a:xfrm>
            <a:off x="1740824" y="1370300"/>
            <a:ext cx="3653211" cy="1470900"/>
          </a:xfrm>
          <a:prstGeom prst="wedgeRoundRectCallout">
            <a:avLst>
              <a:gd name="adj1" fmla="val -58952"/>
              <a:gd name="adj2" fmla="val -165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さあ、いまのせいとくんだったら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ひとりでできるよね！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ゲームクリアの</a:t>
            </a:r>
            <a:r>
              <a:rPr lang="ja-JP" altLang="en-US" sz="1500" b="1" dirty="0">
                <a:solidFill>
                  <a:schemeClr val="accent5"/>
                </a:solidFill>
              </a:rPr>
              <a:t>じょうけん</a:t>
            </a:r>
            <a:r>
              <a:rPr lang="ja" sz="1500" b="1" dirty="0">
                <a:solidFill>
                  <a:schemeClr val="accent5"/>
                </a:solidFill>
              </a:rPr>
              <a:t>のブロック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つくってみよう！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26" name="Google Shape;326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0"/>
          <p:cNvSpPr/>
          <p:nvPr/>
        </p:nvSpPr>
        <p:spPr>
          <a:xfrm>
            <a:off x="1837501" y="3194050"/>
            <a:ext cx="1835400" cy="1470900"/>
          </a:xfrm>
          <a:prstGeom prst="wedgeRoundRectCallout">
            <a:avLst>
              <a:gd name="adj1" fmla="val -68275"/>
              <a:gd name="adj2" fmla="val -139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まかせて！！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えーと、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こうだよね！！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28" name="Google Shape;32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0725" y="2571750"/>
            <a:ext cx="22764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66FBC44-AE5E-4B1F-B2CD-E227385EA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891" y="1310847"/>
            <a:ext cx="4313811" cy="3318699"/>
          </a:xfrm>
          <a:prstGeom prst="rect">
            <a:avLst/>
          </a:prstGeom>
        </p:spPr>
      </p:pic>
      <p:sp>
        <p:nvSpPr>
          <p:cNvPr id="336" name="Google Shape;336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ゲームクリアの</a:t>
            </a: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をかえよう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7" name="Google Shape;33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/>
          <p:nvPr/>
        </p:nvSpPr>
        <p:spPr>
          <a:xfrm>
            <a:off x="1398925" y="1438600"/>
            <a:ext cx="2988348" cy="17568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じゃあ、そのとおりに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ゲームクリア</a:t>
            </a:r>
            <a:r>
              <a:rPr lang="ja-JP" altLang="en-US" sz="1500" b="1" dirty="0">
                <a:solidFill>
                  <a:schemeClr val="dk2"/>
                </a:solidFill>
              </a:rPr>
              <a:t>じょり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をへんこうしてね！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タイマーのリセットも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わすれずに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340" name="Google Shape;340;p41"/>
          <p:cNvSpPr/>
          <p:nvPr/>
        </p:nvSpPr>
        <p:spPr>
          <a:xfrm>
            <a:off x="1360350" y="3346450"/>
            <a:ext cx="1953600" cy="91410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41" name="Google Shape;341;p41"/>
          <p:cNvSpPr/>
          <p:nvPr/>
        </p:nvSpPr>
        <p:spPr>
          <a:xfrm>
            <a:off x="4768388" y="1958200"/>
            <a:ext cx="979499" cy="358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1"/>
          <p:cNvSpPr/>
          <p:nvPr/>
        </p:nvSpPr>
        <p:spPr>
          <a:xfrm>
            <a:off x="5134391" y="2784953"/>
            <a:ext cx="1086299" cy="358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81B003-DD93-4D1C-9F27-27A4C219F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397" y="1556326"/>
            <a:ext cx="4347343" cy="3380031"/>
          </a:xfrm>
          <a:prstGeom prst="rect">
            <a:avLst/>
          </a:prstGeom>
        </p:spPr>
      </p:pic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4638" y="11370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2"/>
          <p:cNvSpPr/>
          <p:nvPr/>
        </p:nvSpPr>
        <p:spPr>
          <a:xfrm>
            <a:off x="2198700" y="1136983"/>
            <a:ext cx="2373300" cy="1522200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タイマーが0になって、どんどんふえて、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30になったら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ゲームクリア...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クリアにならない～！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54" name="Google Shape;354;p42"/>
          <p:cNvSpPr/>
          <p:nvPr/>
        </p:nvSpPr>
        <p:spPr>
          <a:xfrm>
            <a:off x="4730397" y="1827996"/>
            <a:ext cx="1102200" cy="36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F23B8FA-1156-4259-8939-3D556F6CA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313" y="1008133"/>
            <a:ext cx="3700813" cy="2850683"/>
          </a:xfrm>
          <a:prstGeom prst="rect">
            <a:avLst/>
          </a:prstGeom>
        </p:spPr>
      </p:pic>
      <p:sp>
        <p:nvSpPr>
          <p:cNvPr id="360" name="Google Shape;360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タイマーはとっても</a:t>
            </a:r>
            <a:r>
              <a:rPr lang="ja-JP" altLang="en-US" dirty="0">
                <a:latin typeface="Arial"/>
                <a:cs typeface="Arial"/>
              </a:rPr>
              <a:t>せいみつ</a:t>
            </a:r>
            <a:r>
              <a:rPr lang="ja" dirty="0">
                <a:latin typeface="Arial"/>
                <a:cs typeface="Arial"/>
              </a:rPr>
              <a:t>なんだ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61" name="Google Shape;361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738" y="1135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3"/>
          <p:cNvSpPr/>
          <p:nvPr/>
        </p:nvSpPr>
        <p:spPr>
          <a:xfrm>
            <a:off x="1665300" y="1135875"/>
            <a:ext cx="2297400" cy="1133100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なんで～！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ぜったい</a:t>
            </a:r>
            <a:r>
              <a:rPr lang="ja" altLang="en-US" sz="1500" b="1">
                <a:solidFill>
                  <a:schemeClr val="dk2"/>
                </a:solidFill>
              </a:rPr>
              <a:t>に</a:t>
            </a:r>
            <a:r>
              <a:rPr lang="ja" sz="1500" b="1">
                <a:solidFill>
                  <a:schemeClr val="dk2"/>
                </a:solidFill>
              </a:rPr>
              <a:t>いけると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おもったのに～！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63" name="Google Shape;363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776" y="323435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3"/>
          <p:cNvSpPr/>
          <p:nvPr/>
        </p:nvSpPr>
        <p:spPr>
          <a:xfrm>
            <a:off x="1295550" y="2396775"/>
            <a:ext cx="3364195" cy="2609100"/>
          </a:xfrm>
          <a:prstGeom prst="wedgeRoundRectCallout">
            <a:avLst>
              <a:gd name="adj1" fmla="val -55577"/>
              <a:gd name="adj2" fmla="val -83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タイマーはとっても</a:t>
            </a:r>
            <a:r>
              <a:rPr lang="ja-JP" altLang="en-US" sz="1500" b="1" dirty="0">
                <a:solidFill>
                  <a:schemeClr val="dk2"/>
                </a:solidFill>
              </a:rPr>
              <a:t>せいみつ</a:t>
            </a:r>
            <a:r>
              <a:rPr lang="ja" sz="1500" b="1" dirty="0">
                <a:solidFill>
                  <a:schemeClr val="dk2"/>
                </a:solidFill>
              </a:rPr>
              <a:t>だから、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にあてはまるには、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このブロックが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されている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ときに</a:t>
            </a:r>
            <a:r>
              <a:rPr lang="ja" sz="1500" b="1" dirty="0">
                <a:solidFill>
                  <a:schemeClr val="accent5"/>
                </a:solidFill>
              </a:rPr>
              <a:t>ぴったり</a:t>
            </a:r>
            <a:r>
              <a:rPr lang="ja" sz="1500" b="1" dirty="0">
                <a:solidFill>
                  <a:schemeClr val="dk2"/>
                </a:solidFill>
              </a:rPr>
              <a:t>30（30.000のこと）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じゃないといけないんだ。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0.001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sz="1500" b="1" dirty="0">
                <a:solidFill>
                  <a:schemeClr val="dk2"/>
                </a:solidFill>
              </a:rPr>
              <a:t>のずれも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ゆるされないんだよ。</a:t>
            </a:r>
          </a:p>
        </p:txBody>
      </p:sp>
      <p:sp>
        <p:nvSpPr>
          <p:cNvPr id="366" name="Google Shape;366;p43"/>
          <p:cNvSpPr/>
          <p:nvPr/>
        </p:nvSpPr>
        <p:spPr>
          <a:xfrm>
            <a:off x="6344075" y="2433475"/>
            <a:ext cx="2647500" cy="2254800"/>
          </a:xfrm>
          <a:prstGeom prst="wedgeRoundRectCallout">
            <a:avLst>
              <a:gd name="adj1" fmla="val -68750"/>
              <a:gd name="adj2" fmla="val -4590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ここが</a:t>
            </a:r>
            <a:r>
              <a:rPr lang="ja-JP" altLang="en-US" b="1" dirty="0">
                <a:solidFill>
                  <a:schemeClr val="dk2"/>
                </a:solidFill>
              </a:rPr>
              <a:t>じっこう</a:t>
            </a:r>
            <a:r>
              <a:rPr lang="ja" b="1" dirty="0">
                <a:solidFill>
                  <a:schemeClr val="dk2"/>
                </a:solidFill>
              </a:rPr>
              <a:t>されたとき29.999</a:t>
            </a:r>
            <a:r>
              <a:rPr lang="ja-JP" altLang="en-US" b="1" dirty="0">
                <a:solidFill>
                  <a:schemeClr val="dk2"/>
                </a:solidFill>
              </a:rPr>
              <a:t>びょう</a:t>
            </a:r>
            <a:r>
              <a:rPr lang="ja" b="1" dirty="0">
                <a:solidFill>
                  <a:schemeClr val="dk2"/>
                </a:solidFill>
              </a:rPr>
              <a:t>だったり</a:t>
            </a:r>
            <a:endParaRPr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b="1" dirty="0">
                <a:solidFill>
                  <a:schemeClr val="dk2"/>
                </a:solidFill>
              </a:rPr>
              <a:t>30.001</a:t>
            </a:r>
            <a:r>
              <a:rPr lang="ja-JP" altLang="en-US" b="1" dirty="0">
                <a:solidFill>
                  <a:schemeClr val="dk2"/>
                </a:solidFill>
              </a:rPr>
              <a:t>びょう</a:t>
            </a:r>
            <a:r>
              <a:rPr lang="ja" b="1" dirty="0">
                <a:solidFill>
                  <a:schemeClr val="dk2"/>
                </a:solidFill>
              </a:rPr>
              <a:t>だったりすると、</a:t>
            </a:r>
            <a:endParaRPr lang="ja" altLang="en-US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じょうけん</a:t>
            </a:r>
            <a:r>
              <a:rPr lang="ja" b="1" dirty="0">
                <a:solidFill>
                  <a:schemeClr val="dk2"/>
                </a:solidFill>
              </a:rPr>
              <a:t>にあてはまらず、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ずっとゲームクリアに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ならない。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タイマーが３０より</a:t>
            </a:r>
            <a:r>
              <a:rPr lang="ja-JP" altLang="en-US" dirty="0">
                <a:latin typeface="Arial"/>
                <a:cs typeface="Arial"/>
              </a:rPr>
              <a:t>おお</a:t>
            </a:r>
            <a:r>
              <a:rPr lang="ja" dirty="0">
                <a:latin typeface="Arial"/>
                <a:cs typeface="Arial"/>
              </a:rPr>
              <a:t>きかったらにかえよう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81" name="Google Shape;38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135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4"/>
          <p:cNvSpPr/>
          <p:nvPr/>
        </p:nvSpPr>
        <p:spPr>
          <a:xfrm>
            <a:off x="2128050" y="1093650"/>
            <a:ext cx="3233400" cy="1630800"/>
          </a:xfrm>
          <a:prstGeom prst="wedgeRoundRectCallout">
            <a:avLst>
              <a:gd name="adj1" fmla="val -68224"/>
              <a:gd name="adj2" fmla="val -2687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かんぜんに30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sz="1500" b="1" dirty="0">
                <a:solidFill>
                  <a:schemeClr val="dk2"/>
                </a:solidFill>
              </a:rPr>
              <a:t>ぴったりの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ときにここが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されないと、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ゲームがつづいてしまうんだね。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83" name="Google Shape;38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150" y="3158150"/>
            <a:ext cx="989901" cy="1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4"/>
          <p:cNvSpPr/>
          <p:nvPr/>
        </p:nvSpPr>
        <p:spPr>
          <a:xfrm>
            <a:off x="2128050" y="2971800"/>
            <a:ext cx="3164386" cy="15570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そう。だから、ちょっと</a:t>
            </a:r>
            <a:r>
              <a:rPr lang="en-US" altLang="ja" sz="1500" b="1" dirty="0">
                <a:solidFill>
                  <a:schemeClr val="dk2"/>
                </a:solidFill>
              </a:rPr>
              <a:t>30</a:t>
            </a:r>
            <a:r>
              <a:rPr lang="ja-JP" altLang="en-US" sz="1500" b="1" dirty="0">
                <a:solidFill>
                  <a:schemeClr val="dk2"/>
                </a:solidFill>
              </a:rPr>
              <a:t>びょう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" altLang="en-US" sz="1500" b="1" dirty="0">
                <a:solidFill>
                  <a:schemeClr val="dk2"/>
                </a:solidFill>
              </a:rPr>
              <a:t>こえても</a:t>
            </a:r>
            <a:r>
              <a:rPr lang="ja" sz="1500" b="1" dirty="0">
                <a:solidFill>
                  <a:schemeClr val="dk2"/>
                </a:solidFill>
              </a:rPr>
              <a:t>きにしないことにして、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を「</a:t>
            </a:r>
            <a:r>
              <a:rPr lang="ja" sz="1500" b="1" dirty="0">
                <a:solidFill>
                  <a:schemeClr val="accent5"/>
                </a:solidFill>
              </a:rPr>
              <a:t>タイマーが30より</a:t>
            </a:r>
            <a:endParaRPr lang="ja-JP" altLang="en-US"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おお</a:t>
            </a:r>
            <a:r>
              <a:rPr lang="ja" sz="1500" b="1" dirty="0">
                <a:solidFill>
                  <a:schemeClr val="accent5"/>
                </a:solidFill>
              </a:rPr>
              <a:t>きかったら</a:t>
            </a:r>
            <a:r>
              <a:rPr lang="ja" sz="1500" b="1" dirty="0">
                <a:solidFill>
                  <a:schemeClr val="dk2"/>
                </a:solidFill>
              </a:rPr>
              <a:t>」にしよう。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85" name="Google Shape;38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5625" y="1751550"/>
            <a:ext cx="2343150" cy="11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2E292DE-EF61-4F8B-B8AA-00B96513D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86150"/>
            <a:ext cx="4076563" cy="3150505"/>
          </a:xfrm>
          <a:prstGeom prst="rect">
            <a:avLst/>
          </a:prstGeom>
        </p:spPr>
      </p:pic>
      <p:sp>
        <p:nvSpPr>
          <p:cNvPr id="395" name="Google Shape;395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dirty="0">
                <a:latin typeface="Arial"/>
                <a:cs typeface="Arial"/>
              </a:rPr>
              <a:t>を「タイマー&gt;３０」にかえよう</a:t>
            </a:r>
            <a:endParaRPr sz="3400" dirty="0">
              <a:latin typeface="Arial"/>
              <a:cs typeface="Arial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138" y="159307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6176" y="323435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5"/>
          <p:cNvSpPr/>
          <p:nvPr/>
        </p:nvSpPr>
        <p:spPr>
          <a:xfrm>
            <a:off x="2093075" y="1486150"/>
            <a:ext cx="2140800" cy="1020900"/>
          </a:xfrm>
          <a:prstGeom prst="wedgeRoundRectCallout">
            <a:avLst>
              <a:gd name="adj1" fmla="val -62855"/>
              <a:gd name="adj2" fmla="val 25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99" name="Google Shape;399;p45"/>
          <p:cNvSpPr/>
          <p:nvPr/>
        </p:nvSpPr>
        <p:spPr>
          <a:xfrm>
            <a:off x="2093075" y="3234350"/>
            <a:ext cx="2228100" cy="1133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OKだよ！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01" name="Google Shape;401;p45"/>
          <p:cNvSpPr/>
          <p:nvPr/>
        </p:nvSpPr>
        <p:spPr>
          <a:xfrm>
            <a:off x="5041481" y="2931352"/>
            <a:ext cx="9951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08" name="Google Shape;40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930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6"/>
          <p:cNvSpPr/>
          <p:nvPr/>
        </p:nvSpPr>
        <p:spPr>
          <a:xfrm>
            <a:off x="2093075" y="1486150"/>
            <a:ext cx="2140800" cy="1020900"/>
          </a:xfrm>
          <a:prstGeom prst="wedgeRoundRectCallout">
            <a:avLst>
              <a:gd name="adj1" fmla="val -62855"/>
              <a:gd name="adj2" fmla="val 25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こんどはゲーム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クリアになったぞ！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2A3F19-C441-4EF0-A954-9C977E24A1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54" y="1328178"/>
            <a:ext cx="4469139" cy="372335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タイマーはとまらない？</a:t>
            </a:r>
            <a:endParaRPr>
              <a:latin typeface="Arial"/>
              <a:cs typeface="Arial"/>
            </a:endParaRPr>
          </a:p>
        </p:txBody>
      </p:sp>
      <p:pic>
        <p:nvPicPr>
          <p:cNvPr id="417" name="Google Shape;41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138" y="1059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7"/>
          <p:cNvSpPr/>
          <p:nvPr/>
        </p:nvSpPr>
        <p:spPr>
          <a:xfrm>
            <a:off x="1599375" y="1017450"/>
            <a:ext cx="3548700" cy="1052400"/>
          </a:xfrm>
          <a:prstGeom prst="wedgeRoundRectCallout">
            <a:avLst>
              <a:gd name="adj1" fmla="val -60899"/>
              <a:gd name="adj2" fmla="val -192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ん？でも、ゲームが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わっても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タイマーはうごきっぱなしだね。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これはとめられないの？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419" name="Google Shape;41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175" y="27771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7"/>
          <p:cNvSpPr/>
          <p:nvPr/>
        </p:nvSpPr>
        <p:spPr>
          <a:xfrm>
            <a:off x="1599375" y="2170875"/>
            <a:ext cx="3700500" cy="2745300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そうだね。ざんねんながら、タイマーを0にクリアすることはできるけど、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とめることはできない</a:t>
            </a:r>
            <a:r>
              <a:rPr lang="ja" sz="1500" b="1" dirty="0">
                <a:solidFill>
                  <a:schemeClr val="dk2"/>
                </a:solidFill>
              </a:rPr>
              <a:t>んだ。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とめられるようなタイマーにしたい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ときは、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をつかってじぶんで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つくることができるけど、ちょっと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むずかしいから、もっとレベルが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あがってからためしてみてね。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0BFDA5B-92B7-404C-BD89-60928CD329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5878" y="1385453"/>
            <a:ext cx="3735207" cy="31118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3583DC8-D551-492D-ADC0-330156020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800" y="1105150"/>
            <a:ext cx="4469139" cy="3723355"/>
          </a:xfrm>
          <a:prstGeom prst="rect">
            <a:avLst/>
          </a:prstGeom>
        </p:spPr>
      </p:pic>
      <p:sp>
        <p:nvSpPr>
          <p:cNvPr id="428" name="Google Shape;428;p48"/>
          <p:cNvSpPr txBox="1">
            <a:spLocks noGrp="1"/>
          </p:cNvSpPr>
          <p:nvPr>
            <p:ph type="title"/>
          </p:nvPr>
        </p:nvSpPr>
        <p:spPr>
          <a:xfrm>
            <a:off x="22538" y="93969"/>
            <a:ext cx="9121462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900" dirty="0">
                <a:latin typeface="Arial"/>
                <a:cs typeface="Arial"/>
              </a:rPr>
              <a:t>てんすう</a:t>
            </a:r>
            <a:r>
              <a:rPr lang="ja" sz="2900" dirty="0">
                <a:latin typeface="Arial"/>
                <a:cs typeface="Arial"/>
              </a:rPr>
              <a:t>は</a:t>
            </a:r>
            <a:br>
              <a:rPr lang="en-US" altLang="ja" sz="2900" dirty="0">
                <a:latin typeface="Arial"/>
                <a:cs typeface="Arial"/>
              </a:rPr>
            </a:br>
            <a:r>
              <a:rPr lang="ja" sz="2900" dirty="0">
                <a:latin typeface="Arial"/>
                <a:cs typeface="Arial"/>
              </a:rPr>
              <a:t>「つかまえた</a:t>
            </a:r>
            <a:r>
              <a:rPr lang="ja-JP" altLang="en-US" sz="2900" dirty="0">
                <a:latin typeface="Arial"/>
                <a:cs typeface="Arial"/>
              </a:rPr>
              <a:t>かいすう</a:t>
            </a:r>
            <a:r>
              <a:rPr lang="ja" sz="2900" dirty="0">
                <a:latin typeface="Arial"/>
                <a:cs typeface="Arial"/>
              </a:rPr>
              <a:t>」がそのままつかえるね</a:t>
            </a:r>
            <a:endParaRPr sz="2900" dirty="0">
              <a:latin typeface="Arial"/>
              <a:cs typeface="Arial"/>
            </a:endParaRPr>
          </a:p>
        </p:txBody>
      </p:sp>
      <p:pic>
        <p:nvPicPr>
          <p:cNvPr id="429" name="Google Shape;42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8"/>
          <p:cNvSpPr/>
          <p:nvPr/>
        </p:nvSpPr>
        <p:spPr>
          <a:xfrm>
            <a:off x="1278675" y="1105150"/>
            <a:ext cx="2646780" cy="1886400"/>
          </a:xfrm>
          <a:prstGeom prst="wedgeRoundRectCallout">
            <a:avLst>
              <a:gd name="adj1" fmla="val -60367"/>
              <a:gd name="adj2" fmla="val -78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かいすう</a:t>
            </a:r>
            <a:r>
              <a:rPr lang="ja" sz="1500" b="1" dirty="0">
                <a:solidFill>
                  <a:schemeClr val="dk2"/>
                </a:solidFill>
              </a:rPr>
              <a:t>」が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そのままつかえるね。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1ぴきつかまえたら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sz="1500" b="1" dirty="0">
                <a:solidFill>
                  <a:schemeClr val="dk2"/>
                </a:solidFill>
              </a:rPr>
              <a:t>ってことで。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431" name="Google Shape;43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438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8"/>
          <p:cNvSpPr/>
          <p:nvPr/>
        </p:nvSpPr>
        <p:spPr>
          <a:xfrm>
            <a:off x="1264526" y="3441950"/>
            <a:ext cx="2660930" cy="1302300"/>
          </a:xfrm>
          <a:prstGeom prst="wedgeRoundRectCallout">
            <a:avLst>
              <a:gd name="adj1" fmla="val -58893"/>
              <a:gd name="adj2" fmla="val -891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そうだね！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だけ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」にかえようか。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34" name="Google Shape;434;p48"/>
          <p:cNvSpPr/>
          <p:nvPr/>
        </p:nvSpPr>
        <p:spPr>
          <a:xfrm>
            <a:off x="6509234" y="1516875"/>
            <a:ext cx="2020800" cy="914100"/>
          </a:xfrm>
          <a:prstGeom prst="wedgeRoundRectCallout">
            <a:avLst>
              <a:gd name="adj1" fmla="val -79543"/>
              <a:gd name="adj2" fmla="val -3157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これを「</a:t>
            </a:r>
            <a:r>
              <a:rPr lang="ja-JP" altLang="en-US" b="1" dirty="0">
                <a:solidFill>
                  <a:schemeClr val="dk2"/>
                </a:solidFill>
              </a:rPr>
              <a:t>てんすう</a:t>
            </a:r>
            <a:r>
              <a:rPr lang="ja" b="1" dirty="0">
                <a:solidFill>
                  <a:schemeClr val="dk2"/>
                </a:solidFill>
              </a:rPr>
              <a:t>」に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しよう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E10F705-2AF4-4960-977D-FBD113A5E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836" y="1155041"/>
            <a:ext cx="3160200" cy="3740920"/>
          </a:xfrm>
          <a:prstGeom prst="rect">
            <a:avLst/>
          </a:prstGeom>
        </p:spPr>
      </p:pic>
      <p:sp>
        <p:nvSpPr>
          <p:cNvPr id="448" name="Google Shape;448;p49"/>
          <p:cNvSpPr txBox="1">
            <a:spLocks noGrp="1"/>
          </p:cNvSpPr>
          <p:nvPr>
            <p:ph type="title"/>
          </p:nvPr>
        </p:nvSpPr>
        <p:spPr>
          <a:xfrm>
            <a:off x="311700" y="25486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dirty="0">
                <a:latin typeface="Arial"/>
                <a:cs typeface="Arial"/>
              </a:rPr>
              <a:t>」という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dirty="0">
                <a:latin typeface="Arial"/>
                <a:cs typeface="Arial"/>
              </a:rPr>
              <a:t>にかえよう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49" name="Google Shape;44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6713" y="1307550"/>
            <a:ext cx="989901" cy="1052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63" y="3250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9"/>
          <p:cNvSpPr/>
          <p:nvPr/>
        </p:nvSpPr>
        <p:spPr>
          <a:xfrm>
            <a:off x="1390499" y="1172150"/>
            <a:ext cx="3652555" cy="2057100"/>
          </a:xfrm>
          <a:prstGeom prst="wedgeRoundRectCallout">
            <a:avLst>
              <a:gd name="adj1" fmla="val -59240"/>
              <a:gd name="adj2" fmla="val -242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ブロックパレット</a:t>
            </a:r>
            <a:r>
              <a:rPr lang="ja" sz="1500" b="1" dirty="0">
                <a:solidFill>
                  <a:schemeClr val="dk2"/>
                </a:solidFill>
              </a:rPr>
              <a:t>で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をかえることができるよ。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」カテゴリにある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みぎ</a:t>
            </a:r>
            <a:r>
              <a:rPr lang="ja" sz="1500" b="1" dirty="0">
                <a:solidFill>
                  <a:schemeClr val="accent5"/>
                </a:solidFill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してみてね。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52" name="Google Shape;452;p49"/>
          <p:cNvSpPr/>
          <p:nvPr/>
        </p:nvSpPr>
        <p:spPr>
          <a:xfrm>
            <a:off x="1429724" y="3444300"/>
            <a:ext cx="3613330" cy="1239900"/>
          </a:xfrm>
          <a:prstGeom prst="wedgeRoundRectCallout">
            <a:avLst>
              <a:gd name="adj1" fmla="val -58543"/>
              <a:gd name="adj2" fmla="val -233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へんすうめい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へんこう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のがあるね。もしかしてこれ？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53" name="Google Shape;453;p49"/>
          <p:cNvSpPr/>
          <p:nvPr/>
        </p:nvSpPr>
        <p:spPr>
          <a:xfrm>
            <a:off x="6619235" y="2165702"/>
            <a:ext cx="11976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dirty="0">
                <a:latin typeface="Arial"/>
                <a:cs typeface="Arial"/>
              </a:rPr>
              <a:t>」という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dirty="0">
                <a:latin typeface="Arial"/>
                <a:cs typeface="Arial"/>
              </a:rPr>
              <a:t>にかえよう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71" name="Google Shape;47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87" y="13075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0"/>
          <p:cNvSpPr/>
          <p:nvPr/>
        </p:nvSpPr>
        <p:spPr>
          <a:xfrm>
            <a:off x="1291025" y="1172150"/>
            <a:ext cx="2972700" cy="1749600"/>
          </a:xfrm>
          <a:prstGeom prst="wedgeRoundRectCallout">
            <a:avLst>
              <a:gd name="adj1" fmla="val -59364"/>
              <a:gd name="adj2" fmla="val -98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うん。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こんながめんになるから、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」をけして、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sz="1500" b="1" dirty="0">
                <a:solidFill>
                  <a:schemeClr val="dk2"/>
                </a:solidFill>
              </a:rPr>
              <a:t>」と入力してね。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AE7DEC7-75B7-4C7C-A4D8-7A81EF0B8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804" y="1238752"/>
            <a:ext cx="3803845" cy="293385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488689B-6B23-475A-8FC7-F25DEE164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453" y="1492251"/>
            <a:ext cx="2548847" cy="316558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6D1B5BB-331C-4FA8-BF0E-C49FD7A3C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225" y="1492251"/>
            <a:ext cx="2680355" cy="3114106"/>
          </a:xfrm>
          <a:prstGeom prst="rect">
            <a:avLst/>
          </a:prstGeom>
        </p:spPr>
      </p:pic>
      <p:sp>
        <p:nvSpPr>
          <p:cNvPr id="484" name="Google Shape;484;p51"/>
          <p:cNvSpPr txBox="1">
            <a:spLocks noGrp="1"/>
          </p:cNvSpPr>
          <p:nvPr>
            <p:ph type="title"/>
          </p:nvPr>
        </p:nvSpPr>
        <p:spPr>
          <a:xfrm>
            <a:off x="311700" y="134941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dirty="0">
                <a:latin typeface="Arial"/>
                <a:cs typeface="Arial"/>
              </a:rPr>
              <a:t>をかえると、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おいてあるブロックもかえてくれるよ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85" name="Google Shape;485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88" y="10174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1"/>
          <p:cNvSpPr/>
          <p:nvPr/>
        </p:nvSpPr>
        <p:spPr>
          <a:xfrm>
            <a:off x="305825" y="2374900"/>
            <a:ext cx="3020400" cy="1886400"/>
          </a:xfrm>
          <a:prstGeom prst="wedgeRoundRectCallout">
            <a:avLst>
              <a:gd name="adj1" fmla="val -36268"/>
              <a:gd name="adj2" fmla="val -6959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をかえたら、</a:t>
            </a:r>
            <a:r>
              <a:rPr lang="ja" altLang="en-US" sz="1500" b="1" dirty="0">
                <a:solidFill>
                  <a:schemeClr val="dk2"/>
                </a:solidFill>
              </a:rPr>
              <a:t>ブロックのなかの</a:t>
            </a: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」が、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ぜんぶあたらしい</a:t>
            </a:r>
            <a:r>
              <a:rPr lang="ja-JP" altLang="en-US" sz="1500" b="1" dirty="0">
                <a:solidFill>
                  <a:schemeClr val="accent5"/>
                </a:solidFill>
              </a:rPr>
              <a:t>なまえ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かわってる</a:t>
            </a:r>
            <a:r>
              <a:rPr lang="ja" sz="1500" b="1" dirty="0">
                <a:solidFill>
                  <a:schemeClr val="dk2"/>
                </a:solidFill>
              </a:rPr>
              <a:t>！べんりだね！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87" name="Google Shape;487;p51"/>
          <p:cNvSpPr/>
          <p:nvPr/>
        </p:nvSpPr>
        <p:spPr>
          <a:xfrm>
            <a:off x="3974286" y="3606050"/>
            <a:ext cx="694695" cy="2131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51"/>
          <p:cNvSpPr/>
          <p:nvPr/>
        </p:nvSpPr>
        <p:spPr>
          <a:xfrm>
            <a:off x="6655238" y="2315544"/>
            <a:ext cx="599926" cy="2562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ネズミがでてくるかんかくをあけたいな</a:t>
            </a:r>
            <a:endParaRPr/>
          </a:p>
        </p:txBody>
      </p:sp>
      <p:pic>
        <p:nvPicPr>
          <p:cNvPr id="502" name="Google Shape;50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52"/>
          <p:cNvSpPr/>
          <p:nvPr/>
        </p:nvSpPr>
        <p:spPr>
          <a:xfrm>
            <a:off x="1931008" y="1017450"/>
            <a:ext cx="2727367" cy="1974000"/>
          </a:xfrm>
          <a:prstGeom prst="wedgeRoundRectCallout">
            <a:avLst>
              <a:gd name="adj1" fmla="val -64437"/>
              <a:gd name="adj2" fmla="val 28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ところでこれさ、ネズミ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がいっきにでてきちゃって、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じっとしてても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かんたんにつかまえられ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ちゃうから、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ちょっとつまんないよね。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04" name="Google Shape;50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1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2"/>
          <p:cNvSpPr/>
          <p:nvPr/>
        </p:nvSpPr>
        <p:spPr>
          <a:xfrm>
            <a:off x="2093075" y="3254125"/>
            <a:ext cx="2071800" cy="15858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たしかに。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ネズミがでてくる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かんかくをもっと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あけよう</a:t>
            </a:r>
            <a:r>
              <a:rPr lang="ja" sz="1500" b="1">
                <a:solidFill>
                  <a:schemeClr val="dk2"/>
                </a:solidFill>
              </a:rPr>
              <a:t>か。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4A3BBD-EEA0-415C-8E8B-C845710021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351" y="1022030"/>
            <a:ext cx="4108660" cy="340680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2A29B12-8BB4-43E0-900C-88A1E2C65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934" y="1318199"/>
            <a:ext cx="4174803" cy="2292960"/>
          </a:xfrm>
          <a:prstGeom prst="rect">
            <a:avLst/>
          </a:prstGeom>
        </p:spPr>
      </p:pic>
      <p:sp>
        <p:nvSpPr>
          <p:cNvPr id="512" name="Google Shape;512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/>
              <a:t>クローンがつくられるかんかくをあけるには？</a:t>
            </a:r>
            <a:endParaRPr sz="3100"/>
          </a:p>
        </p:txBody>
      </p:sp>
      <p:pic>
        <p:nvPicPr>
          <p:cNvPr id="513" name="Google Shape;513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3"/>
          <p:cNvSpPr/>
          <p:nvPr/>
        </p:nvSpPr>
        <p:spPr>
          <a:xfrm>
            <a:off x="1483475" y="1105150"/>
            <a:ext cx="3208800" cy="1398900"/>
          </a:xfrm>
          <a:prstGeom prst="wedgeRoundRectCallout">
            <a:avLst>
              <a:gd name="adj1" fmla="val -59073"/>
              <a:gd name="adj2" fmla="val -1085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クローンがつくられる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かんかくをあければいい</a:t>
            </a:r>
            <a:r>
              <a:rPr lang="ja" sz="1500" b="1">
                <a:solidFill>
                  <a:schemeClr val="dk2"/>
                </a:solidFill>
              </a:rPr>
              <a:t>よね。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5" name="Google Shape;51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438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3"/>
          <p:cNvSpPr/>
          <p:nvPr/>
        </p:nvSpPr>
        <p:spPr>
          <a:xfrm>
            <a:off x="1483475" y="2836950"/>
            <a:ext cx="3318600" cy="20793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クローンを1</a:t>
            </a:r>
            <a:r>
              <a:rPr lang="ja-JP" altLang="en-US" sz="1500" b="1" dirty="0">
                <a:solidFill>
                  <a:schemeClr val="dk2"/>
                </a:solidFill>
              </a:rPr>
              <a:t>たい</a:t>
            </a:r>
            <a:r>
              <a:rPr lang="ja" sz="1500" b="1" dirty="0">
                <a:solidFill>
                  <a:schemeClr val="dk2"/>
                </a:solidFill>
              </a:rPr>
              <a:t>つくったら、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びょうま</a:t>
            </a:r>
            <a:r>
              <a:rPr lang="ja" sz="1500" b="1" dirty="0">
                <a:solidFill>
                  <a:schemeClr val="accent5"/>
                </a:solidFill>
              </a:rPr>
              <a:t>つ</a:t>
            </a:r>
            <a:r>
              <a:rPr lang="ja" sz="1500" b="1" dirty="0">
                <a:solidFill>
                  <a:schemeClr val="dk2"/>
                </a:solidFill>
              </a:rPr>
              <a:t>」ことにしよう。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chemeClr val="dk2"/>
                </a:solidFill>
              </a:rPr>
              <a:t>」カテゴリにある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～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びょうま</a:t>
            </a:r>
            <a:r>
              <a:rPr lang="ja" sz="1500" b="1" dirty="0">
                <a:solidFill>
                  <a:schemeClr val="accent5"/>
                </a:solidFill>
              </a:rPr>
              <a:t>つ</a:t>
            </a:r>
            <a:r>
              <a:rPr lang="ja" sz="1500" b="1" dirty="0">
                <a:solidFill>
                  <a:schemeClr val="dk2"/>
                </a:solidFill>
              </a:rPr>
              <a:t>」のブロックを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つかうよ。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17" name="Google Shape;517;p53"/>
          <p:cNvSpPr/>
          <p:nvPr/>
        </p:nvSpPr>
        <p:spPr>
          <a:xfrm>
            <a:off x="5158384" y="1582373"/>
            <a:ext cx="5664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53"/>
          <p:cNvSpPr/>
          <p:nvPr/>
        </p:nvSpPr>
        <p:spPr>
          <a:xfrm>
            <a:off x="7985318" y="2691376"/>
            <a:ext cx="599881" cy="14557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9" name="Google Shape;519;p53"/>
          <p:cNvCxnSpPr>
            <a:cxnSpLocks/>
            <a:stCxn id="517" idx="3"/>
            <a:endCxn id="518" idx="1"/>
          </p:cNvCxnSpPr>
          <p:nvPr/>
        </p:nvCxnSpPr>
        <p:spPr>
          <a:xfrm>
            <a:off x="5724784" y="1704773"/>
            <a:ext cx="2260534" cy="105939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20" name="Google Shape;520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7920" y="3009250"/>
            <a:ext cx="1057475" cy="161297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3"/>
          <p:cNvSpPr/>
          <p:nvPr/>
        </p:nvSpPr>
        <p:spPr>
          <a:xfrm>
            <a:off x="5128200" y="3746225"/>
            <a:ext cx="2403600" cy="1093800"/>
          </a:xfrm>
          <a:prstGeom prst="wedgeRoundRectCallout">
            <a:avLst>
              <a:gd name="adj1" fmla="val 64638"/>
              <a:gd name="adj2" fmla="val -1377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41076C7B-CF1D-4C26-BAE2-3C01539F57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70" t="48779" r="1253" b="29713"/>
          <a:stretch/>
        </p:blipFill>
        <p:spPr>
          <a:xfrm>
            <a:off x="5310962" y="3819820"/>
            <a:ext cx="1995002" cy="97878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32" name="Google Shape;53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54"/>
          <p:cNvSpPr/>
          <p:nvPr/>
        </p:nvSpPr>
        <p:spPr>
          <a:xfrm>
            <a:off x="1352675" y="1516875"/>
            <a:ext cx="3083700" cy="1337100"/>
          </a:xfrm>
          <a:prstGeom prst="wedgeRoundRectCallout">
            <a:avLst>
              <a:gd name="adj1" fmla="val -59199"/>
              <a:gd name="adj2" fmla="val -110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いいかんじに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むずかしくなった！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このくらいがちょうどいいね！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F9A151-633A-4EC6-B233-C5C4CA4F4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816" y="1242290"/>
            <a:ext cx="4423887" cy="362595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タイマー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へんすうめい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か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える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びょうま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つ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1288</Words>
  <Application>Microsoft Office PowerPoint</Application>
  <PresentationFormat>画面に合わせる (16:9)</PresentationFormat>
  <Paragraphs>223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32</vt:i4>
      </vt:variant>
    </vt:vector>
  </HeadingPairs>
  <TitlesOfParts>
    <vt:vector size="37" baseType="lpstr">
      <vt:lpstr>Playfair Display</vt:lpstr>
      <vt:lpstr>Arial</vt:lpstr>
      <vt:lpstr>Lato</vt:lpstr>
      <vt:lpstr>Simple Light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レベル６</vt:lpstr>
      <vt:lpstr>さらにゲームをかいぞうしよう！</vt:lpstr>
      <vt:lpstr>さて、このあとは...</vt:lpstr>
      <vt:lpstr>じかんせいげんとてんすうをつけよう</vt:lpstr>
      <vt:lpstr>ゲームクリアのじょうけんがかわるよ</vt:lpstr>
      <vt:lpstr>ゲームのじかんをきめよう</vt:lpstr>
      <vt:lpstr>「タイマー」をつかおう</vt:lpstr>
      <vt:lpstr>タイマーをひょうじしよう</vt:lpstr>
      <vt:lpstr>ゲームをひらいてからのけいかじかんだよ</vt:lpstr>
      <vt:lpstr>タイマーのすうじが３０になったらゲームクリアにしよう</vt:lpstr>
      <vt:lpstr>ゲームクリアじょうけんの ブロックをつくってね</vt:lpstr>
      <vt:lpstr>ゲームクリアのじょうけんをかえよう</vt:lpstr>
      <vt:lpstr>じっこうしてみよう</vt:lpstr>
      <vt:lpstr>タイマーはとってもせいみつなんだ</vt:lpstr>
      <vt:lpstr>タイマーが３０よりおおきかったらにかえよう</vt:lpstr>
      <vt:lpstr>じょうけんを「タイマー&gt;３０」にかえよう</vt:lpstr>
      <vt:lpstr>じっこうしよう</vt:lpstr>
      <vt:lpstr>タイマーはとまらない？</vt:lpstr>
      <vt:lpstr>てんすうは 「つかまえたかいすう」がそのままつかえるね</vt:lpstr>
      <vt:lpstr>へんすう「つかまえたかず」を 「てんすう」というなまえにかえよう</vt:lpstr>
      <vt:lpstr>「てんすう」というなまえにかえよう</vt:lpstr>
      <vt:lpstr>へんすうのなまえをかえると、 おいてあるブロックもかえてくれるよ</vt:lpstr>
      <vt:lpstr>ネズミがでてくるかんかくをあけたいな</vt:lpstr>
      <vt:lpstr>クローンがつくられるかんかくをあけるには？</vt:lpstr>
      <vt:lpstr>じっこうしてみよう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364</cp:revision>
  <dcterms:modified xsi:type="dcterms:W3CDTF">2022-01-28T06:16:49Z</dcterms:modified>
</cp:coreProperties>
</file>