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2"/>
  </p:notesMasterIdLst>
  <p:sldIdLst>
    <p:sldId id="256" r:id="rId2"/>
    <p:sldId id="489" r:id="rId3"/>
    <p:sldId id="262" r:id="rId4"/>
    <p:sldId id="424" r:id="rId5"/>
    <p:sldId id="261" r:id="rId6"/>
    <p:sldId id="476" r:id="rId7"/>
    <p:sldId id="490" r:id="rId8"/>
    <p:sldId id="477" r:id="rId9"/>
    <p:sldId id="488" r:id="rId10"/>
    <p:sldId id="464" r:id="rId11"/>
    <p:sldId id="475" r:id="rId12"/>
    <p:sldId id="471" r:id="rId13"/>
    <p:sldId id="465" r:id="rId14"/>
    <p:sldId id="466" r:id="rId15"/>
    <p:sldId id="469" r:id="rId16"/>
    <p:sldId id="467" r:id="rId17"/>
    <p:sldId id="470" r:id="rId18"/>
    <p:sldId id="468" r:id="rId19"/>
    <p:sldId id="486" r:id="rId20"/>
    <p:sldId id="318" r:id="rId21"/>
  </p:sldIdLst>
  <p:sldSz cx="9144000" cy="5143500" type="screen16x9"/>
  <p:notesSz cx="6858000" cy="9144000"/>
  <p:embeddedFontLst>
    <p:embeddedFont>
      <p:font typeface="Lato" panose="020F0502020204030203" pitchFamily="34" charset="0"/>
      <p:regular r:id="rId23"/>
      <p:bold r:id="rId24"/>
      <p:italic r:id="rId25"/>
      <p:boldItalic r:id="rId26"/>
    </p:embeddedFont>
    <p:embeddedFont>
      <p:font typeface="Playfair Display" panose="000005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b9519ed54c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b9519ed54c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13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110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9006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01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2475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881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5328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183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4121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5143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84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5501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195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5998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7377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s://scratch.mit.edu/educator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>
                <a:latin typeface="Arial"/>
                <a:cs typeface="Arial"/>
              </a:rPr>
              <a:t>Scratch</a:t>
            </a:r>
            <a:r>
              <a:rPr lang="ja" sz="2800">
                <a:latin typeface="Arial"/>
                <a:ea typeface="Arial"/>
                <a:cs typeface="Arial"/>
                <a:sym typeface="Arial"/>
              </a:rPr>
              <a:t>で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>
                <a:latin typeface="Arial"/>
                <a:ea typeface="Arial"/>
                <a:cs typeface="Arial"/>
                <a:sym typeface="Arial"/>
              </a:rPr>
              <a:t>プログラミングを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>
                <a:latin typeface="Arial"/>
                <a:ea typeface="Arial"/>
                <a:cs typeface="Arial"/>
                <a:sym typeface="Arial"/>
              </a:rPr>
              <a:t>勉強しよう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5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２６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lang="ja-JP" altLang="en-US" sz="2800" dirty="0">
              <a:solidFill>
                <a:schemeClr val="lt1"/>
              </a:solidFill>
              <a:ea typeface="Lato"/>
            </a:endParaRPr>
          </a:p>
        </p:txBody>
      </p:sp>
      <p:sp>
        <p:nvSpPr>
          <p:cNvPr id="107" name="Google Shape;107;p25"/>
          <p:cNvSpPr txBox="1"/>
          <p:nvPr/>
        </p:nvSpPr>
        <p:spPr>
          <a:xfrm>
            <a:off x="4026825" y="3796060"/>
            <a:ext cx="1446376" cy="37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108" name="Google Shape;108;p25"/>
          <p:cNvSpPr txBox="1"/>
          <p:nvPr/>
        </p:nvSpPr>
        <p:spPr>
          <a:xfrm>
            <a:off x="3736899" y="2483739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109" name="Google Shape;109;p25"/>
          <p:cNvSpPr txBox="1"/>
          <p:nvPr/>
        </p:nvSpPr>
        <p:spPr>
          <a:xfrm>
            <a:off x="3973241" y="3163230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903830" y="3159480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903830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4181638" y="1538467"/>
            <a:ext cx="133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3240197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22;p26">
            <a:extLst>
              <a:ext uri="{FF2B5EF4-FFF2-40B4-BE49-F238E27FC236}">
                <a16:creationId xmlns:a16="http://schemas.microsoft.com/office/drawing/2014/main" id="{AB28B1AD-5CB0-4291-B20C-405D90004A46}"/>
              </a:ext>
            </a:extLst>
          </p:cNvPr>
          <p:cNvSpPr/>
          <p:nvPr/>
        </p:nvSpPr>
        <p:spPr>
          <a:xfrm>
            <a:off x="311700" y="3369105"/>
            <a:ext cx="2248149" cy="79354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chemeClr val="dk2"/>
                </a:solidFill>
              </a:rPr>
              <a:t>よ～し、がんばるぞ！</a:t>
            </a:r>
            <a:endParaRPr lang="ja" altLang="en-US" sz="1600" b="1" dirty="0">
              <a:solidFill>
                <a:schemeClr val="dk2"/>
              </a:solidFill>
            </a:endParaRPr>
          </a:p>
        </p:txBody>
      </p:sp>
      <p:sp>
        <p:nvSpPr>
          <p:cNvPr id="21" name="Google Shape;123;p26">
            <a:extLst>
              <a:ext uri="{FF2B5EF4-FFF2-40B4-BE49-F238E27FC236}">
                <a16:creationId xmlns:a16="http://schemas.microsoft.com/office/drawing/2014/main" id="{5FA1E9C5-9282-4112-B787-3881F0815752}"/>
              </a:ext>
            </a:extLst>
          </p:cNvPr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みんなも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lang="en-US" altLang="ja-JP"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オリジナルゲームを作るよ！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961713CE-27F3-4C6B-8DB3-723B9C1195BC}"/>
              </a:ext>
            </a:extLst>
          </p:cNvPr>
          <p:cNvSpPr txBox="1"/>
          <p:nvPr/>
        </p:nvSpPr>
        <p:spPr>
          <a:xfrm>
            <a:off x="382700" y="1814519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0A1057E-D489-45A5-BE90-EFCBEF217002}"/>
              </a:ext>
            </a:extLst>
          </p:cNvPr>
          <p:cNvSpPr txBox="1"/>
          <p:nvPr/>
        </p:nvSpPr>
        <p:spPr>
          <a:xfrm>
            <a:off x="1278365" y="1139758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5" y="1017450"/>
            <a:ext cx="822976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・同じクラスの友達にあそんでもらおう。友達がつくったゲームでもあそんでみよう！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CC8FD720-A1D4-48F0-AE1C-FEE937DD2FF2}"/>
              </a:ext>
            </a:extLst>
          </p:cNvPr>
          <p:cNvSpPr txBox="1"/>
          <p:nvPr/>
        </p:nvSpPr>
        <p:spPr>
          <a:xfrm>
            <a:off x="1814539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1468ECD4-CD87-4D08-BF2B-7728CD3476C6}"/>
              </a:ext>
            </a:extLst>
          </p:cNvPr>
          <p:cNvSpPr txBox="1"/>
          <p:nvPr/>
        </p:nvSpPr>
        <p:spPr>
          <a:xfrm>
            <a:off x="410053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F1C13F21-0033-44B9-83C2-94D514D7C913}"/>
              </a:ext>
            </a:extLst>
          </p:cNvPr>
          <p:cNvSpPr txBox="1"/>
          <p:nvPr/>
        </p:nvSpPr>
        <p:spPr>
          <a:xfrm>
            <a:off x="68859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E4CCE31-0C99-4398-9513-29272575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01" y="1009880"/>
            <a:ext cx="4645357" cy="2680189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サインインしよう！</a:t>
            </a:r>
          </a:p>
        </p:txBody>
      </p:sp>
      <p:sp>
        <p:nvSpPr>
          <p:cNvPr id="2" name="Google Shape;219;p33">
            <a:hlinkClick r:id="rId4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7" y="1019018"/>
            <a:ext cx="2788224" cy="21425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dirty="0">
                <a:hlinkClick r:id="rId5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を開いて、右上の「サインイン」を左クリックしてね。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ユーザー名とパスワードを入力したら、「サインイン」を左クリックしてね。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3482509"/>
            <a:ext cx="279128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4377090-1C44-4865-96B7-E6B554316D13}"/>
              </a:ext>
            </a:extLst>
          </p:cNvPr>
          <p:cNvSpPr/>
          <p:nvPr/>
        </p:nvSpPr>
        <p:spPr>
          <a:xfrm>
            <a:off x="7944703" y="997139"/>
            <a:ext cx="392373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9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FB3BAF5-419C-473B-9A8E-0539A8AEF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119" y="1222327"/>
            <a:ext cx="650506" cy="984345"/>
          </a:xfrm>
          <a:prstGeom prst="rect">
            <a:avLst/>
          </a:prstGeom>
        </p:spPr>
      </p:pic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D46D7253-EA4D-445C-93D3-2F75816D8519}"/>
              </a:ext>
            </a:extLst>
          </p:cNvPr>
          <p:cNvSpPr txBox="1"/>
          <p:nvPr/>
        </p:nvSpPr>
        <p:spPr>
          <a:xfrm>
            <a:off x="1807905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E8C67AD9-7EF2-4E95-8B6B-F0CBA502B2DE}"/>
              </a:ext>
            </a:extLst>
          </p:cNvPr>
          <p:cNvSpPr txBox="1"/>
          <p:nvPr/>
        </p:nvSpPr>
        <p:spPr>
          <a:xfrm>
            <a:off x="2541472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みぎうえ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ED88E5C3-1B64-4C02-B9CD-786C09D0DBB1}"/>
              </a:ext>
            </a:extLst>
          </p:cNvPr>
          <p:cNvSpPr txBox="1"/>
          <p:nvPr/>
        </p:nvSpPr>
        <p:spPr>
          <a:xfrm>
            <a:off x="2174688" y="1622729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1FEFA328-FA17-4782-BB09-185813782345}"/>
              </a:ext>
            </a:extLst>
          </p:cNvPr>
          <p:cNvSpPr txBox="1"/>
          <p:nvPr/>
        </p:nvSpPr>
        <p:spPr>
          <a:xfrm>
            <a:off x="2396463" y="1946862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A2F7CE9A-02C0-46D9-8A88-7DC6716C07B2}"/>
              </a:ext>
            </a:extLst>
          </p:cNvPr>
          <p:cNvSpPr txBox="1"/>
          <p:nvPr/>
        </p:nvSpPr>
        <p:spPr>
          <a:xfrm>
            <a:off x="3846538" y="1946862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135C06B-9A3D-48FE-AE18-8A6C37E09042}"/>
              </a:ext>
            </a:extLst>
          </p:cNvPr>
          <p:cNvSpPr txBox="1"/>
          <p:nvPr/>
        </p:nvSpPr>
        <p:spPr>
          <a:xfrm>
            <a:off x="1577597" y="2296585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りょく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7FBF1FF7-71DB-4110-A83C-0422C4863FD1}"/>
              </a:ext>
            </a:extLst>
          </p:cNvPr>
          <p:cNvSpPr txBox="1"/>
          <p:nvPr/>
        </p:nvSpPr>
        <p:spPr>
          <a:xfrm>
            <a:off x="1577597" y="2620719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6884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sz="4400" dirty="0">
                <a:latin typeface="Arial"/>
                <a:cs typeface="Arial"/>
              </a:rPr>
              <a:t>作ったゲームを発表しよう！</a:t>
            </a:r>
            <a:endParaRPr lang="ja" altLang="en-US" sz="4400" dirty="0">
              <a:latin typeface="Arial"/>
              <a:cs typeface="Arial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EC7946-D5C9-4F8B-A213-AD795EAB0EB2}"/>
              </a:ext>
            </a:extLst>
          </p:cNvPr>
          <p:cNvSpPr txBox="1"/>
          <p:nvPr/>
        </p:nvSpPr>
        <p:spPr>
          <a:xfrm>
            <a:off x="922946" y="1754590"/>
            <a:ext cx="15570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つく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23E2F3-F5F6-4376-B0AE-A052FE65B742}"/>
              </a:ext>
            </a:extLst>
          </p:cNvPr>
          <p:cNvSpPr txBox="1"/>
          <p:nvPr/>
        </p:nvSpPr>
        <p:spPr>
          <a:xfrm>
            <a:off x="4852589" y="1754590"/>
            <a:ext cx="15570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はっぴょう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作ったゲームを発表しよう！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3" y="1093513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92489" y="2258155"/>
            <a:ext cx="3240686" cy="23738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作ったゲームを先生に発表しよう！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発表は</a:t>
            </a:r>
            <a:r>
              <a:rPr lang="en-US" altLang="ja-JP" sz="1500" b="1" dirty="0">
                <a:solidFill>
                  <a:schemeClr val="bg2"/>
                </a:solidFill>
              </a:rPr>
              <a:t>Scratch</a:t>
            </a:r>
            <a:r>
              <a:rPr lang="ja-JP" altLang="en-US" sz="1500" b="1" dirty="0">
                <a:solidFill>
                  <a:schemeClr val="bg2"/>
                </a:solidFill>
              </a:rPr>
              <a:t>の使い方や、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「どこがたいへんだった」や、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「こうのりこえた」こと、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「楽しかった」ことを教えてね！</a:t>
            </a:r>
            <a:endParaRPr lang="ja" altLang="en-US" sz="1500" b="1" dirty="0">
              <a:solidFill>
                <a:schemeClr val="bg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52" y="2474703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1155101"/>
            <a:ext cx="2827625" cy="9654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みんなのゲームはどんなのになったのかな？</a:t>
            </a:r>
          </a:p>
        </p:txBody>
      </p:sp>
      <p:pic>
        <p:nvPicPr>
          <p:cNvPr id="3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7DCAE8F6-FB7C-4E40-9C92-FB373A4F2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084" y="1346936"/>
            <a:ext cx="4390459" cy="3020610"/>
          </a:xfrm>
          <a:prstGeom prst="rect">
            <a:avLst/>
          </a:prstGeom>
        </p:spPr>
      </p:pic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A598B382-16F2-4F9C-AC26-F1E30061D2B5}"/>
              </a:ext>
            </a:extLst>
          </p:cNvPr>
          <p:cNvSpPr txBox="1"/>
          <p:nvPr/>
        </p:nvSpPr>
        <p:spPr>
          <a:xfrm>
            <a:off x="1833441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A4B1D04D-B02C-4E8E-888E-F0A5B16E0B2D}"/>
              </a:ext>
            </a:extLst>
          </p:cNvPr>
          <p:cNvSpPr txBox="1"/>
          <p:nvPr/>
        </p:nvSpPr>
        <p:spPr>
          <a:xfrm>
            <a:off x="4637084" y="253699"/>
            <a:ext cx="1117169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はっぴょう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DAB72108-51CD-4C56-B7A7-42264AA756BD}"/>
              </a:ext>
            </a:extLst>
          </p:cNvPr>
          <p:cNvSpPr txBox="1"/>
          <p:nvPr/>
        </p:nvSpPr>
        <p:spPr>
          <a:xfrm>
            <a:off x="1292489" y="246247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67AC411C-B24C-4332-85FD-0E7B4AAFD1BD}"/>
              </a:ext>
            </a:extLst>
          </p:cNvPr>
          <p:cNvSpPr txBox="1"/>
          <p:nvPr/>
        </p:nvSpPr>
        <p:spPr>
          <a:xfrm>
            <a:off x="2565073" y="247028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せんせい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A93A28A9-EEE2-436D-A810-FD75FCD551D9}"/>
              </a:ext>
            </a:extLst>
          </p:cNvPr>
          <p:cNvSpPr txBox="1"/>
          <p:nvPr/>
        </p:nvSpPr>
        <p:spPr>
          <a:xfrm>
            <a:off x="3136901" y="247028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はっぴょう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77F9FD89-9ACF-4215-8D15-16A50FA0EC50}"/>
              </a:ext>
            </a:extLst>
          </p:cNvPr>
          <p:cNvSpPr txBox="1"/>
          <p:nvPr/>
        </p:nvSpPr>
        <p:spPr>
          <a:xfrm>
            <a:off x="1251732" y="282127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はっぴょう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C3A4E041-EE1E-45CE-B148-81A19B39A8A7}"/>
              </a:ext>
            </a:extLst>
          </p:cNvPr>
          <p:cNvSpPr txBox="1"/>
          <p:nvPr/>
        </p:nvSpPr>
        <p:spPr>
          <a:xfrm>
            <a:off x="1928426" y="282127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en-US" altLang="ja-JP" sz="900" b="1" dirty="0">
              <a:solidFill>
                <a:schemeClr val="dk2"/>
              </a:solidFill>
              <a:ea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FEEEC670-27A4-433A-8EB4-F243BF3DA7EC}"/>
              </a:ext>
            </a:extLst>
          </p:cNvPr>
          <p:cNvSpPr txBox="1"/>
          <p:nvPr/>
        </p:nvSpPr>
        <p:spPr>
          <a:xfrm>
            <a:off x="2746121" y="282127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E27CB502-7C60-4FF2-BD01-28760F42F37D}"/>
              </a:ext>
            </a:extLst>
          </p:cNvPr>
          <p:cNvSpPr txBox="1"/>
          <p:nvPr/>
        </p:nvSpPr>
        <p:spPr>
          <a:xfrm>
            <a:off x="3111882" y="282127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179712BC-0077-454C-A947-7362E5F8E236}"/>
              </a:ext>
            </a:extLst>
          </p:cNvPr>
          <p:cNvSpPr txBox="1"/>
          <p:nvPr/>
        </p:nvSpPr>
        <p:spPr>
          <a:xfrm>
            <a:off x="3204849" y="3832656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453D5083-14B7-4ABA-BBFB-956473EE1556}"/>
              </a:ext>
            </a:extLst>
          </p:cNvPr>
          <p:cNvSpPr txBox="1"/>
          <p:nvPr/>
        </p:nvSpPr>
        <p:spPr>
          <a:xfrm>
            <a:off x="1456916" y="3832656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2766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同じクラスの子にあそんでもらおう！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3" y="333522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92489" y="2993458"/>
            <a:ext cx="2877263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「リンクをコピー」して、おしえてあげればいいんだっけ？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964996"/>
            <a:ext cx="2827625" cy="182178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じゃあ、ゲームを共有して、おなじクラスの子にもあそんでもらおう！</a:t>
            </a:r>
          </a:p>
        </p:txBody>
      </p:sp>
      <p:pic>
        <p:nvPicPr>
          <p:cNvPr id="3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7DCAE8F6-FB7C-4E40-9C92-FB373A4F2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2438" y="964398"/>
            <a:ext cx="4835105" cy="3020610"/>
          </a:xfrm>
          <a:prstGeom prst="rect">
            <a:avLst/>
          </a:prstGeom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736BCFFB-258E-45F9-B80D-EC420497CB72}"/>
              </a:ext>
            </a:extLst>
          </p:cNvPr>
          <p:cNvSpPr txBox="1"/>
          <p:nvPr/>
        </p:nvSpPr>
        <p:spPr>
          <a:xfrm>
            <a:off x="2772177" y="1216810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きょうゆう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957DEB61-CE38-4A4C-A5BC-E48DB90AC6CC}"/>
              </a:ext>
            </a:extLst>
          </p:cNvPr>
          <p:cNvSpPr txBox="1"/>
          <p:nvPr/>
        </p:nvSpPr>
        <p:spPr>
          <a:xfrm>
            <a:off x="2678348" y="158359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A598B382-16F2-4F9C-AC26-F1E30061D2B5}"/>
              </a:ext>
            </a:extLst>
          </p:cNvPr>
          <p:cNvSpPr txBox="1"/>
          <p:nvPr/>
        </p:nvSpPr>
        <p:spPr>
          <a:xfrm>
            <a:off x="988314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おな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A4B1D04D-B02C-4E8E-888E-F0A5B16E0B2D}"/>
              </a:ext>
            </a:extLst>
          </p:cNvPr>
          <p:cNvSpPr txBox="1"/>
          <p:nvPr/>
        </p:nvSpPr>
        <p:spPr>
          <a:xfrm>
            <a:off x="3555799" y="253699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89423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3D789FF-FAC1-4BE1-9F8E-79E239E17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560" y="1279793"/>
            <a:ext cx="4996850" cy="3133848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クラスのページからあそんでもらおう！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803" y="371263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314055" y="3713022"/>
            <a:ext cx="2521423" cy="113329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そうなんだ！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943430"/>
            <a:ext cx="3820306" cy="265722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クラスがいっしょの場合、URLをおしえなくても大丈夫だよ。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友達が友達自身のアカウントでサインインして「自分のクラス」のページに行けば、そこからクラスメイトのプロフィールページに行けるから、せいとくんが公開しているゲームであそぶことができるよ。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FFE743A-344D-416D-8924-2B31898A8ADA}"/>
              </a:ext>
            </a:extLst>
          </p:cNvPr>
          <p:cNvSpPr/>
          <p:nvPr/>
        </p:nvSpPr>
        <p:spPr>
          <a:xfrm>
            <a:off x="8121464" y="1738421"/>
            <a:ext cx="839663" cy="2615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7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6C20303-E59B-494B-940C-EE1A6E3BD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7843" y="1939876"/>
            <a:ext cx="650506" cy="984345"/>
          </a:xfrm>
          <a:prstGeom prst="rect">
            <a:avLst/>
          </a:prstGeom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803BB91D-DC49-427F-AE12-4E601464C571}"/>
              </a:ext>
            </a:extLst>
          </p:cNvPr>
          <p:cNvSpPr txBox="1"/>
          <p:nvPr/>
        </p:nvSpPr>
        <p:spPr>
          <a:xfrm>
            <a:off x="3019543" y="94385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ばあい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21E2CE8B-C39D-4A93-AC95-4710C33A3BA2}"/>
              </a:ext>
            </a:extLst>
          </p:cNvPr>
          <p:cNvSpPr txBox="1"/>
          <p:nvPr/>
        </p:nvSpPr>
        <p:spPr>
          <a:xfrm>
            <a:off x="1305043" y="164330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4D435D07-DAD3-44EA-AAA6-5E92A5C6DEC3}"/>
              </a:ext>
            </a:extLst>
          </p:cNvPr>
          <p:cNvSpPr txBox="1"/>
          <p:nvPr/>
        </p:nvSpPr>
        <p:spPr>
          <a:xfrm>
            <a:off x="1829458" y="1279023"/>
            <a:ext cx="1257732" cy="447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だいじょうぶ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B77BAF0B-7827-4A4E-885C-A966F822E938}"/>
              </a:ext>
            </a:extLst>
          </p:cNvPr>
          <p:cNvSpPr txBox="1"/>
          <p:nvPr/>
        </p:nvSpPr>
        <p:spPr>
          <a:xfrm>
            <a:off x="1885073" y="195890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じぶん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4E631F7-68DE-4416-A47F-1C0F66C776A5}"/>
              </a:ext>
            </a:extLst>
          </p:cNvPr>
          <p:cNvSpPr txBox="1"/>
          <p:nvPr/>
        </p:nvSpPr>
        <p:spPr>
          <a:xfrm>
            <a:off x="4196662" y="197596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91D7B01B-A594-4813-B078-4056587098D4}"/>
              </a:ext>
            </a:extLst>
          </p:cNvPr>
          <p:cNvSpPr txBox="1"/>
          <p:nvPr/>
        </p:nvSpPr>
        <p:spPr>
          <a:xfrm>
            <a:off x="1731535" y="264982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E1A9F742-925B-4A1D-B8EA-31153686CA71}"/>
              </a:ext>
            </a:extLst>
          </p:cNvPr>
          <p:cNvSpPr txBox="1"/>
          <p:nvPr/>
        </p:nvSpPr>
        <p:spPr>
          <a:xfrm>
            <a:off x="3966355" y="2658355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こうかい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95D35308-A6A5-424D-B7CD-BF21B92FE00D}"/>
              </a:ext>
            </a:extLst>
          </p:cNvPr>
          <p:cNvSpPr txBox="1"/>
          <p:nvPr/>
        </p:nvSpPr>
        <p:spPr>
          <a:xfrm>
            <a:off x="1851250" y="1643303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ともだち</a:t>
            </a:r>
            <a:r>
              <a:rPr lang="ja-JP" altLang="en-US" sz="900" b="1">
                <a:solidFill>
                  <a:schemeClr val="dk2"/>
                </a:solidFill>
                <a:ea typeface="Lato"/>
              </a:rPr>
              <a:t>じしん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45783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sz="4400" dirty="0">
                <a:latin typeface="Arial"/>
                <a:cs typeface="Arial"/>
              </a:rPr>
              <a:t>ほそく：</a:t>
            </a:r>
            <a:r>
              <a:rPr lang="en-US" altLang="ja-JP" sz="4400" dirty="0">
                <a:latin typeface="Arial"/>
                <a:cs typeface="Arial"/>
              </a:rPr>
              <a:t>Scratcher</a:t>
            </a:r>
            <a:r>
              <a:rPr lang="ja-JP" altLang="en-US" sz="4400" dirty="0">
                <a:latin typeface="Arial"/>
                <a:cs typeface="Arial"/>
              </a:rPr>
              <a:t>にな</a:t>
            </a:r>
            <a:r>
              <a:rPr lang="ja" altLang="en-US" sz="4400" dirty="0">
                <a:latin typeface="Arial"/>
                <a:cs typeface="Arial"/>
              </a:rPr>
              <a:t>ろう！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EC7946-D5C9-4F8B-A213-AD795EAB0EB2}"/>
              </a:ext>
            </a:extLst>
          </p:cNvPr>
          <p:cNvSpPr txBox="1"/>
          <p:nvPr/>
        </p:nvSpPr>
        <p:spPr>
          <a:xfrm>
            <a:off x="3564546" y="1754590"/>
            <a:ext cx="15570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スクラッチャー</a:t>
            </a:r>
          </a:p>
        </p:txBody>
      </p:sp>
    </p:spTree>
    <p:extLst>
      <p:ext uri="{BB962C8B-B14F-4D97-AF65-F5344CB8AC3E}">
        <p14:creationId xmlns:p14="http://schemas.microsoft.com/office/powerpoint/2010/main" val="2186301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メッセージがきてるよ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32" y="17724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608288"/>
            <a:ext cx="2377106" cy="158792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あ、なにかメッセージがきているね。確認してみよう。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2375565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メッセージ？なんだろう。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 descr="グラフィカル ユーザー インターフェイス, テキスト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205CAAED-FA42-4CC4-8B8C-04C0E2EAF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695" y="2473180"/>
            <a:ext cx="5314950" cy="729545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A797AB2-B5BD-400E-B693-C1384DF2156D}"/>
              </a:ext>
            </a:extLst>
          </p:cNvPr>
          <p:cNvSpPr/>
          <p:nvPr/>
        </p:nvSpPr>
        <p:spPr>
          <a:xfrm>
            <a:off x="7647011" y="2471666"/>
            <a:ext cx="289730" cy="23997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10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79DF29D-92E5-40D7-9396-6C3078133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739" y="2748602"/>
            <a:ext cx="650506" cy="98434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ED4DF15-CDBB-4B82-9F16-4574D13AD014}"/>
              </a:ext>
            </a:extLst>
          </p:cNvPr>
          <p:cNvGrpSpPr/>
          <p:nvPr/>
        </p:nvGrpSpPr>
        <p:grpSpPr>
          <a:xfrm>
            <a:off x="7315912" y="1602617"/>
            <a:ext cx="722211" cy="793419"/>
            <a:chOff x="7315912" y="1602617"/>
            <a:chExt cx="722211" cy="793419"/>
          </a:xfrm>
        </p:grpSpPr>
        <p:pic>
          <p:nvPicPr>
            <p:cNvPr id="9" name="図 10" descr="アイコン&#10;&#10;説明は自動で生成されたものです">
              <a:extLst>
                <a:ext uri="{FF2B5EF4-FFF2-40B4-BE49-F238E27FC236}">
                  <a16:creationId xmlns:a16="http://schemas.microsoft.com/office/drawing/2014/main" id="{52AFFABB-D999-43DB-9EE7-B583F2915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15912" y="1602617"/>
              <a:ext cx="704850" cy="590550"/>
            </a:xfrm>
            <a:prstGeom prst="rect">
              <a:avLst/>
            </a:prstGeom>
          </p:spPr>
        </p:pic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43B05CD2-BBFE-4BC7-B1B7-877E0D492C4C}"/>
                </a:ext>
              </a:extLst>
            </p:cNvPr>
            <p:cNvSpPr/>
            <p:nvPr/>
          </p:nvSpPr>
          <p:spPr>
            <a:xfrm flipV="1">
              <a:off x="7790757" y="2182789"/>
              <a:ext cx="247366" cy="213247"/>
            </a:xfrm>
            <a:prstGeom prst="triangle">
              <a:avLst/>
            </a:prstGeom>
            <a:solidFill>
              <a:srgbClr val="239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378B6742-B1F7-4F07-B76A-6A0459D53962}"/>
              </a:ext>
            </a:extLst>
          </p:cNvPr>
          <p:cNvSpPr txBox="1"/>
          <p:nvPr/>
        </p:nvSpPr>
        <p:spPr>
          <a:xfrm>
            <a:off x="2328624" y="2103914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かくにん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81060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Scratcherに招待されたよ！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sz="1500" b="1">
                <a:solidFill>
                  <a:schemeClr val="bg2"/>
                </a:solidFill>
              </a:rPr>
              <a:t>Scratchチームから</a:t>
            </a:r>
            <a:r>
              <a:rPr lang="ja-JP" altLang="en-US" sz="1500" b="1">
                <a:solidFill>
                  <a:schemeClr val="bg2"/>
                </a:solidFill>
              </a:rPr>
              <a:t>の</a:t>
            </a:r>
            <a:r>
              <a:rPr lang="ja-JP" sz="1500" b="1">
                <a:solidFill>
                  <a:schemeClr val="bg2"/>
                </a:solidFill>
              </a:rPr>
              <a:t>メッセージだね。</a:t>
            </a:r>
            <a:endParaRPr lang="ja-JP" altLang="en-US" sz="1500" b="1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sz="1500" b="1">
                <a:solidFill>
                  <a:schemeClr val="bg2"/>
                </a:solidFill>
              </a:rPr>
              <a:t>やった！Scratcherに招待されたよ！</a:t>
            </a:r>
            <a:endParaRPr lang="ja-JP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3013740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え？なに？Scratcherって。</a:t>
            </a:r>
            <a:endParaRPr lang="ja-JP" altLang="en-US"/>
          </a:p>
        </p:txBody>
      </p:sp>
      <p:pic>
        <p:nvPicPr>
          <p:cNvPr id="6" name="図 8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C3501199-66A9-46E6-B5C9-63E89A73AA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751" y="1087315"/>
            <a:ext cx="4730655" cy="1945286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AA40EDDD-55D8-4DEE-A3F8-60AA3C19CAAD}"/>
              </a:ext>
            </a:extLst>
          </p:cNvPr>
          <p:cNvSpPr txBox="1"/>
          <p:nvPr/>
        </p:nvSpPr>
        <p:spPr>
          <a:xfrm>
            <a:off x="1262393" y="1336228"/>
            <a:ext cx="1027427" cy="45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EEBB066B-6824-402C-8EF7-3538480E01A9}"/>
              </a:ext>
            </a:extLst>
          </p:cNvPr>
          <p:cNvSpPr txBox="1"/>
          <p:nvPr/>
        </p:nvSpPr>
        <p:spPr>
          <a:xfrm>
            <a:off x="1970370" y="199302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60DD6B42-9211-4B6F-AD38-B1C5A632283E}"/>
              </a:ext>
            </a:extLst>
          </p:cNvPr>
          <p:cNvSpPr txBox="1"/>
          <p:nvPr/>
        </p:nvSpPr>
        <p:spPr>
          <a:xfrm>
            <a:off x="2192146" y="3792825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FFB384B-8964-4118-9083-4462D216CCAB}"/>
              </a:ext>
            </a:extLst>
          </p:cNvPr>
          <p:cNvSpPr txBox="1"/>
          <p:nvPr/>
        </p:nvSpPr>
        <p:spPr>
          <a:xfrm>
            <a:off x="2968362" y="199302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しょうたい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5;p26">
            <a:extLst>
              <a:ext uri="{FF2B5EF4-FFF2-40B4-BE49-F238E27FC236}">
                <a16:creationId xmlns:a16="http://schemas.microsoft.com/office/drawing/2014/main" id="{D331DE8E-F5C4-4822-AD91-8DB8718E2303}"/>
              </a:ext>
            </a:extLst>
          </p:cNvPr>
          <p:cNvSpPr txBox="1"/>
          <p:nvPr/>
        </p:nvSpPr>
        <p:spPr>
          <a:xfrm>
            <a:off x="4135828" y="253698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>
                <a:solidFill>
                  <a:schemeClr val="dk1"/>
                </a:solidFill>
                <a:ea typeface="Lato"/>
              </a:rPr>
              <a:t>しょうたい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74996217-0416-4EBB-A7B3-93F3AEBB6787}"/>
              </a:ext>
            </a:extLst>
          </p:cNvPr>
          <p:cNvSpPr txBox="1"/>
          <p:nvPr/>
        </p:nvSpPr>
        <p:spPr>
          <a:xfrm>
            <a:off x="2191021" y="287818"/>
            <a:ext cx="1953961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スクラッチャー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9326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Scratcherって？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418700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93511"/>
            <a:ext cx="3016132" cy="283527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「プロフィール」を見るとわかるんだけど、アカウントをつくってしばらくのあいだは、みんな「</a:t>
            </a:r>
            <a:r>
              <a:rPr lang="ja-JP" sz="1500" b="1">
                <a:solidFill>
                  <a:schemeClr val="bg2"/>
                </a:solidFill>
              </a:rPr>
              <a:t>New</a:t>
            </a:r>
            <a:r>
              <a:rPr lang="ja-JP" altLang="en-US" sz="1500" b="1">
                <a:solidFill>
                  <a:schemeClr val="bg2"/>
                </a:solidFill>
              </a:rPr>
              <a:t> </a:t>
            </a:r>
            <a:r>
              <a:rPr lang="ja-JP" sz="1500" b="1">
                <a:solidFill>
                  <a:schemeClr val="bg2"/>
                </a:solidFill>
              </a:rPr>
              <a:t>Scratcer</a:t>
            </a:r>
            <a:r>
              <a:rPr lang="ja-JP" altLang="en-US" sz="1500" b="1">
                <a:solidFill>
                  <a:schemeClr val="bg2"/>
                </a:solidFill>
              </a:rPr>
              <a:t>」なんだ。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がんばってScratchをつかっていると、「New Scratcer」から「Scratcher」にランクアップすることができるんだ！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077" y="3890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4014480"/>
            <a:ext cx="3013740" cy="86894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Scratchに認めてもらえたってことだね！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91C44CCC-7C9A-4397-9842-79596F1DF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025" y="1287168"/>
            <a:ext cx="4638675" cy="807039"/>
          </a:xfrm>
          <a:prstGeom prst="rect">
            <a:avLst/>
          </a:prstGeom>
        </p:spPr>
      </p:pic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1D9862E0-E9DB-4CF8-A455-3E2EE857DAA6}"/>
              </a:ext>
            </a:extLst>
          </p:cNvPr>
          <p:cNvSpPr/>
          <p:nvPr/>
        </p:nvSpPr>
        <p:spPr>
          <a:xfrm rot="10800000" flipH="1">
            <a:off x="4892678" y="1972841"/>
            <a:ext cx="3829050" cy="1295400"/>
          </a:xfrm>
          <a:prstGeom prst="wedgeRectCallou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7" name="図 8">
            <a:extLst>
              <a:ext uri="{FF2B5EF4-FFF2-40B4-BE49-F238E27FC236}">
                <a16:creationId xmlns:a16="http://schemas.microsoft.com/office/drawing/2014/main" id="{4DC2C96F-3E59-4760-81D7-49F515CA3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763" y="2143125"/>
            <a:ext cx="3695700" cy="581025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693790C0-B83B-41BC-9806-635227AA7147}"/>
              </a:ext>
            </a:extLst>
          </p:cNvPr>
          <p:cNvSpPr txBox="1"/>
          <p:nvPr/>
        </p:nvSpPr>
        <p:spPr>
          <a:xfrm>
            <a:off x="1637706" y="205273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ニュースクラッチャー</a:t>
            </a: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A6EC13FF-B054-4F94-A14F-874ECF5C9A2E}"/>
              </a:ext>
            </a:extLst>
          </p:cNvPr>
          <p:cNvSpPr txBox="1"/>
          <p:nvPr/>
        </p:nvSpPr>
        <p:spPr>
          <a:xfrm>
            <a:off x="1995959" y="272659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ニュースクラッチャー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0B986466-750B-4C22-A523-6A7733EFF560}"/>
              </a:ext>
            </a:extLst>
          </p:cNvPr>
          <p:cNvSpPr txBox="1"/>
          <p:nvPr/>
        </p:nvSpPr>
        <p:spPr>
          <a:xfrm>
            <a:off x="1467109" y="307631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30F93520-1AE4-4203-A1B0-F680F4D7DBE3}"/>
              </a:ext>
            </a:extLst>
          </p:cNvPr>
          <p:cNvSpPr txBox="1"/>
          <p:nvPr/>
        </p:nvSpPr>
        <p:spPr>
          <a:xfrm>
            <a:off x="2251854" y="2419519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F45397B1-29EB-4C1D-8CBB-E74B2E2623D5}"/>
              </a:ext>
            </a:extLst>
          </p:cNvPr>
          <p:cNvSpPr txBox="1"/>
          <p:nvPr/>
        </p:nvSpPr>
        <p:spPr>
          <a:xfrm>
            <a:off x="1228273" y="400607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1E5EC11D-553D-4444-A70A-1D2753AA51D9}"/>
              </a:ext>
            </a:extLst>
          </p:cNvPr>
          <p:cNvSpPr txBox="1"/>
          <p:nvPr/>
        </p:nvSpPr>
        <p:spPr>
          <a:xfrm>
            <a:off x="2081257" y="4006070"/>
            <a:ext cx="660643" cy="15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899177B7-9018-4576-A290-A8D35A3912F0}"/>
              </a:ext>
            </a:extLst>
          </p:cNvPr>
          <p:cNvSpPr txBox="1"/>
          <p:nvPr/>
        </p:nvSpPr>
        <p:spPr>
          <a:xfrm>
            <a:off x="3248724" y="253698"/>
            <a:ext cx="18686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スクラッチャー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06BD7D17-56C1-4A59-917E-8DC63E1A3394}"/>
              </a:ext>
            </a:extLst>
          </p:cNvPr>
          <p:cNvSpPr txBox="1"/>
          <p:nvPr/>
        </p:nvSpPr>
        <p:spPr>
          <a:xfrm>
            <a:off x="2959831" y="1046212"/>
            <a:ext cx="660643" cy="157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吹き出し: 上矢印 18">
            <a:extLst>
              <a:ext uri="{FF2B5EF4-FFF2-40B4-BE49-F238E27FC236}">
                <a16:creationId xmlns:a16="http://schemas.microsoft.com/office/drawing/2014/main" id="{9D9FAF54-D618-45F3-87BF-0024CEEC8FF8}"/>
              </a:ext>
            </a:extLst>
          </p:cNvPr>
          <p:cNvSpPr/>
          <p:nvPr/>
        </p:nvSpPr>
        <p:spPr>
          <a:xfrm>
            <a:off x="5117388" y="2571750"/>
            <a:ext cx="3463401" cy="2425123"/>
          </a:xfrm>
          <a:prstGeom prst="upArrowCallout">
            <a:avLst>
              <a:gd name="adj1" fmla="val 32642"/>
              <a:gd name="adj2" fmla="val 34593"/>
              <a:gd name="adj3" fmla="val 28618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en-US" altLang="ja-JP" sz="1600" dirty="0"/>
              <a:t>Scratcher</a:t>
            </a:r>
            <a:r>
              <a:rPr kumimoji="1" lang="ja-JP" altLang="en-US" sz="1600" dirty="0"/>
              <a:t>のメッセージは、</a:t>
            </a:r>
            <a:endParaRPr kumimoji="1" lang="en-US" altLang="ja-JP" sz="1600" dirty="0"/>
          </a:p>
          <a:p>
            <a:pPr>
              <a:lnSpc>
                <a:spcPct val="150000"/>
              </a:lnSpc>
            </a:pPr>
            <a:r>
              <a:rPr kumimoji="1" lang="en-US" altLang="ja-JP" sz="1600" dirty="0"/>
              <a:t>Scratch</a:t>
            </a:r>
            <a:r>
              <a:rPr kumimoji="1" lang="ja-JP" altLang="en-US" sz="1600" dirty="0"/>
              <a:t>でたくさん遊ぶととどくよ！</a:t>
            </a:r>
            <a:endParaRPr kumimoji="1" lang="en-US" altLang="ja-JP" sz="1600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とどいてなかったら、たくさんゲームを</a:t>
            </a:r>
            <a:endParaRPr kumimoji="1" lang="en-US" altLang="ja-JP" sz="1600" dirty="0"/>
          </a:p>
          <a:p>
            <a:pPr>
              <a:lnSpc>
                <a:spcPct val="150000"/>
              </a:lnSpc>
            </a:pPr>
            <a:r>
              <a:rPr kumimoji="1" lang="ja-JP" altLang="en-US" sz="1600" dirty="0"/>
              <a:t>作ってみてね！</a:t>
            </a: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809251A5-2EC8-4117-970D-BF6A14D79380}"/>
              </a:ext>
            </a:extLst>
          </p:cNvPr>
          <p:cNvSpPr txBox="1"/>
          <p:nvPr/>
        </p:nvSpPr>
        <p:spPr>
          <a:xfrm>
            <a:off x="5237884" y="341967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kumimoji="1" lang="ja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スクラッチャー</a:t>
            </a: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A5027ED7-2825-41BE-8413-8AD0A510B066}"/>
              </a:ext>
            </a:extLst>
          </p:cNvPr>
          <p:cNvSpPr txBox="1"/>
          <p:nvPr/>
        </p:nvSpPr>
        <p:spPr>
          <a:xfrm>
            <a:off x="5157668" y="377426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kumimoji="1" lang="ja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スクラッチ</a:t>
            </a:r>
            <a:endParaRPr kumimoji="1" lang="en-US" altLang="ja" sz="9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D31763A6-FF80-4652-A8EB-28D90C8FEE3A}"/>
              </a:ext>
            </a:extLst>
          </p:cNvPr>
          <p:cNvSpPr txBox="1"/>
          <p:nvPr/>
        </p:nvSpPr>
        <p:spPr>
          <a:xfrm>
            <a:off x="6634807" y="3774268"/>
            <a:ext cx="1436859" cy="2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kumimoji="1" lang="ja-JP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あそ</a:t>
            </a:r>
            <a:endParaRPr kumimoji="1" lang="en-US" altLang="ja" sz="9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25523B0C-AE1F-49FE-AF2C-D7B3D7A0FC1A}"/>
              </a:ext>
            </a:extLst>
          </p:cNvPr>
          <p:cNvSpPr txBox="1"/>
          <p:nvPr/>
        </p:nvSpPr>
        <p:spPr>
          <a:xfrm>
            <a:off x="5113940" y="4474962"/>
            <a:ext cx="1436859" cy="2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Font typeface="Arial"/>
              <a:buNone/>
            </a:pPr>
            <a:r>
              <a:rPr kumimoji="1" lang="ja-JP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つく</a:t>
            </a:r>
            <a:endParaRPr kumimoji="1" lang="en-US" altLang="ja" sz="9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78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メッセージを読もう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メッセージが6ページ分あるから、読んでね。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次のページに行くには「次へ」を左クリックしてね。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CD94D1B4-1007-4024-9208-9B659C802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527" y="1084502"/>
            <a:ext cx="3843550" cy="3042734"/>
          </a:xfrm>
          <a:prstGeom prst="rect">
            <a:avLst/>
          </a:prstGeom>
        </p:spPr>
      </p:pic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E6964AA7-1F42-43B7-8CD5-B56C7CE2180B}"/>
              </a:ext>
            </a:extLst>
          </p:cNvPr>
          <p:cNvSpPr txBox="1"/>
          <p:nvPr/>
        </p:nvSpPr>
        <p:spPr>
          <a:xfrm>
            <a:off x="3028071" y="1310639"/>
            <a:ext cx="481516" cy="21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ぶん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8B6FA36D-ACD6-4888-8E00-EDB70B7EC9A7}"/>
              </a:ext>
            </a:extLst>
          </p:cNvPr>
          <p:cNvSpPr txBox="1"/>
          <p:nvPr/>
        </p:nvSpPr>
        <p:spPr>
          <a:xfrm>
            <a:off x="1262392" y="1677422"/>
            <a:ext cx="481516" cy="21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17337356-3084-4074-9E49-7227480EB36A}"/>
              </a:ext>
            </a:extLst>
          </p:cNvPr>
          <p:cNvSpPr txBox="1"/>
          <p:nvPr/>
        </p:nvSpPr>
        <p:spPr>
          <a:xfrm>
            <a:off x="1202683" y="2035675"/>
            <a:ext cx="481516" cy="21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つぎ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E5E46D9B-91FC-41DD-8A24-020FC37D7763}"/>
              </a:ext>
            </a:extLst>
          </p:cNvPr>
          <p:cNvSpPr txBox="1"/>
          <p:nvPr/>
        </p:nvSpPr>
        <p:spPr>
          <a:xfrm>
            <a:off x="2388331" y="2035675"/>
            <a:ext cx="481516" cy="21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08D04E31-A7AB-4B16-B903-4E48240CF69E}"/>
              </a:ext>
            </a:extLst>
          </p:cNvPr>
          <p:cNvSpPr txBox="1"/>
          <p:nvPr/>
        </p:nvSpPr>
        <p:spPr>
          <a:xfrm>
            <a:off x="3292496" y="2035674"/>
            <a:ext cx="481516" cy="21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つぎ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711EF409-C93A-44A1-ADBE-0B8B71D71C19}"/>
              </a:ext>
            </a:extLst>
          </p:cNvPr>
          <p:cNvSpPr txBox="1"/>
          <p:nvPr/>
        </p:nvSpPr>
        <p:spPr>
          <a:xfrm>
            <a:off x="1373279" y="2334218"/>
            <a:ext cx="652113" cy="31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9F8B7466-E4BA-4F65-A1FE-A9430A93D938}"/>
              </a:ext>
            </a:extLst>
          </p:cNvPr>
          <p:cNvSpPr/>
          <p:nvPr/>
        </p:nvSpPr>
        <p:spPr>
          <a:xfrm>
            <a:off x="7837726" y="3585214"/>
            <a:ext cx="443910" cy="4696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14" name="Google Shape;125;p26">
            <a:extLst>
              <a:ext uri="{FF2B5EF4-FFF2-40B4-BE49-F238E27FC236}">
                <a16:creationId xmlns:a16="http://schemas.microsoft.com/office/drawing/2014/main" id="{8439B2DF-D868-4A11-B0D3-399FA1212B34}"/>
              </a:ext>
            </a:extLst>
          </p:cNvPr>
          <p:cNvSpPr txBox="1"/>
          <p:nvPr/>
        </p:nvSpPr>
        <p:spPr>
          <a:xfrm>
            <a:off x="5176469" y="211049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よ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48763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招待メッセージ１ページ目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2000229" cy="124175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メッセージの内容に</a:t>
            </a:r>
            <a:endParaRPr lang="ja-JP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ふりがなをつけてのせておくね。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3498945" y="1089264"/>
            <a:ext cx="4943902" cy="23126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b="1">
                <a:solidFill>
                  <a:schemeClr val="accent1"/>
                </a:solidFill>
              </a:rPr>
              <a:t>Scratcher</a:t>
            </a:r>
            <a:r>
              <a:rPr lang="ja-JP" altLang="en-US" b="1">
                <a:solidFill>
                  <a:schemeClr val="accent1"/>
                </a:solidFill>
              </a:rPr>
              <a:t>に招待されています...</a:t>
            </a:r>
            <a:endParaRPr lang="ja-JP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あなたはすでにScratchとScratchオンラインコミュニティについて十分に理解しているため、Scratcherになることができます。次のページ以降では、Scratcherになるとはどのようなことなのかを説明します。最後のページで「Scratcherになる」を選択すると、あなたは晴れてScratcherとして認められます。</a:t>
            </a:r>
            <a:endParaRPr lang="ja-JP">
              <a:solidFill>
                <a:schemeClr val="bg2"/>
              </a:solidFill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8B207BC0-5067-4047-8DAD-A7CBC164274F}"/>
              </a:ext>
            </a:extLst>
          </p:cNvPr>
          <p:cNvSpPr txBox="1"/>
          <p:nvPr/>
        </p:nvSpPr>
        <p:spPr>
          <a:xfrm>
            <a:off x="2337153" y="1063272"/>
            <a:ext cx="763001" cy="226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ないよう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FCB42FBA-1C4A-4A1E-B0BE-D6CC97BB6ECE}"/>
              </a:ext>
            </a:extLst>
          </p:cNvPr>
          <p:cNvSpPr txBox="1"/>
          <p:nvPr/>
        </p:nvSpPr>
        <p:spPr>
          <a:xfrm>
            <a:off x="4162541" y="1634772"/>
            <a:ext cx="1070075" cy="26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じゅうぶん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967EE8BC-0B39-4D36-8592-07879D88401F}"/>
              </a:ext>
            </a:extLst>
          </p:cNvPr>
          <p:cNvSpPr txBox="1"/>
          <p:nvPr/>
        </p:nvSpPr>
        <p:spPr>
          <a:xfrm>
            <a:off x="4751099" y="1634771"/>
            <a:ext cx="1070075" cy="26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りかい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B988EBAF-FC03-4716-835E-681DD481C9B0}"/>
              </a:ext>
            </a:extLst>
          </p:cNvPr>
          <p:cNvSpPr txBox="1"/>
          <p:nvPr/>
        </p:nvSpPr>
        <p:spPr>
          <a:xfrm>
            <a:off x="4358727" y="1958907"/>
            <a:ext cx="481516" cy="217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つぎ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641FB2F1-94F9-435D-A3B0-B6BD6F9A63E1}"/>
              </a:ext>
            </a:extLst>
          </p:cNvPr>
          <p:cNvSpPr txBox="1"/>
          <p:nvPr/>
        </p:nvSpPr>
        <p:spPr>
          <a:xfrm>
            <a:off x="5288479" y="1950376"/>
            <a:ext cx="626523" cy="243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いこう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49A700B5-E937-475E-94A3-14766AD26C40}"/>
              </a:ext>
            </a:extLst>
          </p:cNvPr>
          <p:cNvSpPr txBox="1"/>
          <p:nvPr/>
        </p:nvSpPr>
        <p:spPr>
          <a:xfrm>
            <a:off x="5066704" y="2265981"/>
            <a:ext cx="908008" cy="26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せつめい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193449A0-3433-406F-A963-853228193702}"/>
              </a:ext>
            </a:extLst>
          </p:cNvPr>
          <p:cNvSpPr txBox="1"/>
          <p:nvPr/>
        </p:nvSpPr>
        <p:spPr>
          <a:xfrm>
            <a:off x="6175585" y="2265980"/>
            <a:ext cx="908008" cy="26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さいご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ABE2D503-69E0-49C5-A798-35DEFC0A66F9}"/>
              </a:ext>
            </a:extLst>
          </p:cNvPr>
          <p:cNvSpPr txBox="1"/>
          <p:nvPr/>
        </p:nvSpPr>
        <p:spPr>
          <a:xfrm>
            <a:off x="5356719" y="2573054"/>
            <a:ext cx="908008" cy="26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せんたく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D53506D9-BDF7-419A-B200-BC05C45FECF1}"/>
              </a:ext>
            </a:extLst>
          </p:cNvPr>
          <p:cNvSpPr txBox="1"/>
          <p:nvPr/>
        </p:nvSpPr>
        <p:spPr>
          <a:xfrm>
            <a:off x="7207695" y="2573054"/>
            <a:ext cx="899479" cy="2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7ADF422A-1637-4153-837B-33BE7AFFF7FC}"/>
              </a:ext>
            </a:extLst>
          </p:cNvPr>
          <p:cNvSpPr txBox="1"/>
          <p:nvPr/>
        </p:nvSpPr>
        <p:spPr>
          <a:xfrm>
            <a:off x="4836397" y="2905718"/>
            <a:ext cx="899479" cy="2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6AC04CAA-2646-442C-805F-9A8DA167311C}"/>
              </a:ext>
            </a:extLst>
          </p:cNvPr>
          <p:cNvSpPr txBox="1"/>
          <p:nvPr/>
        </p:nvSpPr>
        <p:spPr>
          <a:xfrm>
            <a:off x="3727519" y="260717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AC253B94-A345-46C0-9165-F19BF24A0A9D}"/>
              </a:ext>
            </a:extLst>
          </p:cNvPr>
          <p:cNvSpPr txBox="1"/>
          <p:nvPr/>
        </p:nvSpPr>
        <p:spPr>
          <a:xfrm>
            <a:off x="3539861" y="290572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EEE18F28-2A84-461D-825E-EB3DA945A349}"/>
              </a:ext>
            </a:extLst>
          </p:cNvPr>
          <p:cNvSpPr txBox="1"/>
          <p:nvPr/>
        </p:nvSpPr>
        <p:spPr>
          <a:xfrm>
            <a:off x="6218234" y="197596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24DED9A4-F440-42BE-B81E-C81626B9999D}"/>
              </a:ext>
            </a:extLst>
          </p:cNvPr>
          <p:cNvSpPr txBox="1"/>
          <p:nvPr/>
        </p:nvSpPr>
        <p:spPr>
          <a:xfrm>
            <a:off x="6320591" y="1651832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068D0A73-06AF-4E21-9E8D-64A20A80AD25}"/>
              </a:ext>
            </a:extLst>
          </p:cNvPr>
          <p:cNvSpPr txBox="1"/>
          <p:nvPr/>
        </p:nvSpPr>
        <p:spPr>
          <a:xfrm>
            <a:off x="4759630" y="134475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8208FD29-8911-4944-9BD4-F3D3BA38EDA3}"/>
              </a:ext>
            </a:extLst>
          </p:cNvPr>
          <p:cNvSpPr txBox="1"/>
          <p:nvPr/>
        </p:nvSpPr>
        <p:spPr>
          <a:xfrm>
            <a:off x="5646735" y="134475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FEBAA577-B367-470B-96C6-18F681C3DFFE}"/>
              </a:ext>
            </a:extLst>
          </p:cNvPr>
          <p:cNvSpPr txBox="1"/>
          <p:nvPr/>
        </p:nvSpPr>
        <p:spPr>
          <a:xfrm>
            <a:off x="2028954" y="211049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しょうたい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0" name="Google Shape;125;p26">
            <a:extLst>
              <a:ext uri="{FF2B5EF4-FFF2-40B4-BE49-F238E27FC236}">
                <a16:creationId xmlns:a16="http://schemas.microsoft.com/office/drawing/2014/main" id="{83EA18AF-309C-4583-9CC4-361221C375A1}"/>
              </a:ext>
            </a:extLst>
          </p:cNvPr>
          <p:cNvSpPr txBox="1"/>
          <p:nvPr/>
        </p:nvSpPr>
        <p:spPr>
          <a:xfrm>
            <a:off x="6626545" y="253698"/>
            <a:ext cx="819491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め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0F4CF0B4-982D-477C-95C4-DC45ECD424BE}"/>
              </a:ext>
            </a:extLst>
          </p:cNvPr>
          <p:cNvSpPr txBox="1"/>
          <p:nvPr/>
        </p:nvSpPr>
        <p:spPr>
          <a:xfrm>
            <a:off x="3591040" y="101209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スクラッチ</a:t>
            </a: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5FC16CD4-DFC7-4B08-A6FA-23C25E29E078}"/>
              </a:ext>
            </a:extLst>
          </p:cNvPr>
          <p:cNvSpPr txBox="1"/>
          <p:nvPr/>
        </p:nvSpPr>
        <p:spPr>
          <a:xfrm>
            <a:off x="4384315" y="98650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しょうたい</a:t>
            </a:r>
            <a:endParaRPr lang="ja" altLang="en-US" sz="900" b="1" dirty="0">
              <a:solidFill>
                <a:schemeClr val="accent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52744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招待メッセージ２～３ページ目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3985147" y="1012494"/>
            <a:ext cx="4636826" cy="34975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ja-JP" dirty="0"/>
          </a:p>
          <a:p>
            <a:pPr>
              <a:lnSpc>
                <a:spcPct val="150000"/>
              </a:lnSpc>
            </a:pPr>
            <a:r>
              <a:rPr lang="ja-JP" b="1"/>
              <a:t>Scratcherはほかの人を大切にします。</a:t>
            </a:r>
            <a:endParaRPr lang="ja-JP"/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Scratchではだれもが歓迎されるべきです。したがって、すべての人に敬意を表するよう気をつけています。</a:t>
            </a:r>
          </a:p>
          <a:p>
            <a:pPr>
              <a:lnSpc>
                <a:spcPct val="150000"/>
              </a:lnSpc>
            </a:pP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-JP" b="1"/>
              <a:t>Scratcherは前向きに活動をします。</a:t>
            </a:r>
            <a:endParaRPr lang="ja-JP"/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多くのプロジェクトは、Scratchを初めてさわる子どもたちが作ったものです。他の人のプロジェクトにコメントする場合は、まず、そのプロジェクトのいいところを褒めて、その後でこうしたらもっとよくなるよ、というアドバイスなどを述べてください</a:t>
            </a:r>
            <a:r>
              <a:rPr lang="ja-JP">
                <a:solidFill>
                  <a:schemeClr val="bg2"/>
                </a:solidFill>
              </a:rPr>
              <a:t>。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6B5930D-7DE6-434F-9C48-43817700B3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19;p33">
            <a:extLst>
              <a:ext uri="{FF2B5EF4-FFF2-40B4-BE49-F238E27FC236}">
                <a16:creationId xmlns:a16="http://schemas.microsoft.com/office/drawing/2014/main" id="{290B605E-2091-45E7-BE82-C847ECA5888A}"/>
              </a:ext>
            </a:extLst>
          </p:cNvPr>
          <p:cNvSpPr/>
          <p:nvPr/>
        </p:nvSpPr>
        <p:spPr>
          <a:xfrm>
            <a:off x="1206355" y="1084413"/>
            <a:ext cx="2563199" cy="304155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Scratcerになったらこうすべきということがかいてあるよ。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他の人のプロジェクトにコメントするときは、まずはいいところをほめよう！ってかいてあるね。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AA64AB49-84C0-4105-B6B6-D2798D5754A0}"/>
              </a:ext>
            </a:extLst>
          </p:cNvPr>
          <p:cNvSpPr txBox="1"/>
          <p:nvPr/>
        </p:nvSpPr>
        <p:spPr>
          <a:xfrm>
            <a:off x="1262391" y="1285050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73B13083-2FF5-4F70-B45A-458B8BAE7E81}"/>
              </a:ext>
            </a:extLst>
          </p:cNvPr>
          <p:cNvSpPr txBox="1"/>
          <p:nvPr/>
        </p:nvSpPr>
        <p:spPr>
          <a:xfrm>
            <a:off x="4051652" y="1148572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31CF2E8D-1030-4F5D-8533-D77CBFCB8DB0}"/>
              </a:ext>
            </a:extLst>
          </p:cNvPr>
          <p:cNvSpPr txBox="1"/>
          <p:nvPr/>
        </p:nvSpPr>
        <p:spPr>
          <a:xfrm>
            <a:off x="3983413" y="2393930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7C1A2B3B-A099-40A2-82C4-BE3BA1FDB1DA}"/>
              </a:ext>
            </a:extLst>
          </p:cNvPr>
          <p:cNvSpPr txBox="1"/>
          <p:nvPr/>
        </p:nvSpPr>
        <p:spPr>
          <a:xfrm>
            <a:off x="5484666" y="112298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ひと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BF26A2AF-2AF9-4B32-802D-FC4C88B0BD25}"/>
              </a:ext>
            </a:extLst>
          </p:cNvPr>
          <p:cNvSpPr txBox="1"/>
          <p:nvPr/>
        </p:nvSpPr>
        <p:spPr>
          <a:xfrm>
            <a:off x="5834389" y="1122981"/>
            <a:ext cx="797121" cy="336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たいせつ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8241607-511E-4281-A87C-419FCC90A68E}"/>
              </a:ext>
            </a:extLst>
          </p:cNvPr>
          <p:cNvSpPr txBox="1"/>
          <p:nvPr/>
        </p:nvSpPr>
        <p:spPr>
          <a:xfrm>
            <a:off x="4921695" y="239392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まえむき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03777DA3-84C0-445E-8555-FFFB2C898319}"/>
              </a:ext>
            </a:extLst>
          </p:cNvPr>
          <p:cNvSpPr txBox="1"/>
          <p:nvPr/>
        </p:nvSpPr>
        <p:spPr>
          <a:xfrm>
            <a:off x="5663792" y="239392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かつどう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162B1A7D-3564-4BEA-919C-99B4155D3AE5}"/>
              </a:ext>
            </a:extLst>
          </p:cNvPr>
          <p:cNvSpPr txBox="1"/>
          <p:nvPr/>
        </p:nvSpPr>
        <p:spPr>
          <a:xfrm>
            <a:off x="1202681" y="2300102"/>
            <a:ext cx="592404" cy="302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ほか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33F25AC4-C51C-4057-B349-901885ACEF0B}"/>
              </a:ext>
            </a:extLst>
          </p:cNvPr>
          <p:cNvSpPr txBox="1"/>
          <p:nvPr/>
        </p:nvSpPr>
        <p:spPr>
          <a:xfrm>
            <a:off x="1569464" y="2300102"/>
            <a:ext cx="617994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7371EE83-8739-4EDD-A134-F486C482E9D8}"/>
              </a:ext>
            </a:extLst>
          </p:cNvPr>
          <p:cNvSpPr txBox="1"/>
          <p:nvPr/>
        </p:nvSpPr>
        <p:spPr>
          <a:xfrm>
            <a:off x="5663791" y="1455646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かんげい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AE4A31E7-305E-4538-BF45-E4A6ED02B931}"/>
              </a:ext>
            </a:extLst>
          </p:cNvPr>
          <p:cNvSpPr txBox="1"/>
          <p:nvPr/>
        </p:nvSpPr>
        <p:spPr>
          <a:xfrm>
            <a:off x="4699917" y="178830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AA5C00A9-D0D2-4539-9EDA-B4975F5D716C}"/>
              </a:ext>
            </a:extLst>
          </p:cNvPr>
          <p:cNvSpPr txBox="1"/>
          <p:nvPr/>
        </p:nvSpPr>
        <p:spPr>
          <a:xfrm>
            <a:off x="5041111" y="177124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けいい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544754FA-D4F4-43DF-83E6-2E82C38DE0EA}"/>
              </a:ext>
            </a:extLst>
          </p:cNvPr>
          <p:cNvSpPr txBox="1"/>
          <p:nvPr/>
        </p:nvSpPr>
        <p:spPr>
          <a:xfrm>
            <a:off x="5527312" y="177124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916B5D10-A7B8-4B1B-856A-686E274475CE}"/>
              </a:ext>
            </a:extLst>
          </p:cNvPr>
          <p:cNvSpPr txBox="1"/>
          <p:nvPr/>
        </p:nvSpPr>
        <p:spPr>
          <a:xfrm>
            <a:off x="6516774" y="177124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6E41ED88-61B2-42F7-9FCE-18C7DCB6329F}"/>
              </a:ext>
            </a:extLst>
          </p:cNvPr>
          <p:cNvSpPr txBox="1"/>
          <p:nvPr/>
        </p:nvSpPr>
        <p:spPr>
          <a:xfrm>
            <a:off x="3957817" y="2718062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1D1CA812-911A-4E77-BD22-D2D2F09A23F6}"/>
              </a:ext>
            </a:extLst>
          </p:cNvPr>
          <p:cNvSpPr txBox="1"/>
          <p:nvPr/>
        </p:nvSpPr>
        <p:spPr>
          <a:xfrm>
            <a:off x="4503728" y="3033666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B2FAA37A-E532-4AE8-8964-1F657B0DB87A}"/>
              </a:ext>
            </a:extLst>
          </p:cNvPr>
          <p:cNvSpPr txBox="1"/>
          <p:nvPr/>
        </p:nvSpPr>
        <p:spPr>
          <a:xfrm>
            <a:off x="7873018" y="2718062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B8CAF4F6-7720-42EC-B6A6-71D23311D7D7}"/>
              </a:ext>
            </a:extLst>
          </p:cNvPr>
          <p:cNvSpPr txBox="1"/>
          <p:nvPr/>
        </p:nvSpPr>
        <p:spPr>
          <a:xfrm>
            <a:off x="6798256" y="2718061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はじ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70CF8244-6A7C-46FB-9D0E-29107DC71657}"/>
              </a:ext>
            </a:extLst>
          </p:cNvPr>
          <p:cNvSpPr txBox="1"/>
          <p:nvPr/>
        </p:nvSpPr>
        <p:spPr>
          <a:xfrm>
            <a:off x="5936741" y="303366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ほか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F3FBDCF4-9AB6-4968-AB6E-10306C1D37EE}"/>
              </a:ext>
            </a:extLst>
          </p:cNvPr>
          <p:cNvSpPr txBox="1"/>
          <p:nvPr/>
        </p:nvSpPr>
        <p:spPr>
          <a:xfrm>
            <a:off x="6277934" y="303366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50B2BF40-29BF-4A30-82F9-ED0342637617}"/>
              </a:ext>
            </a:extLst>
          </p:cNvPr>
          <p:cNvSpPr txBox="1"/>
          <p:nvPr/>
        </p:nvSpPr>
        <p:spPr>
          <a:xfrm>
            <a:off x="4529315" y="334926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ばあい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971F2200-194A-4099-8DF2-E2EAC4B7D4E3}"/>
              </a:ext>
            </a:extLst>
          </p:cNvPr>
          <p:cNvSpPr txBox="1"/>
          <p:nvPr/>
        </p:nvSpPr>
        <p:spPr>
          <a:xfrm>
            <a:off x="4008994" y="366487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ほ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F6355A45-F149-4709-809E-2893CB034219}"/>
              </a:ext>
            </a:extLst>
          </p:cNvPr>
          <p:cNvSpPr txBox="1"/>
          <p:nvPr/>
        </p:nvSpPr>
        <p:spPr>
          <a:xfrm>
            <a:off x="5049635" y="365634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あと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38914941-9918-4345-A17D-DA74A56FFCD6}"/>
              </a:ext>
            </a:extLst>
          </p:cNvPr>
          <p:cNvSpPr txBox="1"/>
          <p:nvPr/>
        </p:nvSpPr>
        <p:spPr>
          <a:xfrm>
            <a:off x="5442007" y="3971947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32C11DFF-AE6A-42EE-8EF8-304BA6FFAA7C}"/>
              </a:ext>
            </a:extLst>
          </p:cNvPr>
          <p:cNvSpPr txBox="1"/>
          <p:nvPr/>
        </p:nvSpPr>
        <p:spPr>
          <a:xfrm>
            <a:off x="5970860" y="2743650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" name="Google Shape;125;p26">
            <a:extLst>
              <a:ext uri="{FF2B5EF4-FFF2-40B4-BE49-F238E27FC236}">
                <a16:creationId xmlns:a16="http://schemas.microsoft.com/office/drawing/2014/main" id="{94C00AF2-EA69-47C4-95ED-F6A9122D394F}"/>
              </a:ext>
            </a:extLst>
          </p:cNvPr>
          <p:cNvSpPr txBox="1"/>
          <p:nvPr/>
        </p:nvSpPr>
        <p:spPr>
          <a:xfrm>
            <a:off x="7053038" y="253698"/>
            <a:ext cx="819491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め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23C4516F-3BE1-4454-AC6D-508722C51BA5}"/>
              </a:ext>
            </a:extLst>
          </p:cNvPr>
          <p:cNvSpPr txBox="1"/>
          <p:nvPr/>
        </p:nvSpPr>
        <p:spPr>
          <a:xfrm>
            <a:off x="1593932" y="253698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しょうたい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7AF7EE19-64BA-4EFF-9416-796166B8EEA0}"/>
              </a:ext>
            </a:extLst>
          </p:cNvPr>
          <p:cNvSpPr txBox="1"/>
          <p:nvPr/>
        </p:nvSpPr>
        <p:spPr>
          <a:xfrm>
            <a:off x="3991934" y="1489761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758334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招待メッセージ４～５ページ目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4078974" y="1012493"/>
            <a:ext cx="4636826" cy="38625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/>
              <a:t>Scratcher</a:t>
            </a:r>
            <a:r>
              <a:rPr lang="ja-JP" altLang="en-US" b="1"/>
              <a:t>はクレジットをつけます。</a:t>
            </a:r>
            <a:endParaRPr lang="ja-JP" altLang="en-US"/>
          </a:p>
          <a:p>
            <a:pPr algn="l"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Scratch</a:t>
            </a:r>
            <a:r>
              <a:rPr lang="ja-JP" altLang="en-US" b="1">
                <a:solidFill>
                  <a:schemeClr val="bg2"/>
                </a:solidFill>
              </a:rPr>
              <a:t>で共有され</a:t>
            </a:r>
            <a:r>
              <a:rPr lang="ja-JP" b="1">
                <a:solidFill>
                  <a:schemeClr val="bg2"/>
                </a:solidFill>
              </a:rPr>
              <a:t>ている</a:t>
            </a:r>
            <a:r>
              <a:rPr lang="ja-JP" altLang="en-US" b="1">
                <a:solidFill>
                  <a:schemeClr val="bg2"/>
                </a:solidFill>
              </a:rPr>
              <a:t>作品は</a:t>
            </a:r>
            <a:r>
              <a:rPr lang="ja-JP" b="1">
                <a:solidFill>
                  <a:schemeClr val="bg2"/>
                </a:solidFill>
              </a:rPr>
              <a:t>、</a:t>
            </a:r>
            <a:r>
              <a:rPr lang="ja-JP" altLang="en-US" b="1">
                <a:solidFill>
                  <a:schemeClr val="bg2"/>
                </a:solidFill>
              </a:rPr>
              <a:t>誰でもリミックス</a:t>
            </a:r>
            <a:r>
              <a:rPr lang="ja-JP" b="1">
                <a:solidFill>
                  <a:schemeClr val="bg2"/>
                </a:solidFill>
              </a:rPr>
              <a:t>できます。</a:t>
            </a:r>
            <a:r>
              <a:rPr lang="ja-JP" altLang="en-US" b="1">
                <a:solidFill>
                  <a:schemeClr val="bg2"/>
                </a:solidFill>
              </a:rPr>
              <a:t>ただ</a:t>
            </a:r>
            <a:r>
              <a:rPr lang="ja-JP" b="1">
                <a:solidFill>
                  <a:schemeClr val="bg2"/>
                </a:solidFill>
              </a:rPr>
              <a:t>し</a:t>
            </a:r>
            <a:r>
              <a:rPr lang="ja-JP" altLang="en-US" b="1">
                <a:solidFill>
                  <a:schemeClr val="bg2"/>
                </a:solidFill>
              </a:rPr>
              <a:t>リミックス</a:t>
            </a:r>
            <a:r>
              <a:rPr lang="ja-JP" b="1">
                <a:solidFill>
                  <a:schemeClr val="bg2"/>
                </a:solidFill>
              </a:rPr>
              <a:t>すると</a:t>
            </a:r>
            <a:r>
              <a:rPr lang="ja-JP" altLang="en-US" b="1">
                <a:solidFill>
                  <a:schemeClr val="bg2"/>
                </a:solidFill>
              </a:rPr>
              <a:t>きは</a:t>
            </a:r>
            <a:r>
              <a:rPr lang="ja-JP" b="1">
                <a:solidFill>
                  <a:schemeClr val="bg2"/>
                </a:solidFill>
              </a:rPr>
              <a:t>、</a:t>
            </a:r>
            <a:r>
              <a:rPr lang="ja-JP" altLang="en-US" b="1">
                <a:solidFill>
                  <a:schemeClr val="bg2"/>
                </a:solidFill>
              </a:rPr>
              <a:t>元</a:t>
            </a:r>
            <a:r>
              <a:rPr lang="ja-JP" b="1">
                <a:solidFill>
                  <a:schemeClr val="bg2"/>
                </a:solidFill>
              </a:rPr>
              <a:t>の</a:t>
            </a:r>
            <a:r>
              <a:rPr lang="ja-JP" altLang="en-US" b="1">
                <a:solidFill>
                  <a:schemeClr val="bg2"/>
                </a:solidFill>
              </a:rPr>
              <a:t>作者</a:t>
            </a:r>
            <a:r>
              <a:rPr lang="ja-JP" b="1">
                <a:solidFill>
                  <a:schemeClr val="bg2"/>
                </a:solidFill>
              </a:rPr>
              <a:t>の</a:t>
            </a:r>
            <a:r>
              <a:rPr lang="ja-JP" altLang="en-US" b="1">
                <a:solidFill>
                  <a:schemeClr val="bg2"/>
                </a:solidFill>
              </a:rPr>
              <a:t>クレジット</a:t>
            </a:r>
            <a:r>
              <a:rPr lang="ja-JP" b="1">
                <a:solidFill>
                  <a:schemeClr val="bg2"/>
                </a:solidFill>
              </a:rPr>
              <a:t>をつけまし</a:t>
            </a:r>
            <a:r>
              <a:rPr lang="ja-JP" altLang="en-US" b="1">
                <a:solidFill>
                  <a:schemeClr val="bg2"/>
                </a:solidFill>
              </a:rPr>
              <a:t>ょう（「メモと</a:t>
            </a:r>
            <a:r>
              <a:rPr lang="ja-JP" b="1">
                <a:solidFill>
                  <a:schemeClr val="bg2"/>
                </a:solidFill>
              </a:rPr>
              <a:t>ク</a:t>
            </a:r>
            <a:r>
              <a:rPr lang="ja-JP" altLang="en-US" b="1">
                <a:solidFill>
                  <a:schemeClr val="bg2"/>
                </a:solidFill>
              </a:rPr>
              <a:t>レ</a:t>
            </a:r>
            <a:r>
              <a:rPr lang="ja-JP" b="1">
                <a:solidFill>
                  <a:schemeClr val="bg2"/>
                </a:solidFill>
              </a:rPr>
              <a:t>ジ</a:t>
            </a:r>
            <a:r>
              <a:rPr lang="ja-JP" altLang="en-US" b="1">
                <a:solidFill>
                  <a:schemeClr val="bg2"/>
                </a:solidFill>
              </a:rPr>
              <a:t>ッ</a:t>
            </a:r>
            <a:r>
              <a:rPr lang="ja-JP" b="1">
                <a:solidFill>
                  <a:schemeClr val="bg2"/>
                </a:solidFill>
              </a:rPr>
              <a:t>ト</a:t>
            </a:r>
            <a:r>
              <a:rPr lang="ja-JP" altLang="en-US" b="1">
                <a:solidFill>
                  <a:schemeClr val="bg2"/>
                </a:solidFill>
              </a:rPr>
              <a:t>」</a:t>
            </a:r>
            <a:r>
              <a:rPr lang="ja-JP" b="1">
                <a:solidFill>
                  <a:schemeClr val="bg2"/>
                </a:solidFill>
              </a:rPr>
              <a:t>に</a:t>
            </a:r>
            <a:r>
              <a:rPr lang="ja-JP" altLang="en-US" b="1">
                <a:solidFill>
                  <a:schemeClr val="bg2"/>
                </a:solidFill>
              </a:rPr>
              <a:t>元</a:t>
            </a:r>
            <a:r>
              <a:rPr lang="ja-JP" b="1">
                <a:solidFill>
                  <a:schemeClr val="bg2"/>
                </a:solidFill>
              </a:rPr>
              <a:t>の</a:t>
            </a:r>
            <a:r>
              <a:rPr lang="ja-JP" altLang="en-US" b="1">
                <a:solidFill>
                  <a:schemeClr val="bg2"/>
                </a:solidFill>
              </a:rPr>
              <a:t>作者</a:t>
            </a:r>
            <a:r>
              <a:rPr lang="ja-JP" b="1">
                <a:solidFill>
                  <a:schemeClr val="bg2"/>
                </a:solidFill>
              </a:rPr>
              <a:t>の</a:t>
            </a:r>
            <a:r>
              <a:rPr lang="ja-JP" altLang="en-US" b="1">
                <a:solidFill>
                  <a:schemeClr val="bg2"/>
                </a:solidFill>
              </a:rPr>
              <a:t>名前</a:t>
            </a:r>
            <a:r>
              <a:rPr lang="ja-JP" b="1">
                <a:solidFill>
                  <a:schemeClr val="bg2"/>
                </a:solidFill>
              </a:rPr>
              <a:t>を</a:t>
            </a:r>
            <a:r>
              <a:rPr lang="ja-JP" altLang="en-US" b="1">
                <a:solidFill>
                  <a:schemeClr val="bg2"/>
                </a:solidFill>
              </a:rPr>
              <a:t>書</a:t>
            </a:r>
            <a:r>
              <a:rPr lang="ja-JP" b="1">
                <a:solidFill>
                  <a:schemeClr val="bg2"/>
                </a:solidFill>
              </a:rPr>
              <a:t>いてください</a:t>
            </a:r>
            <a:r>
              <a:rPr lang="ja-JP" altLang="en-US" b="1">
                <a:solidFill>
                  <a:schemeClr val="bg2"/>
                </a:solidFill>
              </a:rPr>
              <a:t>）</a:t>
            </a:r>
            <a:r>
              <a:rPr lang="ja-JP" b="1">
                <a:solidFill>
                  <a:schemeClr val="bg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endParaRPr lang="ja-JP" altLang="en-US" dirty="0"/>
          </a:p>
          <a:p>
            <a:pPr>
              <a:lnSpc>
                <a:spcPct val="150000"/>
              </a:lnSpc>
            </a:pPr>
            <a:r>
              <a:rPr lang="en-US" b="1" dirty="0"/>
              <a:t>Scratcher</a:t>
            </a:r>
            <a:r>
              <a:rPr lang="ja-JP" b="1"/>
              <a:t>はサイトの平和を守るため努力します。</a:t>
            </a:r>
            <a:endParaRPr lang="ja-JP"/>
          </a:p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chemeClr val="bg2"/>
                </a:solidFill>
              </a:rPr>
              <a:t>Scratch</a:t>
            </a:r>
            <a:r>
              <a:rPr lang="ja-JP" b="1">
                <a:solidFill>
                  <a:schemeClr val="bg2"/>
                </a:solidFill>
              </a:rPr>
              <a:t>が楽しくてやさしい場所なのは、</a:t>
            </a:r>
            <a:r>
              <a:rPr lang="en-US" altLang="ja-JP" b="1" dirty="0">
                <a:solidFill>
                  <a:schemeClr val="bg2"/>
                </a:solidFill>
              </a:rPr>
              <a:t>Scratcher</a:t>
            </a:r>
            <a:r>
              <a:rPr lang="ja-JP" b="1">
                <a:solidFill>
                  <a:schemeClr val="bg2"/>
                </a:solidFill>
              </a:rPr>
              <a:t>たちがそうなるよう努力しているからです。もしもいじわるなコメントやプロジェクトを見つけたら、「報告」ボタンを押してください。</a:t>
            </a:r>
          </a:p>
          <a:p>
            <a:endParaRPr lang="ja-JP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D775B74-0867-4AF8-97F4-6870484BB4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9D1EC887-269C-404B-B9A9-8AA835CC039D}"/>
              </a:ext>
            </a:extLst>
          </p:cNvPr>
          <p:cNvSpPr/>
          <p:nvPr/>
        </p:nvSpPr>
        <p:spPr>
          <a:xfrm>
            <a:off x="1206355" y="1084413"/>
            <a:ext cx="2563199" cy="304155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他の人のプロジェクトをリミックスするときは、かならず「メモとクレジット」に元の作者の名前を書くんだよ。</a:t>
            </a: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3502E734-30A7-441A-A5DF-4CBD4A88F12F}"/>
              </a:ext>
            </a:extLst>
          </p:cNvPr>
          <p:cNvSpPr txBox="1"/>
          <p:nvPr/>
        </p:nvSpPr>
        <p:spPr>
          <a:xfrm>
            <a:off x="4887568" y="125092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きょうゆう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05EB75BA-554E-497F-BDFD-3EDC9AF23975}"/>
              </a:ext>
            </a:extLst>
          </p:cNvPr>
          <p:cNvSpPr txBox="1"/>
          <p:nvPr/>
        </p:nvSpPr>
        <p:spPr>
          <a:xfrm>
            <a:off x="6149986" y="125092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chemeClr val="dk2"/>
                </a:solidFill>
                <a:ea typeface="Lato"/>
              </a:rPr>
              <a:t>さくひん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6909D085-8493-48D8-9659-86F755055B2B}"/>
              </a:ext>
            </a:extLst>
          </p:cNvPr>
          <p:cNvSpPr txBox="1"/>
          <p:nvPr/>
        </p:nvSpPr>
        <p:spPr>
          <a:xfrm>
            <a:off x="6832374" y="125092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だれ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06133282-F20A-466A-AE1D-27E9CE6754AA}"/>
              </a:ext>
            </a:extLst>
          </p:cNvPr>
          <p:cNvSpPr txBox="1"/>
          <p:nvPr/>
        </p:nvSpPr>
        <p:spPr>
          <a:xfrm>
            <a:off x="7275926" y="156652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もと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8696B15-B52C-4752-B68D-F3CD5CA6F72B}"/>
              </a:ext>
            </a:extLst>
          </p:cNvPr>
          <p:cNvSpPr txBox="1"/>
          <p:nvPr/>
        </p:nvSpPr>
        <p:spPr>
          <a:xfrm>
            <a:off x="7617120" y="1566528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さくしゃ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7BE3DEA8-32D5-4A5F-8D6F-B0CF4B4E05CA}"/>
              </a:ext>
            </a:extLst>
          </p:cNvPr>
          <p:cNvSpPr txBox="1"/>
          <p:nvPr/>
        </p:nvSpPr>
        <p:spPr>
          <a:xfrm>
            <a:off x="8325097" y="1882132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さく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84CBB69F-FBF8-4DB4-A4D2-E24E78A7B994}"/>
              </a:ext>
            </a:extLst>
          </p:cNvPr>
          <p:cNvSpPr txBox="1"/>
          <p:nvPr/>
        </p:nvSpPr>
        <p:spPr>
          <a:xfrm>
            <a:off x="7975373" y="1882133"/>
            <a:ext cx="541225" cy="311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もと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044C5DFF-2023-4B93-9A70-BE0F60CAE397}"/>
              </a:ext>
            </a:extLst>
          </p:cNvPr>
          <p:cNvSpPr txBox="1"/>
          <p:nvPr/>
        </p:nvSpPr>
        <p:spPr>
          <a:xfrm>
            <a:off x="4077231" y="2197737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しゃ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DB20EAD6-701F-466A-878D-E29814A58380}"/>
              </a:ext>
            </a:extLst>
          </p:cNvPr>
          <p:cNvSpPr txBox="1"/>
          <p:nvPr/>
        </p:nvSpPr>
        <p:spPr>
          <a:xfrm>
            <a:off x="4444015" y="2189208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なまえ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8E716E05-E267-4F93-81AC-FFFFEBF60F87}"/>
              </a:ext>
            </a:extLst>
          </p:cNvPr>
          <p:cNvSpPr txBox="1"/>
          <p:nvPr/>
        </p:nvSpPr>
        <p:spPr>
          <a:xfrm>
            <a:off x="4981395" y="2189208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か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BAACBD37-A27C-4100-8993-CE7BEA41635F}"/>
              </a:ext>
            </a:extLst>
          </p:cNvPr>
          <p:cNvSpPr txBox="1"/>
          <p:nvPr/>
        </p:nvSpPr>
        <p:spPr>
          <a:xfrm>
            <a:off x="6354700" y="3127491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ばしょ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B4942B38-1AE7-474B-B1C6-1D46E176DC68}"/>
              </a:ext>
            </a:extLst>
          </p:cNvPr>
          <p:cNvSpPr txBox="1"/>
          <p:nvPr/>
        </p:nvSpPr>
        <p:spPr>
          <a:xfrm>
            <a:off x="5467596" y="346015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どりょく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C24CF3C6-5EC1-4B34-8057-8E29F2BF9489}"/>
              </a:ext>
            </a:extLst>
          </p:cNvPr>
          <p:cNvSpPr txBox="1"/>
          <p:nvPr/>
        </p:nvSpPr>
        <p:spPr>
          <a:xfrm>
            <a:off x="6593536" y="375869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み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32C8CE6C-E823-4B97-A3A3-700FA833504A}"/>
              </a:ext>
            </a:extLst>
          </p:cNvPr>
          <p:cNvSpPr txBox="1"/>
          <p:nvPr/>
        </p:nvSpPr>
        <p:spPr>
          <a:xfrm>
            <a:off x="7762125" y="375869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ほうこく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9FD56AE3-B80F-4AA5-8438-DC27008A648D}"/>
              </a:ext>
            </a:extLst>
          </p:cNvPr>
          <p:cNvSpPr txBox="1"/>
          <p:nvPr/>
        </p:nvSpPr>
        <p:spPr>
          <a:xfrm>
            <a:off x="4657259" y="407430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お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113DF6DF-5542-4C64-8043-0200CACEC6B2}"/>
              </a:ext>
            </a:extLst>
          </p:cNvPr>
          <p:cNvSpPr txBox="1"/>
          <p:nvPr/>
        </p:nvSpPr>
        <p:spPr>
          <a:xfrm>
            <a:off x="1364738" y="2641289"/>
            <a:ext cx="541225" cy="311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もと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B6581C3C-2449-4772-9502-FD6C1136FABF}"/>
              </a:ext>
            </a:extLst>
          </p:cNvPr>
          <p:cNvSpPr txBox="1"/>
          <p:nvPr/>
        </p:nvSpPr>
        <p:spPr>
          <a:xfrm>
            <a:off x="1765642" y="264128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さくしゃ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24;p26">
            <a:extLst>
              <a:ext uri="{FF2B5EF4-FFF2-40B4-BE49-F238E27FC236}">
                <a16:creationId xmlns:a16="http://schemas.microsoft.com/office/drawing/2014/main" id="{36F78BD8-542C-4AA2-92C7-71BF0BD73609}"/>
              </a:ext>
            </a:extLst>
          </p:cNvPr>
          <p:cNvSpPr txBox="1"/>
          <p:nvPr/>
        </p:nvSpPr>
        <p:spPr>
          <a:xfrm>
            <a:off x="2388321" y="2641290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なまえ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9" name="Google Shape;124;p26">
            <a:extLst>
              <a:ext uri="{FF2B5EF4-FFF2-40B4-BE49-F238E27FC236}">
                <a16:creationId xmlns:a16="http://schemas.microsoft.com/office/drawing/2014/main" id="{19D038A9-185E-41A0-AEDC-710E3CA19A92}"/>
              </a:ext>
            </a:extLst>
          </p:cNvPr>
          <p:cNvSpPr txBox="1"/>
          <p:nvPr/>
        </p:nvSpPr>
        <p:spPr>
          <a:xfrm>
            <a:off x="2968350" y="2641290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か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B95F4F13-0969-49AB-ADF6-731BFD99C183}"/>
              </a:ext>
            </a:extLst>
          </p:cNvPr>
          <p:cNvSpPr txBox="1"/>
          <p:nvPr/>
        </p:nvSpPr>
        <p:spPr>
          <a:xfrm>
            <a:off x="1202681" y="1617714"/>
            <a:ext cx="592404" cy="302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ほか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BCA13A89-00EE-4DFE-BBFA-6B1BA01E98AD}"/>
              </a:ext>
            </a:extLst>
          </p:cNvPr>
          <p:cNvSpPr txBox="1"/>
          <p:nvPr/>
        </p:nvSpPr>
        <p:spPr>
          <a:xfrm>
            <a:off x="1595054" y="1609184"/>
            <a:ext cx="617994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ひと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B2779E31-284C-49AE-80D8-BEF608D1EA15}"/>
              </a:ext>
            </a:extLst>
          </p:cNvPr>
          <p:cNvSpPr txBox="1"/>
          <p:nvPr/>
        </p:nvSpPr>
        <p:spPr>
          <a:xfrm>
            <a:off x="4077242" y="94385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E87CD3FF-5541-405D-9777-2B45A999EEBD}"/>
              </a:ext>
            </a:extLst>
          </p:cNvPr>
          <p:cNvSpPr txBox="1"/>
          <p:nvPr/>
        </p:nvSpPr>
        <p:spPr>
          <a:xfrm>
            <a:off x="4111361" y="279483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EFDA37EE-E071-47CA-BC73-D0DFC8FE5D47}"/>
              </a:ext>
            </a:extLst>
          </p:cNvPr>
          <p:cNvSpPr txBox="1"/>
          <p:nvPr/>
        </p:nvSpPr>
        <p:spPr>
          <a:xfrm>
            <a:off x="5766150" y="2794831"/>
            <a:ext cx="643584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へいわ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41" name="Google Shape;124;p26">
            <a:extLst>
              <a:ext uri="{FF2B5EF4-FFF2-40B4-BE49-F238E27FC236}">
                <a16:creationId xmlns:a16="http://schemas.microsoft.com/office/drawing/2014/main" id="{4D1A06A9-C88B-434E-8349-4CAEA51AE0A4}"/>
              </a:ext>
            </a:extLst>
          </p:cNvPr>
          <p:cNvSpPr txBox="1"/>
          <p:nvPr/>
        </p:nvSpPr>
        <p:spPr>
          <a:xfrm>
            <a:off x="6286472" y="279483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まも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42" name="Google Shape;124;p26">
            <a:extLst>
              <a:ext uri="{FF2B5EF4-FFF2-40B4-BE49-F238E27FC236}">
                <a16:creationId xmlns:a16="http://schemas.microsoft.com/office/drawing/2014/main" id="{F5FA56BC-CA95-437E-BD6A-9224237D015F}"/>
              </a:ext>
            </a:extLst>
          </p:cNvPr>
          <p:cNvSpPr txBox="1"/>
          <p:nvPr/>
        </p:nvSpPr>
        <p:spPr>
          <a:xfrm>
            <a:off x="6994449" y="281189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どりょく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43" name="Google Shape;124;p26">
            <a:extLst>
              <a:ext uri="{FF2B5EF4-FFF2-40B4-BE49-F238E27FC236}">
                <a16:creationId xmlns:a16="http://schemas.microsoft.com/office/drawing/2014/main" id="{16FAD2F0-3FDD-40EB-88DB-AAD0C66156D2}"/>
              </a:ext>
            </a:extLst>
          </p:cNvPr>
          <p:cNvSpPr txBox="1"/>
          <p:nvPr/>
        </p:nvSpPr>
        <p:spPr>
          <a:xfrm>
            <a:off x="4094291" y="1259452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44" name="Google Shape;124;p26">
            <a:extLst>
              <a:ext uri="{FF2B5EF4-FFF2-40B4-BE49-F238E27FC236}">
                <a16:creationId xmlns:a16="http://schemas.microsoft.com/office/drawing/2014/main" id="{1B6F7F55-6A95-4E09-9D80-A7DA43638C8F}"/>
              </a:ext>
            </a:extLst>
          </p:cNvPr>
          <p:cNvSpPr txBox="1"/>
          <p:nvPr/>
        </p:nvSpPr>
        <p:spPr>
          <a:xfrm>
            <a:off x="7395343" y="3161608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45" name="Google Shape;124;p26">
            <a:extLst>
              <a:ext uri="{FF2B5EF4-FFF2-40B4-BE49-F238E27FC236}">
                <a16:creationId xmlns:a16="http://schemas.microsoft.com/office/drawing/2014/main" id="{EF387D05-832E-4785-81F9-D20C2C10A199}"/>
              </a:ext>
            </a:extLst>
          </p:cNvPr>
          <p:cNvSpPr txBox="1"/>
          <p:nvPr/>
        </p:nvSpPr>
        <p:spPr>
          <a:xfrm>
            <a:off x="4128409" y="3153078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46" name="Google Shape;124;p26">
            <a:extLst>
              <a:ext uri="{FF2B5EF4-FFF2-40B4-BE49-F238E27FC236}">
                <a16:creationId xmlns:a16="http://schemas.microsoft.com/office/drawing/2014/main" id="{7B6B5625-E500-42D3-9744-E18E2A7BCE18}"/>
              </a:ext>
            </a:extLst>
          </p:cNvPr>
          <p:cNvSpPr txBox="1"/>
          <p:nvPr/>
        </p:nvSpPr>
        <p:spPr>
          <a:xfrm>
            <a:off x="4887565" y="3144548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たの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2C90AE68-7D3B-445C-A24F-DFB2A0B444B4}"/>
              </a:ext>
            </a:extLst>
          </p:cNvPr>
          <p:cNvSpPr txBox="1"/>
          <p:nvPr/>
        </p:nvSpPr>
        <p:spPr>
          <a:xfrm>
            <a:off x="1593932" y="253698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しょうたい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9" name="Google Shape;125;p26">
            <a:extLst>
              <a:ext uri="{FF2B5EF4-FFF2-40B4-BE49-F238E27FC236}">
                <a16:creationId xmlns:a16="http://schemas.microsoft.com/office/drawing/2014/main" id="{A257F448-3F58-4715-B6F4-8405A7A6FF74}"/>
              </a:ext>
            </a:extLst>
          </p:cNvPr>
          <p:cNvSpPr txBox="1"/>
          <p:nvPr/>
        </p:nvSpPr>
        <p:spPr>
          <a:xfrm>
            <a:off x="7053038" y="253698"/>
            <a:ext cx="819491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め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13241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招待メッセージ６ページ目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82C6A7-58A1-47AC-989C-F082A4EBD280}"/>
              </a:ext>
            </a:extLst>
          </p:cNvPr>
          <p:cNvSpPr txBox="1"/>
          <p:nvPr/>
        </p:nvSpPr>
        <p:spPr>
          <a:xfrm>
            <a:off x="2253587" y="1285449"/>
            <a:ext cx="4636826" cy="32840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b="1"/>
              <a:t>Scratchチームは、あなたをScratcherとして迎えたいと思っています。</a:t>
            </a:r>
            <a:endParaRPr lang="ja-JP"/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Scratcherになりたいと思いませんか？</a:t>
            </a:r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もしあなたが互いに</a:t>
            </a:r>
            <a:r>
              <a:rPr lang="ja-JP" b="1"/>
              <a:t>敬意</a:t>
            </a:r>
            <a:r>
              <a:rPr lang="ja-JP" b="1">
                <a:solidFill>
                  <a:schemeClr val="bg2"/>
                </a:solidFill>
              </a:rPr>
              <a:t>を持ち</a:t>
            </a:r>
            <a:r>
              <a:rPr lang="ja-JP" b="1"/>
              <a:t>、建設的</a:t>
            </a:r>
            <a:r>
              <a:rPr lang="ja-JP" b="1">
                <a:solidFill>
                  <a:schemeClr val="bg2"/>
                </a:solidFill>
              </a:rPr>
              <a:t>な議論ができて、</a:t>
            </a:r>
            <a:r>
              <a:rPr lang="ja-JP" b="1"/>
              <a:t>クレジット</a:t>
            </a:r>
            <a:r>
              <a:rPr lang="ja-JP" b="1">
                <a:solidFill>
                  <a:schemeClr val="bg2"/>
                </a:solidFill>
              </a:rPr>
              <a:t>をつけ、このサイトを</a:t>
            </a:r>
            <a:r>
              <a:rPr lang="ja-JP" b="1"/>
              <a:t>親しみやすく</a:t>
            </a:r>
            <a:r>
              <a:rPr lang="ja-JP" b="1">
                <a:solidFill>
                  <a:schemeClr val="bg2"/>
                </a:solidFill>
              </a:rPr>
              <a:t>してくれるなら、「賛成！」をクリックしてください。</a:t>
            </a:r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Scratcherになるのをやめる場合は、このページを閉じてください。（あとで気が変わったら、いつでも戻ってきてくださいね）</a:t>
            </a:r>
          </a:p>
          <a:p>
            <a:pPr>
              <a:lnSpc>
                <a:spcPct val="150000"/>
              </a:lnSpc>
            </a:pPr>
            <a:endParaRPr lang="ja-JP" altLang="en-US" dirty="0"/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5E7E5040-6780-4C29-9FE8-52F9E5E43BD0}"/>
              </a:ext>
            </a:extLst>
          </p:cNvPr>
          <p:cNvSpPr txBox="1"/>
          <p:nvPr/>
        </p:nvSpPr>
        <p:spPr>
          <a:xfrm>
            <a:off x="4486675" y="121681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" name="Google Shape;124;p26">
            <a:extLst>
              <a:ext uri="{FF2B5EF4-FFF2-40B4-BE49-F238E27FC236}">
                <a16:creationId xmlns:a16="http://schemas.microsoft.com/office/drawing/2014/main" id="{8959270E-F9F9-4341-851E-5B9D5DBAD929}"/>
              </a:ext>
            </a:extLst>
          </p:cNvPr>
          <p:cNvSpPr txBox="1"/>
          <p:nvPr/>
        </p:nvSpPr>
        <p:spPr>
          <a:xfrm>
            <a:off x="2251854" y="121681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36B4515F-BD48-4901-AB0D-6302F4D8005C}"/>
              </a:ext>
            </a:extLst>
          </p:cNvPr>
          <p:cNvSpPr txBox="1"/>
          <p:nvPr/>
        </p:nvSpPr>
        <p:spPr>
          <a:xfrm>
            <a:off x="5825861" y="1191221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むか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54C86462-CF29-447C-ACDE-E8A9DF53C66A}"/>
              </a:ext>
            </a:extLst>
          </p:cNvPr>
          <p:cNvSpPr txBox="1"/>
          <p:nvPr/>
        </p:nvSpPr>
        <p:spPr>
          <a:xfrm>
            <a:off x="2413920" y="1498297"/>
            <a:ext cx="566815" cy="24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おも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FE53005A-3E98-4AE8-91E3-D6FB1D9F1CC4}"/>
              </a:ext>
            </a:extLst>
          </p:cNvPr>
          <p:cNvSpPr txBox="1"/>
          <p:nvPr/>
        </p:nvSpPr>
        <p:spPr>
          <a:xfrm>
            <a:off x="3846934" y="2146565"/>
            <a:ext cx="848300" cy="26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けいい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4BCA74E5-6D11-421D-B764-1607235F05AD}"/>
              </a:ext>
            </a:extLst>
          </p:cNvPr>
          <p:cNvSpPr txBox="1"/>
          <p:nvPr/>
        </p:nvSpPr>
        <p:spPr>
          <a:xfrm>
            <a:off x="4827867" y="2146565"/>
            <a:ext cx="899479" cy="200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けんせつてき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29D1E7EB-936F-464E-AC84-18812FCCF937}"/>
              </a:ext>
            </a:extLst>
          </p:cNvPr>
          <p:cNvSpPr txBox="1"/>
          <p:nvPr/>
        </p:nvSpPr>
        <p:spPr>
          <a:xfrm>
            <a:off x="4879046" y="2462169"/>
            <a:ext cx="617994" cy="26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1E2D31"/>
                </a:solidFill>
                <a:ea typeface="Lato"/>
              </a:rPr>
              <a:t>した</a:t>
            </a:r>
            <a:endParaRPr lang="ja" altLang="en-US" sz="900" b="1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FF20F3EC-0BBD-4007-83B0-6A36BADAA5F9}"/>
              </a:ext>
            </a:extLst>
          </p:cNvPr>
          <p:cNvSpPr txBox="1"/>
          <p:nvPr/>
        </p:nvSpPr>
        <p:spPr>
          <a:xfrm>
            <a:off x="4128409" y="1830951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おも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61F25390-DF49-42E3-90E8-F035FC5A4674}"/>
              </a:ext>
            </a:extLst>
          </p:cNvPr>
          <p:cNvSpPr txBox="1"/>
          <p:nvPr/>
        </p:nvSpPr>
        <p:spPr>
          <a:xfrm>
            <a:off x="3301013" y="214655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たが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33A1DD97-D21E-48AF-B530-9153021900C1}"/>
              </a:ext>
            </a:extLst>
          </p:cNvPr>
          <p:cNvSpPr txBox="1"/>
          <p:nvPr/>
        </p:nvSpPr>
        <p:spPr>
          <a:xfrm>
            <a:off x="5629662" y="214655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ぎろん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4A55F59B-907B-4988-A95F-5DBC92215B44}"/>
              </a:ext>
            </a:extLst>
          </p:cNvPr>
          <p:cNvSpPr txBox="1"/>
          <p:nvPr/>
        </p:nvSpPr>
        <p:spPr>
          <a:xfrm>
            <a:off x="3096296" y="277776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さんせい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F5E021F1-5CF7-4FE6-A264-FE7DFB42C8BF}"/>
              </a:ext>
            </a:extLst>
          </p:cNvPr>
          <p:cNvSpPr txBox="1"/>
          <p:nvPr/>
        </p:nvSpPr>
        <p:spPr>
          <a:xfrm>
            <a:off x="4512251" y="3093367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ばしょ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E02A2721-A0D7-4EC2-AC91-78A610F23310}"/>
              </a:ext>
            </a:extLst>
          </p:cNvPr>
          <p:cNvSpPr txBox="1"/>
          <p:nvPr/>
        </p:nvSpPr>
        <p:spPr>
          <a:xfrm>
            <a:off x="6294990" y="3093367"/>
            <a:ext cx="507105" cy="26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と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BD9D1E56-3158-4054-BB4F-26F4EC6A6EB3}"/>
              </a:ext>
            </a:extLst>
          </p:cNvPr>
          <p:cNvSpPr txBox="1"/>
          <p:nvPr/>
        </p:nvSpPr>
        <p:spPr>
          <a:xfrm>
            <a:off x="4409893" y="2163615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も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1A08B247-3011-44F4-9506-4A30FC249043}"/>
              </a:ext>
            </a:extLst>
          </p:cNvPr>
          <p:cNvSpPr txBox="1"/>
          <p:nvPr/>
        </p:nvSpPr>
        <p:spPr>
          <a:xfrm>
            <a:off x="4060169" y="340897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き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3D3924E7-3980-4886-8574-0A483ECA8A96}"/>
              </a:ext>
            </a:extLst>
          </p:cNvPr>
          <p:cNvSpPr txBox="1"/>
          <p:nvPr/>
        </p:nvSpPr>
        <p:spPr>
          <a:xfrm>
            <a:off x="4409892" y="3408973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か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D674FC78-8D6A-4608-9511-627ADD3C0CAA}"/>
              </a:ext>
            </a:extLst>
          </p:cNvPr>
          <p:cNvSpPr txBox="1"/>
          <p:nvPr/>
        </p:nvSpPr>
        <p:spPr>
          <a:xfrm>
            <a:off x="6141451" y="3434560"/>
            <a:ext cx="507105" cy="26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もど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DB02583E-364E-4793-86BB-940C19FD8D2F}"/>
              </a:ext>
            </a:extLst>
          </p:cNvPr>
          <p:cNvSpPr txBox="1"/>
          <p:nvPr/>
        </p:nvSpPr>
        <p:spPr>
          <a:xfrm>
            <a:off x="2303022" y="3093369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E6139098-1F64-4BDD-8B29-70023E65B4CB}"/>
              </a:ext>
            </a:extLst>
          </p:cNvPr>
          <p:cNvSpPr txBox="1"/>
          <p:nvPr/>
        </p:nvSpPr>
        <p:spPr>
          <a:xfrm>
            <a:off x="2277432" y="1830951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5" name="Google Shape;125;p26">
            <a:extLst>
              <a:ext uri="{FF2B5EF4-FFF2-40B4-BE49-F238E27FC236}">
                <a16:creationId xmlns:a16="http://schemas.microsoft.com/office/drawing/2014/main" id="{EB056888-4561-4C06-8639-134D84DEFFD8}"/>
              </a:ext>
            </a:extLst>
          </p:cNvPr>
          <p:cNvSpPr txBox="1"/>
          <p:nvPr/>
        </p:nvSpPr>
        <p:spPr>
          <a:xfrm>
            <a:off x="6626546" y="253698"/>
            <a:ext cx="819491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め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964DB6F6-E038-4E0E-8993-FF439ED78C55}"/>
              </a:ext>
            </a:extLst>
          </p:cNvPr>
          <p:cNvSpPr txBox="1"/>
          <p:nvPr/>
        </p:nvSpPr>
        <p:spPr>
          <a:xfrm>
            <a:off x="1977775" y="253698"/>
            <a:ext cx="1186275" cy="49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しょうたい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471240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Scratcherになろう！</a:t>
            </a:r>
            <a:endParaRPr lang="ja-JP" altLang="en-US" dirty="0"/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最後のページまでちゃんと読んで、Scratcerとしてやっていけるよ！と思ったら、「賛成！」を左クリックしてね。</a:t>
            </a:r>
          </a:p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bg2"/>
                </a:solidFill>
              </a:rPr>
              <a:t>Scratcherになれるよ。</a:t>
            </a:r>
            <a:endParaRPr lang="ja-JP" altLang="en-US" sz="1500" b="1" dirty="0">
              <a:solidFill>
                <a:schemeClr val="bg2"/>
              </a:solidFill>
            </a:endParaRPr>
          </a:p>
        </p:txBody>
      </p:sp>
      <p:pic>
        <p:nvPicPr>
          <p:cNvPr id="6" name="図 6" descr="テキスト&#10;&#10;説明は自動で生成されたものです">
            <a:extLst>
              <a:ext uri="{FF2B5EF4-FFF2-40B4-BE49-F238E27FC236}">
                <a16:creationId xmlns:a16="http://schemas.microsoft.com/office/drawing/2014/main" id="{F4F68D41-A0E2-4F8C-9B61-CAE349C6D2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288" y="1027252"/>
            <a:ext cx="4432110" cy="3302244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7DC6D75D-D65D-4728-AD0F-A8029D029486}"/>
              </a:ext>
            </a:extLst>
          </p:cNvPr>
          <p:cNvSpPr txBox="1"/>
          <p:nvPr/>
        </p:nvSpPr>
        <p:spPr>
          <a:xfrm>
            <a:off x="1202671" y="1165623"/>
            <a:ext cx="1385679" cy="3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さいご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CC0BE6A-4201-4A56-8B7C-0D9B34D6CD56}"/>
              </a:ext>
            </a:extLst>
          </p:cNvPr>
          <p:cNvSpPr/>
          <p:nvPr/>
        </p:nvSpPr>
        <p:spPr>
          <a:xfrm>
            <a:off x="8247159" y="3730221"/>
            <a:ext cx="512148" cy="46963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D3F53C47-FC32-485E-B809-5C0C1088374C}"/>
              </a:ext>
            </a:extLst>
          </p:cNvPr>
          <p:cNvSpPr txBox="1"/>
          <p:nvPr/>
        </p:nvSpPr>
        <p:spPr>
          <a:xfrm>
            <a:off x="3087766" y="1856539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さんせい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88F8E638-6E90-4EAA-AAD3-B838360612B2}"/>
              </a:ext>
            </a:extLst>
          </p:cNvPr>
          <p:cNvSpPr txBox="1"/>
          <p:nvPr/>
        </p:nvSpPr>
        <p:spPr>
          <a:xfrm>
            <a:off x="3539848" y="1165621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よ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D765705E-C76F-4EB4-B979-481A16BBC44D}"/>
              </a:ext>
            </a:extLst>
          </p:cNvPr>
          <p:cNvSpPr txBox="1"/>
          <p:nvPr/>
        </p:nvSpPr>
        <p:spPr>
          <a:xfrm>
            <a:off x="1339146" y="2206262"/>
            <a:ext cx="890948" cy="319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5E696C"/>
                </a:solidFill>
                <a:ea typeface="Lato"/>
              </a:rPr>
              <a:t>ひだり</a:t>
            </a:r>
            <a:endParaRPr lang="ja" altLang="en-US" sz="900" b="1" dirty="0">
              <a:solidFill>
                <a:srgbClr val="5E696C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AF9063C0-C79E-40BC-BA5E-B2873E00F6BC}"/>
              </a:ext>
            </a:extLst>
          </p:cNvPr>
          <p:cNvSpPr txBox="1"/>
          <p:nvPr/>
        </p:nvSpPr>
        <p:spPr>
          <a:xfrm>
            <a:off x="1569466" y="153241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31B3F6AE-D964-467D-8A20-51A947E0AF95}"/>
              </a:ext>
            </a:extLst>
          </p:cNvPr>
          <p:cNvSpPr txBox="1"/>
          <p:nvPr/>
        </p:nvSpPr>
        <p:spPr>
          <a:xfrm>
            <a:off x="1279451" y="2547468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25;p26">
            <a:extLst>
              <a:ext uri="{FF2B5EF4-FFF2-40B4-BE49-F238E27FC236}">
                <a16:creationId xmlns:a16="http://schemas.microsoft.com/office/drawing/2014/main" id="{8D427019-F68A-4532-84D1-ADD5B87D8588}"/>
              </a:ext>
            </a:extLst>
          </p:cNvPr>
          <p:cNvSpPr txBox="1"/>
          <p:nvPr/>
        </p:nvSpPr>
        <p:spPr>
          <a:xfrm>
            <a:off x="2830761" y="262227"/>
            <a:ext cx="18686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スクラッチャー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82470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3758" y="1084413"/>
            <a:ext cx="3015281" cy="98218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これでみんなもScratcherだね！</a:t>
            </a:r>
          </a:p>
        </p:txBody>
      </p:sp>
      <p:pic>
        <p:nvPicPr>
          <p:cNvPr id="6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237060F-70F3-40CD-AF2E-C7FAE52F3E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7" y="315339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7;p32">
            <a:extLst>
              <a:ext uri="{FF2B5EF4-FFF2-40B4-BE49-F238E27FC236}">
                <a16:creationId xmlns:a16="http://schemas.microsoft.com/office/drawing/2014/main" id="{E336784D-BD25-45A2-827F-B8749F9AFC64}"/>
              </a:ext>
            </a:extLst>
          </p:cNvPr>
          <p:cNvSpPr/>
          <p:nvPr/>
        </p:nvSpPr>
        <p:spPr>
          <a:xfrm>
            <a:off x="1205299" y="3016883"/>
            <a:ext cx="3013740" cy="159696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よーし、いろんな</a:t>
            </a:r>
            <a:r>
              <a:rPr lang="ja" sz="1500" b="1" dirty="0">
                <a:solidFill>
                  <a:schemeClr val="dk2"/>
                </a:solidFill>
              </a:rPr>
              <a:t>ゲーム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つくる</a:t>
            </a:r>
            <a:r>
              <a:rPr lang="ja-JP" altLang="en-US" sz="1500" b="1" dirty="0">
                <a:solidFill>
                  <a:schemeClr val="dk2"/>
                </a:solidFill>
              </a:rPr>
              <a:t>ぞー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r>
              <a:rPr lang="ja-JP" altLang="en-US" sz="1500" b="1">
                <a:solidFill>
                  <a:schemeClr val="dk2"/>
                </a:solidFill>
              </a:rPr>
              <a:t>！！</a:t>
            </a:r>
            <a:endParaRPr lang="ja" sz="1500" b="1" dirty="0">
              <a:solidFill>
                <a:schemeClr val="dk2"/>
              </a:solidFill>
            </a:endParaRPr>
          </a:p>
        </p:txBody>
      </p:sp>
      <p:pic>
        <p:nvPicPr>
          <p:cNvPr id="9" name="図 9">
            <a:extLst>
              <a:ext uri="{FF2B5EF4-FFF2-40B4-BE49-F238E27FC236}">
                <a16:creationId xmlns:a16="http://schemas.microsoft.com/office/drawing/2014/main" id="{799450BD-FC92-4C98-B15B-E2D5911E9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853" y="1615059"/>
            <a:ext cx="3487228" cy="2420183"/>
          </a:xfrm>
          <a:prstGeom prst="rect">
            <a:avLst/>
          </a:prstGeom>
        </p:spPr>
      </p:pic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941A4CD1-042D-4838-9A2D-1F9B1CFB3AFA}"/>
              </a:ext>
            </a:extLst>
          </p:cNvPr>
          <p:cNvSpPr txBox="1"/>
          <p:nvPr/>
        </p:nvSpPr>
        <p:spPr>
          <a:xfrm>
            <a:off x="2577640" y="1229410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31D0B4C8-321F-467B-BD4F-78B406D9774B}"/>
              </a:ext>
            </a:extLst>
          </p:cNvPr>
          <p:cNvSpPr txBox="1"/>
          <p:nvPr/>
        </p:nvSpPr>
        <p:spPr>
          <a:xfrm>
            <a:off x="6073227" y="1558006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しゅうりょう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タイトル 3">
            <a:extLst>
              <a:ext uri="{FF2B5EF4-FFF2-40B4-BE49-F238E27FC236}">
                <a16:creationId xmlns:a16="http://schemas.microsoft.com/office/drawing/2014/main" id="{3EF48E76-3495-4534-89EA-A0972C7415ED}"/>
              </a:ext>
            </a:extLst>
          </p:cNvPr>
          <p:cNvSpPr txBox="1">
            <a:spLocks/>
          </p:cNvSpPr>
          <p:nvPr/>
        </p:nvSpPr>
        <p:spPr>
          <a:xfrm>
            <a:off x="311700" y="390551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algn="ctr"/>
            <a:r>
              <a:rPr lang="ja-JP" altLang="en-US" dirty="0"/>
              <a:t>Scratcherになれたね！</a:t>
            </a:r>
          </a:p>
        </p:txBody>
      </p:sp>
      <p:sp>
        <p:nvSpPr>
          <p:cNvPr id="18" name="Google Shape;125;p26">
            <a:extLst>
              <a:ext uri="{FF2B5EF4-FFF2-40B4-BE49-F238E27FC236}">
                <a16:creationId xmlns:a16="http://schemas.microsoft.com/office/drawing/2014/main" id="{3E40375D-790E-4BA8-8CE2-017E6A007253}"/>
              </a:ext>
            </a:extLst>
          </p:cNvPr>
          <p:cNvSpPr txBox="1"/>
          <p:nvPr/>
        </p:nvSpPr>
        <p:spPr>
          <a:xfrm>
            <a:off x="2577640" y="270758"/>
            <a:ext cx="1868664" cy="575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</a:rPr>
              <a:t>スクラッチャー</a:t>
            </a:r>
          </a:p>
        </p:txBody>
      </p:sp>
    </p:spTree>
    <p:extLst>
      <p:ext uri="{BB962C8B-B14F-4D97-AF65-F5344CB8AC3E}">
        <p14:creationId xmlns:p14="http://schemas.microsoft.com/office/powerpoint/2010/main" val="4250204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29552" y="11743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・ゲームの発表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・Scratcherについて</a:t>
            </a: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FB066DA1-8D51-480A-B0DE-BDCF44848C80}"/>
              </a:ext>
            </a:extLst>
          </p:cNvPr>
          <p:cNvSpPr txBox="1"/>
          <p:nvPr/>
        </p:nvSpPr>
        <p:spPr>
          <a:xfrm>
            <a:off x="5941437" y="1252224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はっぴょう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24;p26">
            <a:extLst>
              <a:ext uri="{FF2B5EF4-FFF2-40B4-BE49-F238E27FC236}">
                <a16:creationId xmlns:a16="http://schemas.microsoft.com/office/drawing/2014/main" id="{F606286A-FDC6-4DF3-94C6-39767DDABC37}"/>
              </a:ext>
            </a:extLst>
          </p:cNvPr>
          <p:cNvSpPr txBox="1"/>
          <p:nvPr/>
        </p:nvSpPr>
        <p:spPr>
          <a:xfrm>
            <a:off x="5322600" y="1737977"/>
            <a:ext cx="1436859" cy="27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スクラッチャー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1203</Words>
  <Application>Microsoft Office PowerPoint</Application>
  <PresentationFormat>画面に合わせる (16:9)</PresentationFormat>
  <Paragraphs>284</Paragraphs>
  <Slides>20</Slides>
  <Notes>20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4" baseType="lpstr">
      <vt:lpstr>Playfair Display</vt:lpstr>
      <vt:lpstr>Arial</vt:lpstr>
      <vt:lpstr>Lato</vt:lpstr>
      <vt:lpstr>Coral</vt:lpstr>
      <vt:lpstr>Scratchで プログラミングを 勉強しよう</vt:lpstr>
      <vt:lpstr>登場人物紹介</vt:lpstr>
      <vt:lpstr>オリジナルゲームをつくろう！</vt:lpstr>
      <vt:lpstr>サインインしよう！</vt:lpstr>
      <vt:lpstr>作ったゲームを発表しよう！</vt:lpstr>
      <vt:lpstr>作ったゲームを発表しよう！</vt:lpstr>
      <vt:lpstr>同じクラスの子にあそんでもらおう！</vt:lpstr>
      <vt:lpstr>クラスのページからあそんでもらおう！</vt:lpstr>
      <vt:lpstr>ほそく：Scratcherになろう！</vt:lpstr>
      <vt:lpstr>メッセージがきてるよ</vt:lpstr>
      <vt:lpstr>Scratcherに招待されたよ！</vt:lpstr>
      <vt:lpstr>Scratcherって？</vt:lpstr>
      <vt:lpstr>メッセージを読もう</vt:lpstr>
      <vt:lpstr>招待メッセージ１ページ目</vt:lpstr>
      <vt:lpstr>招待メッセージ２～３ページ目</vt:lpstr>
      <vt:lpstr>招待メッセージ４～５ページ目</vt:lpstr>
      <vt:lpstr>招待メッセージ６ページ目</vt:lpstr>
      <vt:lpstr>Scratcherになろう！</vt:lpstr>
      <vt:lpstr>PowerPoint プレゼンテーション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9047</cp:revision>
  <dcterms:modified xsi:type="dcterms:W3CDTF">2022-02-07T03:57:07Z</dcterms:modified>
</cp:coreProperties>
</file>