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0"/>
  </p:notesMasterIdLst>
  <p:sldIdLst>
    <p:sldId id="454" r:id="rId2"/>
    <p:sldId id="257" r:id="rId3"/>
    <p:sldId id="262" r:id="rId4"/>
    <p:sldId id="424" r:id="rId5"/>
    <p:sldId id="261" r:id="rId6"/>
    <p:sldId id="507" r:id="rId7"/>
    <p:sldId id="508" r:id="rId8"/>
    <p:sldId id="505" r:id="rId9"/>
    <p:sldId id="509" r:id="rId10"/>
    <p:sldId id="510" r:id="rId11"/>
    <p:sldId id="511" r:id="rId12"/>
    <p:sldId id="512" r:id="rId13"/>
    <p:sldId id="473" r:id="rId14"/>
    <p:sldId id="514" r:id="rId15"/>
    <p:sldId id="491" r:id="rId16"/>
    <p:sldId id="456" r:id="rId17"/>
    <p:sldId id="513" r:id="rId18"/>
    <p:sldId id="318" r:id="rId19"/>
  </p:sldIdLst>
  <p:sldSz cx="9144000" cy="5143500" type="screen16x9"/>
  <p:notesSz cx="6858000" cy="9144000"/>
  <p:embeddedFontLst>
    <p:embeddedFont>
      <p:font typeface="Lato" panose="020F0502020204030203" pitchFamily="34" charset="0"/>
      <p:regular r:id="rId21"/>
      <p:bold r:id="rId22"/>
      <p:italic r:id="rId23"/>
      <p:boldItalic r:id="rId24"/>
    </p:embeddedFont>
    <p:embeddedFont>
      <p:font typeface="Playfair Display" panose="00000500000000000000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9135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864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6186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3166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5816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5415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7964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705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182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4069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4327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182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hyperlink" Target="https://scratch.mit.edu/" TargetMode="External"/><Relationship Id="rId4" Type="http://schemas.openxmlformats.org/officeDocument/2006/relationships/hyperlink" Target="https://scratch.mit.edu/educators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explore/projects/al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ja.scratch-wiki.info/wiki/Scratch_Wik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２５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3240197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23;p26">
            <a:extLst>
              <a:ext uri="{FF2B5EF4-FFF2-40B4-BE49-F238E27FC236}">
                <a16:creationId xmlns:a16="http://schemas.microsoft.com/office/drawing/2014/main" id="{3AD36CBB-CFB7-4AF1-A05C-4EBDBE0F80D7}"/>
              </a:ext>
            </a:extLst>
          </p:cNvPr>
          <p:cNvSpPr/>
          <p:nvPr/>
        </p:nvSpPr>
        <p:spPr>
          <a:xfrm>
            <a:off x="382700" y="1170196"/>
            <a:ext cx="2131388" cy="1176129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みんなも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でオリジナルゲームを作ろう！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C439527B-F35C-44A8-BDBF-930BDE5B9900}"/>
              </a:ext>
            </a:extLst>
          </p:cNvPr>
          <p:cNvSpPr txBox="1"/>
          <p:nvPr/>
        </p:nvSpPr>
        <p:spPr>
          <a:xfrm>
            <a:off x="382700" y="1814519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558C2341-B586-4562-8678-BDDB655B0C5A}"/>
              </a:ext>
            </a:extLst>
          </p:cNvPr>
          <p:cNvSpPr txBox="1"/>
          <p:nvPr/>
        </p:nvSpPr>
        <p:spPr>
          <a:xfrm>
            <a:off x="1356283" y="1139758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2;p26">
            <a:extLst>
              <a:ext uri="{FF2B5EF4-FFF2-40B4-BE49-F238E27FC236}">
                <a16:creationId xmlns:a16="http://schemas.microsoft.com/office/drawing/2014/main" id="{DF3CD092-0ECD-418E-A873-DF742112577A}"/>
              </a:ext>
            </a:extLst>
          </p:cNvPr>
          <p:cNvSpPr/>
          <p:nvPr/>
        </p:nvSpPr>
        <p:spPr>
          <a:xfrm>
            <a:off x="311700" y="3369105"/>
            <a:ext cx="2248149" cy="79354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chemeClr val="dk2"/>
                </a:solidFill>
              </a:rPr>
              <a:t>よ～し、がんばるぞ！</a:t>
            </a:r>
            <a:endParaRPr lang="ja" altLang="en-US" sz="16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5" y="1017450"/>
            <a:ext cx="822976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・同じクラスの友達にあそんでもらおう。友達がつくったゲームでもあそんでみよう！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CC8FD720-A1D4-48F0-AE1C-FEE937DD2FF2}"/>
              </a:ext>
            </a:extLst>
          </p:cNvPr>
          <p:cNvSpPr txBox="1"/>
          <p:nvPr/>
        </p:nvSpPr>
        <p:spPr>
          <a:xfrm>
            <a:off x="1814539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1468ECD4-CD87-4D08-BF2B-7728CD3476C6}"/>
              </a:ext>
            </a:extLst>
          </p:cNvPr>
          <p:cNvSpPr txBox="1"/>
          <p:nvPr/>
        </p:nvSpPr>
        <p:spPr>
          <a:xfrm>
            <a:off x="410053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F1C13F21-0033-44B9-83C2-94D514D7C913}"/>
              </a:ext>
            </a:extLst>
          </p:cNvPr>
          <p:cNvSpPr txBox="1"/>
          <p:nvPr/>
        </p:nvSpPr>
        <p:spPr>
          <a:xfrm>
            <a:off x="68859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E4CCE31-0C99-4398-9513-29272575B7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101" y="1009880"/>
            <a:ext cx="4645357" cy="2680189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サインインしよう！</a:t>
            </a:r>
          </a:p>
        </p:txBody>
      </p:sp>
      <p:sp>
        <p:nvSpPr>
          <p:cNvPr id="2" name="Google Shape;219;p33">
            <a:hlinkClick r:id="rId4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629327" y="1019018"/>
            <a:ext cx="2788224" cy="214253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ja" dirty="0">
                <a:hlinkClick r:id="rId5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を開いて、右上の「サインイン」を左クリックしてね。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ユーザー名とパスワードを入力したら、「サインイン」を左クリックしてね。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9666" y="1328344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18202" y="36994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629354" y="3482509"/>
            <a:ext cx="2791289" cy="13447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4377090-1C44-4865-96B7-E6B554316D13}"/>
              </a:ext>
            </a:extLst>
          </p:cNvPr>
          <p:cNvSpPr/>
          <p:nvPr/>
        </p:nvSpPr>
        <p:spPr>
          <a:xfrm>
            <a:off x="7944703" y="997139"/>
            <a:ext cx="392373" cy="22177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9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FB3BAF5-419C-473B-9A8E-0539A8AEFB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8119" y="1222327"/>
            <a:ext cx="650506" cy="984345"/>
          </a:xfrm>
          <a:prstGeom prst="rect">
            <a:avLst/>
          </a:prstGeom>
        </p:spPr>
      </p:pic>
      <p:sp>
        <p:nvSpPr>
          <p:cNvPr id="8" name="Google Shape;124;p26">
            <a:extLst>
              <a:ext uri="{FF2B5EF4-FFF2-40B4-BE49-F238E27FC236}">
                <a16:creationId xmlns:a16="http://schemas.microsoft.com/office/drawing/2014/main" id="{D46D7253-EA4D-445C-93D3-2F75816D8519}"/>
              </a:ext>
            </a:extLst>
          </p:cNvPr>
          <p:cNvSpPr txBox="1"/>
          <p:nvPr/>
        </p:nvSpPr>
        <p:spPr>
          <a:xfrm>
            <a:off x="1807905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E8C67AD9-7EF2-4E95-8B6B-F0CBA502B2DE}"/>
              </a:ext>
            </a:extLst>
          </p:cNvPr>
          <p:cNvSpPr txBox="1"/>
          <p:nvPr/>
        </p:nvSpPr>
        <p:spPr>
          <a:xfrm>
            <a:off x="2541472" y="1281535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みぎうえ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ED88E5C3-1B64-4C02-B9CD-786C09D0DBB1}"/>
              </a:ext>
            </a:extLst>
          </p:cNvPr>
          <p:cNvSpPr txBox="1"/>
          <p:nvPr/>
        </p:nvSpPr>
        <p:spPr>
          <a:xfrm>
            <a:off x="2174688" y="1622729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1FEFA328-FA17-4782-BB09-185813782345}"/>
              </a:ext>
            </a:extLst>
          </p:cNvPr>
          <p:cNvSpPr txBox="1"/>
          <p:nvPr/>
        </p:nvSpPr>
        <p:spPr>
          <a:xfrm>
            <a:off x="2396463" y="1946862"/>
            <a:ext cx="728883" cy="524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めい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A2F7CE9A-02C0-46D9-8A88-7DC6716C07B2}"/>
              </a:ext>
            </a:extLst>
          </p:cNvPr>
          <p:cNvSpPr txBox="1"/>
          <p:nvPr/>
        </p:nvSpPr>
        <p:spPr>
          <a:xfrm>
            <a:off x="3846538" y="1946862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B135C06B-9A3D-48FE-AE18-8A6C37E09042}"/>
              </a:ext>
            </a:extLst>
          </p:cNvPr>
          <p:cNvSpPr txBox="1"/>
          <p:nvPr/>
        </p:nvSpPr>
        <p:spPr>
          <a:xfrm>
            <a:off x="1577597" y="2296585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りょく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7FBF1FF7-71DB-4110-A83C-0422C4863FD1}"/>
              </a:ext>
            </a:extLst>
          </p:cNvPr>
          <p:cNvSpPr txBox="1"/>
          <p:nvPr/>
        </p:nvSpPr>
        <p:spPr>
          <a:xfrm>
            <a:off x="1577597" y="2620719"/>
            <a:ext cx="1053017" cy="601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6884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 dirty="0">
                <a:latin typeface="Arial"/>
                <a:cs typeface="Arial"/>
              </a:rPr>
              <a:t>オリジナ</a:t>
            </a:r>
            <a:r>
              <a:rPr lang="ja" sz="4400" dirty="0">
                <a:latin typeface="Arial"/>
                <a:cs typeface="Arial"/>
              </a:rPr>
              <a:t>ルゲームを</a:t>
            </a:r>
            <a:r>
              <a:rPr lang="ja" altLang="en-US" sz="4400" dirty="0">
                <a:latin typeface="Arial"/>
                <a:cs typeface="Arial"/>
              </a:rPr>
              <a:t>つくろう！</a:t>
            </a:r>
            <a:br>
              <a:rPr lang="en-US" altLang="ja" sz="4400" dirty="0">
                <a:latin typeface="Arial"/>
                <a:cs typeface="Arial"/>
              </a:rPr>
            </a:br>
            <a:r>
              <a:rPr lang="ja-JP" altLang="en-US" sz="4400" dirty="0">
                <a:latin typeface="Arial"/>
                <a:cs typeface="Arial"/>
              </a:rPr>
              <a:t>～作ろう！編～</a:t>
            </a:r>
            <a:endParaRPr lang="ja" altLang="en-US" sz="4400" dirty="0">
              <a:latin typeface="Arial"/>
              <a:cs typeface="Arial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AED23CE-CB46-4995-BFEB-4CC43AD2B7F0}"/>
              </a:ext>
            </a:extLst>
          </p:cNvPr>
          <p:cNvSpPr txBox="1"/>
          <p:nvPr/>
        </p:nvSpPr>
        <p:spPr>
          <a:xfrm>
            <a:off x="5374874" y="2322975"/>
            <a:ext cx="7349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へん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6B24E5B-29BF-44E6-BE16-3B8CD1526FCC}"/>
              </a:ext>
            </a:extLst>
          </p:cNvPr>
          <p:cNvSpPr txBox="1"/>
          <p:nvPr/>
        </p:nvSpPr>
        <p:spPr>
          <a:xfrm>
            <a:off x="3148911" y="2322975"/>
            <a:ext cx="73498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FFFFFF"/>
                </a:solidFill>
              </a:rPr>
              <a:t>つく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スプライトと背景のルールを作ろう！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3126757"/>
            <a:ext cx="3269769" cy="1292843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なら整理したスプライトと背景の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ルールを作っていこう！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7"/>
            <a:ext cx="3269769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ゲームに出るスプライトと背景の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ルールまで整理できたよ！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6077693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27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6A4FD6D5-EA0A-4EA9-B32E-972EE3EED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462" y="1920831"/>
            <a:ext cx="4290484" cy="2411851"/>
          </a:xfrm>
          <a:prstGeom prst="rect">
            <a:avLst/>
          </a:prstGeom>
        </p:spPr>
      </p:pic>
      <p:sp>
        <p:nvSpPr>
          <p:cNvPr id="15" name="Google Shape;125;p26">
            <a:extLst>
              <a:ext uri="{FF2B5EF4-FFF2-40B4-BE49-F238E27FC236}">
                <a16:creationId xmlns:a16="http://schemas.microsoft.com/office/drawing/2014/main" id="{A769321E-9C9F-49D1-ADE9-C74BF4A94556}"/>
              </a:ext>
            </a:extLst>
          </p:cNvPr>
          <p:cNvSpPr txBox="1"/>
          <p:nvPr/>
        </p:nvSpPr>
        <p:spPr>
          <a:xfrm>
            <a:off x="3535727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5E3FF50-ECCD-4FB0-A904-93CE0859EBF9}"/>
              </a:ext>
            </a:extLst>
          </p:cNvPr>
          <p:cNvSpPr txBox="1"/>
          <p:nvPr/>
        </p:nvSpPr>
        <p:spPr>
          <a:xfrm>
            <a:off x="2371807" y="207789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2157971" y="3831833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9D51EA0A-43D0-4C7E-AAF5-8AE4F6C77558}"/>
              </a:ext>
            </a:extLst>
          </p:cNvPr>
          <p:cNvSpPr txBox="1"/>
          <p:nvPr/>
        </p:nvSpPr>
        <p:spPr>
          <a:xfrm>
            <a:off x="3663262" y="3456379"/>
            <a:ext cx="66392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D3C30D5C-D9CF-4780-98E2-F889311B1FC2}"/>
              </a:ext>
            </a:extLst>
          </p:cNvPr>
          <p:cNvSpPr txBox="1"/>
          <p:nvPr/>
        </p:nvSpPr>
        <p:spPr>
          <a:xfrm>
            <a:off x="3641802" y="1745376"/>
            <a:ext cx="68538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DA1E9F5E-3D74-4F6E-A731-4CB73BCBDE5C}"/>
              </a:ext>
            </a:extLst>
          </p:cNvPr>
          <p:cNvSpPr txBox="1"/>
          <p:nvPr/>
        </p:nvSpPr>
        <p:spPr>
          <a:xfrm>
            <a:off x="2185420" y="1750317"/>
            <a:ext cx="68538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で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F7E5F50-5F04-4DFE-95CA-95F5CCEA9C1A}"/>
              </a:ext>
            </a:extLst>
          </p:cNvPr>
          <p:cNvSpPr txBox="1"/>
          <p:nvPr/>
        </p:nvSpPr>
        <p:spPr>
          <a:xfrm>
            <a:off x="1798765" y="347929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262020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スプライトと背景のルールを作るには？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960255"/>
            <a:ext cx="3269769" cy="1459345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まずは整理したルールごとに、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どんな順番で、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どんなブロックとデータを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動かすか、整理して作ってみよう！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750318"/>
            <a:ext cx="2937212" cy="62610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ど、どうやって作ろうかな？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5911438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27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6A4FD6D5-EA0A-4EA9-B32E-972EE3EED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462" y="1920831"/>
            <a:ext cx="4290484" cy="2411851"/>
          </a:xfrm>
          <a:prstGeom prst="rect">
            <a:avLst/>
          </a:prstGeom>
        </p:spPr>
      </p:pic>
      <p:sp>
        <p:nvSpPr>
          <p:cNvPr id="15" name="Google Shape;125;p26">
            <a:extLst>
              <a:ext uri="{FF2B5EF4-FFF2-40B4-BE49-F238E27FC236}">
                <a16:creationId xmlns:a16="http://schemas.microsoft.com/office/drawing/2014/main" id="{A769321E-9C9F-49D1-ADE9-C74BF4A94556}"/>
              </a:ext>
            </a:extLst>
          </p:cNvPr>
          <p:cNvSpPr txBox="1"/>
          <p:nvPr/>
        </p:nvSpPr>
        <p:spPr>
          <a:xfrm>
            <a:off x="3369472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3090220" y="389979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9D51EA0A-43D0-4C7E-AAF5-8AE4F6C77558}"/>
              </a:ext>
            </a:extLst>
          </p:cNvPr>
          <p:cNvSpPr txBox="1"/>
          <p:nvPr/>
        </p:nvSpPr>
        <p:spPr>
          <a:xfrm>
            <a:off x="1890484" y="3222198"/>
            <a:ext cx="773121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D3C30D5C-D9CF-4780-98E2-F889311B1FC2}"/>
              </a:ext>
            </a:extLst>
          </p:cNvPr>
          <p:cNvSpPr txBox="1"/>
          <p:nvPr/>
        </p:nvSpPr>
        <p:spPr>
          <a:xfrm>
            <a:off x="2902893" y="1745376"/>
            <a:ext cx="68538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F7E5F50-5F04-4DFE-95CA-95F5CCEA9C1A}"/>
              </a:ext>
            </a:extLst>
          </p:cNvPr>
          <p:cNvSpPr txBox="1"/>
          <p:nvPr/>
        </p:nvSpPr>
        <p:spPr>
          <a:xfrm>
            <a:off x="2006869" y="2890578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B6C86D87-D002-47CC-9A3A-5969B0C31C48}"/>
              </a:ext>
            </a:extLst>
          </p:cNvPr>
          <p:cNvSpPr txBox="1"/>
          <p:nvPr/>
        </p:nvSpPr>
        <p:spPr>
          <a:xfrm>
            <a:off x="2377084" y="390730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0FABCA1C-F227-48BF-93A5-1D5AE4F85C1B}"/>
              </a:ext>
            </a:extLst>
          </p:cNvPr>
          <p:cNvSpPr txBox="1"/>
          <p:nvPr/>
        </p:nvSpPr>
        <p:spPr>
          <a:xfrm>
            <a:off x="1391554" y="390730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うご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思考の吹き出し: 雲形 15">
            <a:extLst>
              <a:ext uri="{FF2B5EF4-FFF2-40B4-BE49-F238E27FC236}">
                <a16:creationId xmlns:a16="http://schemas.microsoft.com/office/drawing/2014/main" id="{DC72C5B7-24E3-4444-AAF6-4A831AED4182}"/>
              </a:ext>
            </a:extLst>
          </p:cNvPr>
          <p:cNvSpPr/>
          <p:nvPr/>
        </p:nvSpPr>
        <p:spPr>
          <a:xfrm>
            <a:off x="54109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79086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1000353"/>
            <a:ext cx="3445260" cy="2538120"/>
          </a:xfrm>
          <a:prstGeom prst="wedgeRoundRectCallout">
            <a:avLst>
              <a:gd name="adj1" fmla="val -59007"/>
              <a:gd name="adj2" fmla="val -2639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またれんしゅうさせて！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あのゲームの背景の</a:t>
            </a:r>
            <a:r>
              <a:rPr lang="en-US" altLang="ja-JP" sz="1500" b="1" dirty="0">
                <a:solidFill>
                  <a:schemeClr val="dk2"/>
                </a:solidFill>
              </a:rPr>
              <a:t>Farm</a:t>
            </a:r>
            <a:r>
              <a:rPr lang="ja-JP" altLang="en-US" sz="1500" b="1" dirty="0">
                <a:solidFill>
                  <a:schemeClr val="dk2"/>
                </a:solidFill>
              </a:rPr>
              <a:t>の、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「緑のはたが押されたら、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タイマーや変数のリセット」には、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データにタイマー、変数の点数と順番があって、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ブロックでリセットしてるね！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636247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13521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219;p33">
            <a:extLst>
              <a:ext uri="{FF2B5EF4-FFF2-40B4-BE49-F238E27FC236}">
                <a16:creationId xmlns:a16="http://schemas.microsoft.com/office/drawing/2014/main" id="{5E9377F5-B61C-404D-BFD1-04F91AA6EE18}"/>
              </a:ext>
            </a:extLst>
          </p:cNvPr>
          <p:cNvSpPr/>
          <p:nvPr/>
        </p:nvSpPr>
        <p:spPr>
          <a:xfrm>
            <a:off x="1409639" y="3636248"/>
            <a:ext cx="3068085" cy="1259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そうだね！こまかいルールの</a:t>
            </a:r>
            <a:r>
              <a:rPr lang="en-US" altLang="ja-JP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つはそうできてるね！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33" name="Google Shape;133;p27">
            <a:extLst>
              <a:ext uri="{FF2B5EF4-FFF2-40B4-BE49-F238E27FC236}">
                <a16:creationId xmlns:a16="http://schemas.microsoft.com/office/drawing/2014/main" id="{3F7861BB-B7E8-475F-95E2-4143FEAE7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あのゲームのスプライトと背景はどう作ったかな？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34" name="Google Shape;125;p26">
            <a:extLst>
              <a:ext uri="{FF2B5EF4-FFF2-40B4-BE49-F238E27FC236}">
                <a16:creationId xmlns:a16="http://schemas.microsoft.com/office/drawing/2014/main" id="{EE76243A-4B5A-4353-8236-B359EB97679E}"/>
              </a:ext>
            </a:extLst>
          </p:cNvPr>
          <p:cNvSpPr txBox="1"/>
          <p:nvPr/>
        </p:nvSpPr>
        <p:spPr>
          <a:xfrm>
            <a:off x="6419438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5" name="Google Shape;125;p26">
            <a:extLst>
              <a:ext uri="{FF2B5EF4-FFF2-40B4-BE49-F238E27FC236}">
                <a16:creationId xmlns:a16="http://schemas.microsoft.com/office/drawing/2014/main" id="{210DAF12-5CD1-4E23-B196-C0DBC39A2AA3}"/>
              </a:ext>
            </a:extLst>
          </p:cNvPr>
          <p:cNvSpPr txBox="1"/>
          <p:nvPr/>
        </p:nvSpPr>
        <p:spPr>
          <a:xfrm>
            <a:off x="4638783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B15171B1-AA15-48C9-B415-A16760167D80}"/>
              </a:ext>
            </a:extLst>
          </p:cNvPr>
          <p:cNvSpPr txBox="1"/>
          <p:nvPr/>
        </p:nvSpPr>
        <p:spPr>
          <a:xfrm>
            <a:off x="2535285" y="1306085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はいけい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A4B9490B-DF55-43D1-A028-79EB705343EB}"/>
              </a:ext>
            </a:extLst>
          </p:cNvPr>
          <p:cNvSpPr txBox="1"/>
          <p:nvPr/>
        </p:nvSpPr>
        <p:spPr>
          <a:xfrm>
            <a:off x="3102613" y="1306085"/>
            <a:ext cx="86222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ファーム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24;p26">
            <a:extLst>
              <a:ext uri="{FF2B5EF4-FFF2-40B4-BE49-F238E27FC236}">
                <a16:creationId xmlns:a16="http://schemas.microsoft.com/office/drawing/2014/main" id="{9A47E66E-C174-4C30-A08B-C6A49AE9B7FD}"/>
              </a:ext>
            </a:extLst>
          </p:cNvPr>
          <p:cNvSpPr txBox="1"/>
          <p:nvPr/>
        </p:nvSpPr>
        <p:spPr>
          <a:xfrm>
            <a:off x="2581300" y="1594720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4;p26">
            <a:extLst>
              <a:ext uri="{FF2B5EF4-FFF2-40B4-BE49-F238E27FC236}">
                <a16:creationId xmlns:a16="http://schemas.microsoft.com/office/drawing/2014/main" id="{F035EC1F-A5A5-4220-97EB-FC85C5F941A2}"/>
              </a:ext>
            </a:extLst>
          </p:cNvPr>
          <p:cNvSpPr txBox="1"/>
          <p:nvPr/>
        </p:nvSpPr>
        <p:spPr>
          <a:xfrm>
            <a:off x="1538673" y="1594720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みどり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DB43AC8-F099-4B1B-90AB-0C14918FC68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99"/>
          <a:stretch/>
        </p:blipFill>
        <p:spPr>
          <a:xfrm>
            <a:off x="5045052" y="1017450"/>
            <a:ext cx="3646366" cy="3990126"/>
          </a:xfrm>
          <a:prstGeom prst="rect">
            <a:avLst/>
          </a:prstGeom>
        </p:spPr>
      </p:pic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984207F8-5973-43F2-B5D4-6D275C1118DE}"/>
              </a:ext>
            </a:extLst>
          </p:cNvPr>
          <p:cNvSpPr txBox="1"/>
          <p:nvPr/>
        </p:nvSpPr>
        <p:spPr>
          <a:xfrm>
            <a:off x="2318002" y="1991518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90785CB8-3BBA-4BBF-BA00-7E80BACEFB3E}"/>
              </a:ext>
            </a:extLst>
          </p:cNvPr>
          <p:cNvSpPr txBox="1"/>
          <p:nvPr/>
        </p:nvSpPr>
        <p:spPr>
          <a:xfrm>
            <a:off x="3060637" y="2331033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CFE181D9-8DC3-4E50-8E31-1AED500742F0}"/>
              </a:ext>
            </a:extLst>
          </p:cNvPr>
          <p:cNvSpPr txBox="1"/>
          <p:nvPr/>
        </p:nvSpPr>
        <p:spPr>
          <a:xfrm>
            <a:off x="3634567" y="2331033"/>
            <a:ext cx="69527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A0B1DDAF-7C4F-4ADD-8215-5360F7CAE03D}"/>
              </a:ext>
            </a:extLst>
          </p:cNvPr>
          <p:cNvSpPr txBox="1"/>
          <p:nvPr/>
        </p:nvSpPr>
        <p:spPr>
          <a:xfrm>
            <a:off x="4126943" y="2331033"/>
            <a:ext cx="755650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75974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１つのスプライトと背景のルールを作ろう！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860301"/>
            <a:ext cx="3269769" cy="189184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そうだよね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まず１つ作ってみよう！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さっき整理した、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あのゲームのルールだと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右のブロックになるよね？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7"/>
            <a:ext cx="3269769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ルールをどう作るか整理できたけど、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ぜんぶ作るのは、たいへんだ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6636493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5" name="Google Shape;125;p26">
            <a:extLst>
              <a:ext uri="{FF2B5EF4-FFF2-40B4-BE49-F238E27FC236}">
                <a16:creationId xmlns:a16="http://schemas.microsoft.com/office/drawing/2014/main" id="{A769321E-9C9F-49D1-ADE9-C74BF4A94556}"/>
              </a:ext>
            </a:extLst>
          </p:cNvPr>
          <p:cNvSpPr txBox="1"/>
          <p:nvPr/>
        </p:nvSpPr>
        <p:spPr>
          <a:xfrm>
            <a:off x="4094527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はいけい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55E3FF50-ECCD-4FB0-A904-93CE0859EBF9}"/>
              </a:ext>
            </a:extLst>
          </p:cNvPr>
          <p:cNvSpPr txBox="1"/>
          <p:nvPr/>
        </p:nvSpPr>
        <p:spPr>
          <a:xfrm>
            <a:off x="3136611" y="1722430"/>
            <a:ext cx="573042" cy="478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1380535" y="4205906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みぎ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9D51EA0A-43D0-4C7E-AAF5-8AE4F6C77558}"/>
              </a:ext>
            </a:extLst>
          </p:cNvPr>
          <p:cNvSpPr txBox="1"/>
          <p:nvPr/>
        </p:nvSpPr>
        <p:spPr>
          <a:xfrm>
            <a:off x="2128500" y="3174959"/>
            <a:ext cx="66392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DA1E9F5E-3D74-4F6E-A731-4CB73BCBDE5C}"/>
              </a:ext>
            </a:extLst>
          </p:cNvPr>
          <p:cNvSpPr txBox="1"/>
          <p:nvPr/>
        </p:nvSpPr>
        <p:spPr>
          <a:xfrm>
            <a:off x="2504002" y="1722430"/>
            <a:ext cx="68538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F7E5F50-5F04-4DFE-95CA-95F5CCEA9C1A}"/>
              </a:ext>
            </a:extLst>
          </p:cNvPr>
          <p:cNvSpPr txBox="1"/>
          <p:nvPr/>
        </p:nvSpPr>
        <p:spPr>
          <a:xfrm>
            <a:off x="1953577" y="3510129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49DFA29-40A6-4C0B-BDED-6934A614CD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8790"/>
          <a:stretch/>
        </p:blipFill>
        <p:spPr>
          <a:xfrm>
            <a:off x="4925550" y="1812567"/>
            <a:ext cx="3887621" cy="2694777"/>
          </a:xfrm>
          <a:prstGeom prst="rect">
            <a:avLst/>
          </a:prstGeom>
        </p:spPr>
      </p:pic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A97DCFD5-DF1B-4205-BF62-1B64D9C02DD3}"/>
              </a:ext>
            </a:extLst>
          </p:cNvPr>
          <p:cNvSpPr/>
          <p:nvPr/>
        </p:nvSpPr>
        <p:spPr>
          <a:xfrm>
            <a:off x="4989588" y="2082038"/>
            <a:ext cx="1983867" cy="173719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D80353C5-F151-4B5B-B784-19B11C5B46FC}"/>
              </a:ext>
            </a:extLst>
          </p:cNvPr>
          <p:cNvSpPr txBox="1"/>
          <p:nvPr/>
        </p:nvSpPr>
        <p:spPr>
          <a:xfrm>
            <a:off x="1966189" y="2076672"/>
            <a:ext cx="685385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4520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8A0CA026-A65A-47EF-88D8-4099C9340A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82"/>
          <a:stretch/>
        </p:blipFill>
        <p:spPr>
          <a:xfrm>
            <a:off x="4719779" y="1380836"/>
            <a:ext cx="4219525" cy="3292764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作ったルールをかくにんしよう！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860301"/>
            <a:ext cx="3269769" cy="1891849"/>
          </a:xfrm>
          <a:prstGeom prst="wedgeRoundRectCallout">
            <a:avLst>
              <a:gd name="adj1" fmla="val -59854"/>
              <a:gd name="adj2" fmla="val -1565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なら、ルールのかくにんをしよう！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このルールだと、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緑のはたをおしたら、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リセットされるかをかくにんすると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せいこうしてるね！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750317"/>
            <a:ext cx="3269769" cy="91398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うん、ルールの１つが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できてるよね！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1819729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1329939" y="3499325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みどり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039A956D-C0BE-4B06-928B-D33FAFB5655E}"/>
              </a:ext>
            </a:extLst>
          </p:cNvPr>
          <p:cNvSpPr/>
          <p:nvPr/>
        </p:nvSpPr>
        <p:spPr>
          <a:xfrm>
            <a:off x="7557297" y="1426256"/>
            <a:ext cx="1275003" cy="855126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2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１つずつルールを作ってかくにんしよう！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406073"/>
            <a:ext cx="3269769" cy="2346077"/>
          </a:xfrm>
          <a:prstGeom prst="wedgeRoundRectCallout">
            <a:avLst>
              <a:gd name="adj1" fmla="val -61549"/>
              <a:gd name="adj2" fmla="val 158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ルールのかくにんは、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たくさんのルールをくっつけたときしっぱいをなくしたり、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なんでしっぱいしたかわかりやすくなったりするから、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ルールごとにやると安心なんだ！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473201"/>
            <a:ext cx="3269769" cy="809998"/>
          </a:xfrm>
          <a:prstGeom prst="wedgeRoundRectCallout">
            <a:avLst>
              <a:gd name="adj1" fmla="val -57123"/>
              <a:gd name="adj2" fmla="val 259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ルールのかくにんできたね！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けどかくにんってひつようなの？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3953330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3061553" y="4119057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あんしん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49DFA29-40A6-4C0B-BDED-6934A614CD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8790"/>
          <a:stretch/>
        </p:blipFill>
        <p:spPr>
          <a:xfrm>
            <a:off x="4925550" y="1812567"/>
            <a:ext cx="3887621" cy="2694777"/>
          </a:xfrm>
          <a:prstGeom prst="rect">
            <a:avLst/>
          </a:prstGeom>
        </p:spPr>
      </p:pic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A97DCFD5-DF1B-4205-BF62-1B64D9C02DD3}"/>
              </a:ext>
            </a:extLst>
          </p:cNvPr>
          <p:cNvSpPr/>
          <p:nvPr/>
        </p:nvSpPr>
        <p:spPr>
          <a:xfrm>
            <a:off x="4989588" y="2082038"/>
            <a:ext cx="1983867" cy="173719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82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たくさんのルールを作ってかくにんはたいへん</a:t>
            </a:r>
            <a:r>
              <a:rPr lang="en-US" altLang="ja-JP" sz="2800" dirty="0">
                <a:latin typeface="Arial"/>
                <a:cs typeface="Arial"/>
              </a:rPr>
              <a:t>…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5" y="2406073"/>
            <a:ext cx="3269769" cy="2346077"/>
          </a:xfrm>
          <a:prstGeom prst="wedgeRoundRectCallout">
            <a:avLst>
              <a:gd name="adj1" fmla="val -61549"/>
              <a:gd name="adj2" fmla="val 158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そうだよね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ルールのかくにんは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みんなが「やったほうがいいかも」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って考えたらするでもいいよ！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ボクのおすすめが１つのルールごとってだけだからね！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339140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75404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5" y="1256145"/>
            <a:ext cx="3269769" cy="1027054"/>
          </a:xfrm>
          <a:prstGeom prst="wedgeRoundRectCallout">
            <a:avLst>
              <a:gd name="adj1" fmla="val -57123"/>
              <a:gd name="adj2" fmla="val 259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なるほどなぁ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けど、たくさんのルールはかくにんもたいへんだよ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19" name="Google Shape;125;p26">
            <a:extLst>
              <a:ext uri="{FF2B5EF4-FFF2-40B4-BE49-F238E27FC236}">
                <a16:creationId xmlns:a16="http://schemas.microsoft.com/office/drawing/2014/main" id="{142FABC8-708F-4E62-B2D2-BF768D7AD8DC}"/>
              </a:ext>
            </a:extLst>
          </p:cNvPr>
          <p:cNvSpPr txBox="1"/>
          <p:nvPr/>
        </p:nvSpPr>
        <p:spPr>
          <a:xfrm>
            <a:off x="3801533" y="201575"/>
            <a:ext cx="1124017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BF7809EB-8AD1-4F10-895C-021E12F65211}"/>
              </a:ext>
            </a:extLst>
          </p:cNvPr>
          <p:cNvSpPr txBox="1"/>
          <p:nvPr/>
        </p:nvSpPr>
        <p:spPr>
          <a:xfrm>
            <a:off x="1694676" y="3446726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かんが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49DFA29-40A6-4C0B-BDED-6934A614CD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8790"/>
          <a:stretch/>
        </p:blipFill>
        <p:spPr>
          <a:xfrm>
            <a:off x="4925550" y="1812567"/>
            <a:ext cx="3887621" cy="2694777"/>
          </a:xfrm>
          <a:prstGeom prst="rect">
            <a:avLst/>
          </a:prstGeom>
        </p:spPr>
      </p:pic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A97DCFD5-DF1B-4205-BF62-1B64D9C02DD3}"/>
              </a:ext>
            </a:extLst>
          </p:cNvPr>
          <p:cNvSpPr/>
          <p:nvPr/>
        </p:nvSpPr>
        <p:spPr>
          <a:xfrm>
            <a:off x="4989588" y="2082038"/>
            <a:ext cx="1983867" cy="173719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343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思ったとおりにうごかないときは？</a:t>
            </a:r>
            <a:endParaRPr lang="ja-JP" altLang="en-US" dirty="0"/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FC0B142B-BF7E-40DB-AACF-55F040838CEF}"/>
              </a:ext>
            </a:extLst>
          </p:cNvPr>
          <p:cNvSpPr txBox="1"/>
          <p:nvPr/>
        </p:nvSpPr>
        <p:spPr>
          <a:xfrm>
            <a:off x="1218620" y="202520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おも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7" name="Google Shape;219;p33">
            <a:extLst>
              <a:ext uri="{FF2B5EF4-FFF2-40B4-BE49-F238E27FC236}">
                <a16:creationId xmlns:a16="http://schemas.microsoft.com/office/drawing/2014/main" id="{FAE1E4D4-5CE2-4445-AACE-506E6E96382E}"/>
              </a:ext>
            </a:extLst>
          </p:cNvPr>
          <p:cNvSpPr/>
          <p:nvPr/>
        </p:nvSpPr>
        <p:spPr>
          <a:xfrm>
            <a:off x="1333280" y="2571750"/>
            <a:ext cx="3255915" cy="207155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作ってたら、よくあるよね！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作ったブロックを見直したり、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ルールを見直したりしてね！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勉強したことを見直すのもいいよ！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18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83BB8D5-2005-4155-AB0C-24F689D9A1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635" y="2793031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4DB40B-3E85-4AF5-8B11-D4080B5232C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7;p32">
            <a:extLst>
              <a:ext uri="{FF2B5EF4-FFF2-40B4-BE49-F238E27FC236}">
                <a16:creationId xmlns:a16="http://schemas.microsoft.com/office/drawing/2014/main" id="{A75085F9-9C48-494D-89BA-DC1C2BADA832}"/>
              </a:ext>
            </a:extLst>
          </p:cNvPr>
          <p:cNvSpPr/>
          <p:nvPr/>
        </p:nvSpPr>
        <p:spPr>
          <a:xfrm>
            <a:off x="1389976" y="1440857"/>
            <a:ext cx="2877224" cy="79434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むむ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r>
              <a:rPr lang="ja-JP" altLang="en-US" sz="1500" b="1" dirty="0">
                <a:solidFill>
                  <a:schemeClr val="dk2"/>
                </a:solidFill>
              </a:rPr>
              <a:t>かくにんや、くっつけたときにうまく動かないぞ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4DDF9DF7-DE3A-4FD1-9D0C-8BA78DE7D5C1}"/>
              </a:ext>
            </a:extLst>
          </p:cNvPr>
          <p:cNvSpPr txBox="1"/>
          <p:nvPr/>
        </p:nvSpPr>
        <p:spPr>
          <a:xfrm>
            <a:off x="2493619" y="1722611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うご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AB647955-D8C9-4B72-B4FA-3A400BBBDCE2}"/>
              </a:ext>
            </a:extLst>
          </p:cNvPr>
          <p:cNvSpPr txBox="1"/>
          <p:nvPr/>
        </p:nvSpPr>
        <p:spPr>
          <a:xfrm>
            <a:off x="1308143" y="2625188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156F5EB1-7B1F-42C7-88AE-DB80387E3039}"/>
              </a:ext>
            </a:extLst>
          </p:cNvPr>
          <p:cNvSpPr txBox="1"/>
          <p:nvPr/>
        </p:nvSpPr>
        <p:spPr>
          <a:xfrm>
            <a:off x="1308143" y="3316791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6D1B791E-7C1C-426C-88E8-1E62AD5EA0C1}"/>
              </a:ext>
            </a:extLst>
          </p:cNvPr>
          <p:cNvSpPr txBox="1"/>
          <p:nvPr/>
        </p:nvSpPr>
        <p:spPr>
          <a:xfrm>
            <a:off x="2879477" y="3316791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みなお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1204B837-5CEF-42EC-A6AD-C8C8C209696D}"/>
              </a:ext>
            </a:extLst>
          </p:cNvPr>
          <p:cNvSpPr txBox="1"/>
          <p:nvPr/>
        </p:nvSpPr>
        <p:spPr>
          <a:xfrm>
            <a:off x="2116998" y="3649301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みなお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24;p26">
            <a:extLst>
              <a:ext uri="{FF2B5EF4-FFF2-40B4-BE49-F238E27FC236}">
                <a16:creationId xmlns:a16="http://schemas.microsoft.com/office/drawing/2014/main" id="{3004FB51-5AF1-4CA6-A120-A9982CC9CE4C}"/>
              </a:ext>
            </a:extLst>
          </p:cNvPr>
          <p:cNvSpPr txBox="1"/>
          <p:nvPr/>
        </p:nvSpPr>
        <p:spPr>
          <a:xfrm>
            <a:off x="2688910" y="3980047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みなお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24;p26">
            <a:extLst>
              <a:ext uri="{FF2B5EF4-FFF2-40B4-BE49-F238E27FC236}">
                <a16:creationId xmlns:a16="http://schemas.microsoft.com/office/drawing/2014/main" id="{7228C3D9-CB89-4451-BCC7-0F59DF08C52F}"/>
              </a:ext>
            </a:extLst>
          </p:cNvPr>
          <p:cNvSpPr txBox="1"/>
          <p:nvPr/>
        </p:nvSpPr>
        <p:spPr>
          <a:xfrm>
            <a:off x="1291600" y="3980047"/>
            <a:ext cx="82539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べんきょう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28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52CEFDB1-CCEF-4628-B6B9-80A31898D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522" y="2330541"/>
            <a:ext cx="4307843" cy="2421609"/>
          </a:xfrm>
          <a:prstGeom prst="rect">
            <a:avLst/>
          </a:prstGeom>
        </p:spPr>
      </p:pic>
      <p:sp>
        <p:nvSpPr>
          <p:cNvPr id="29" name="思考の吹き出し: 雲形 28">
            <a:extLst>
              <a:ext uri="{FF2B5EF4-FFF2-40B4-BE49-F238E27FC236}">
                <a16:creationId xmlns:a16="http://schemas.microsoft.com/office/drawing/2014/main" id="{D8D5A558-C518-48ED-8627-CFF30881CAA8}"/>
              </a:ext>
            </a:extLst>
          </p:cNvPr>
          <p:cNvSpPr/>
          <p:nvPr/>
        </p:nvSpPr>
        <p:spPr>
          <a:xfrm>
            <a:off x="54109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31534599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ルールの大きさをかえてみよう！</a:t>
            </a:r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FC0B142B-BF7E-40DB-AACF-55F040838CEF}"/>
              </a:ext>
            </a:extLst>
          </p:cNvPr>
          <p:cNvSpPr txBox="1"/>
          <p:nvPr/>
        </p:nvSpPr>
        <p:spPr>
          <a:xfrm>
            <a:off x="3080414" y="202520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</a:rPr>
              <a:t>お</a:t>
            </a:r>
            <a:r>
              <a:rPr lang="ja-JP" altLang="en-US" b="1" dirty="0">
                <a:solidFill>
                  <a:schemeClr val="dk1"/>
                </a:solidFill>
                <a:ea typeface="Lato"/>
              </a:rPr>
              <a:t>お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7" name="Google Shape;219;p33">
            <a:extLst>
              <a:ext uri="{FF2B5EF4-FFF2-40B4-BE49-F238E27FC236}">
                <a16:creationId xmlns:a16="http://schemas.microsoft.com/office/drawing/2014/main" id="{FAE1E4D4-5CE2-4445-AACE-506E6E96382E}"/>
              </a:ext>
            </a:extLst>
          </p:cNvPr>
          <p:cNvSpPr/>
          <p:nvPr/>
        </p:nvSpPr>
        <p:spPr>
          <a:xfrm>
            <a:off x="1333280" y="2571750"/>
            <a:ext cx="3255915" cy="242160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ルールがたくさんで、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ルールの中が大きくなっているね！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そんなときはこんな風に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ルールをいくつかにわけよう！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①リセットする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②ずっとクローンを作る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③点数を数える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18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83BB8D5-2005-4155-AB0C-24F689D9A1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4635" y="2793031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4DB40B-3E85-4AF5-8B11-D4080B5232C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144458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7;p32">
            <a:extLst>
              <a:ext uri="{FF2B5EF4-FFF2-40B4-BE49-F238E27FC236}">
                <a16:creationId xmlns:a16="http://schemas.microsoft.com/office/drawing/2014/main" id="{A75085F9-9C48-494D-89BA-DC1C2BADA832}"/>
              </a:ext>
            </a:extLst>
          </p:cNvPr>
          <p:cNvSpPr/>
          <p:nvPr/>
        </p:nvSpPr>
        <p:spPr>
          <a:xfrm>
            <a:off x="1389976" y="1105887"/>
            <a:ext cx="2877224" cy="140524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うーん、緑のはたをおしたら、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リセットして、ずっとクローン作って、点数も数えて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つのルールがむずかしい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4DDF9DF7-DE3A-4FD1-9D0C-8BA78DE7D5C1}"/>
              </a:ext>
            </a:extLst>
          </p:cNvPr>
          <p:cNvSpPr txBox="1"/>
          <p:nvPr/>
        </p:nvSpPr>
        <p:spPr>
          <a:xfrm>
            <a:off x="2069413" y="1014573"/>
            <a:ext cx="669938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みどり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28" name="図 6" descr="グラフィカル ユーザー インターフェイス, テキスト, アプリケーション&#10;&#10;説明は自動で生成されたものです">
            <a:extLst>
              <a:ext uri="{FF2B5EF4-FFF2-40B4-BE49-F238E27FC236}">
                <a16:creationId xmlns:a16="http://schemas.microsoft.com/office/drawing/2014/main" id="{52CEFDB1-CCEF-4628-B6B9-80A31898D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522" y="2330541"/>
            <a:ext cx="4307843" cy="2421609"/>
          </a:xfrm>
          <a:prstGeom prst="rect">
            <a:avLst/>
          </a:prstGeom>
        </p:spPr>
      </p:pic>
      <p:sp>
        <p:nvSpPr>
          <p:cNvPr id="29" name="思考の吹き出し: 雲形 28">
            <a:extLst>
              <a:ext uri="{FF2B5EF4-FFF2-40B4-BE49-F238E27FC236}">
                <a16:creationId xmlns:a16="http://schemas.microsoft.com/office/drawing/2014/main" id="{D8D5A558-C518-48ED-8627-CFF30881CAA8}"/>
              </a:ext>
            </a:extLst>
          </p:cNvPr>
          <p:cNvSpPr/>
          <p:nvPr/>
        </p:nvSpPr>
        <p:spPr>
          <a:xfrm>
            <a:off x="5410937" y="1185147"/>
            <a:ext cx="2236771" cy="2112658"/>
          </a:xfrm>
          <a:prstGeom prst="cloudCallout">
            <a:avLst>
              <a:gd name="adj1" fmla="val -23724"/>
              <a:gd name="adj2" fmla="val 7474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/>
              <a:t>？？？</a:t>
            </a:r>
            <a:endParaRPr kumimoji="1" lang="ja-JP" altLang="en-US" b="1" dirty="0"/>
          </a:p>
        </p:txBody>
      </p:sp>
      <p:sp>
        <p:nvSpPr>
          <p:cNvPr id="30" name="Google Shape;124;p26">
            <a:extLst>
              <a:ext uri="{FF2B5EF4-FFF2-40B4-BE49-F238E27FC236}">
                <a16:creationId xmlns:a16="http://schemas.microsoft.com/office/drawing/2014/main" id="{0BA1A185-262B-4B5B-9AF1-4E68F4EC51DB}"/>
              </a:ext>
            </a:extLst>
          </p:cNvPr>
          <p:cNvSpPr txBox="1"/>
          <p:nvPr/>
        </p:nvSpPr>
        <p:spPr>
          <a:xfrm>
            <a:off x="1369330" y="1663650"/>
            <a:ext cx="669938" cy="43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1" name="Google Shape;124;p26">
            <a:extLst>
              <a:ext uri="{FF2B5EF4-FFF2-40B4-BE49-F238E27FC236}">
                <a16:creationId xmlns:a16="http://schemas.microsoft.com/office/drawing/2014/main" id="{A402BB7D-2541-495E-B380-DB7AC8450311}"/>
              </a:ext>
            </a:extLst>
          </p:cNvPr>
          <p:cNvSpPr txBox="1"/>
          <p:nvPr/>
        </p:nvSpPr>
        <p:spPr>
          <a:xfrm>
            <a:off x="2148327" y="1663650"/>
            <a:ext cx="669938" cy="43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24;p26">
            <a:extLst>
              <a:ext uri="{FF2B5EF4-FFF2-40B4-BE49-F238E27FC236}">
                <a16:creationId xmlns:a16="http://schemas.microsoft.com/office/drawing/2014/main" id="{221267BD-33A6-4E8B-83B8-7E23360148DE}"/>
              </a:ext>
            </a:extLst>
          </p:cNvPr>
          <p:cNvSpPr txBox="1"/>
          <p:nvPr/>
        </p:nvSpPr>
        <p:spPr>
          <a:xfrm>
            <a:off x="2688910" y="1663650"/>
            <a:ext cx="669938" cy="43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かぞ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24;p26">
            <a:extLst>
              <a:ext uri="{FF2B5EF4-FFF2-40B4-BE49-F238E27FC236}">
                <a16:creationId xmlns:a16="http://schemas.microsoft.com/office/drawing/2014/main" id="{FD527AF0-E143-477A-8BC8-0C4D7C7171FF}"/>
              </a:ext>
            </a:extLst>
          </p:cNvPr>
          <p:cNvSpPr txBox="1"/>
          <p:nvPr/>
        </p:nvSpPr>
        <p:spPr>
          <a:xfrm>
            <a:off x="1498685" y="4501298"/>
            <a:ext cx="649642" cy="36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5" name="Google Shape;124;p26">
            <a:extLst>
              <a:ext uri="{FF2B5EF4-FFF2-40B4-BE49-F238E27FC236}">
                <a16:creationId xmlns:a16="http://schemas.microsoft.com/office/drawing/2014/main" id="{F422A25C-AD8D-4799-85E1-6280F74D6BA6}"/>
              </a:ext>
            </a:extLst>
          </p:cNvPr>
          <p:cNvSpPr txBox="1"/>
          <p:nvPr/>
        </p:nvSpPr>
        <p:spPr>
          <a:xfrm>
            <a:off x="2039268" y="4501298"/>
            <a:ext cx="649642" cy="36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かぞ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6" name="Google Shape;124;p26">
            <a:extLst>
              <a:ext uri="{FF2B5EF4-FFF2-40B4-BE49-F238E27FC236}">
                <a16:creationId xmlns:a16="http://schemas.microsoft.com/office/drawing/2014/main" id="{C3A96A02-24B4-4306-A4A7-976001CDD786}"/>
              </a:ext>
            </a:extLst>
          </p:cNvPr>
          <p:cNvSpPr txBox="1"/>
          <p:nvPr/>
        </p:nvSpPr>
        <p:spPr>
          <a:xfrm>
            <a:off x="3017467" y="4162360"/>
            <a:ext cx="669938" cy="43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24;p26">
            <a:extLst>
              <a:ext uri="{FF2B5EF4-FFF2-40B4-BE49-F238E27FC236}">
                <a16:creationId xmlns:a16="http://schemas.microsoft.com/office/drawing/2014/main" id="{BA39EE2E-2AC7-4096-B5E0-1E6AA5DB3AB5}"/>
              </a:ext>
            </a:extLst>
          </p:cNvPr>
          <p:cNvSpPr txBox="1"/>
          <p:nvPr/>
        </p:nvSpPr>
        <p:spPr>
          <a:xfrm>
            <a:off x="3017467" y="3151379"/>
            <a:ext cx="669938" cy="43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ふう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8" name="Google Shape;124;p26">
            <a:extLst>
              <a:ext uri="{FF2B5EF4-FFF2-40B4-BE49-F238E27FC236}">
                <a16:creationId xmlns:a16="http://schemas.microsoft.com/office/drawing/2014/main" id="{915E45EB-1CF1-4E53-8F69-72170CD5E2E2}"/>
              </a:ext>
            </a:extLst>
          </p:cNvPr>
          <p:cNvSpPr txBox="1"/>
          <p:nvPr/>
        </p:nvSpPr>
        <p:spPr>
          <a:xfrm>
            <a:off x="2447572" y="2786088"/>
            <a:ext cx="669938" cy="43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9" name="Google Shape;124;p26">
            <a:extLst>
              <a:ext uri="{FF2B5EF4-FFF2-40B4-BE49-F238E27FC236}">
                <a16:creationId xmlns:a16="http://schemas.microsoft.com/office/drawing/2014/main" id="{1198EC81-8B5B-4C0E-AE56-E09C539B76DA}"/>
              </a:ext>
            </a:extLst>
          </p:cNvPr>
          <p:cNvSpPr txBox="1"/>
          <p:nvPr/>
        </p:nvSpPr>
        <p:spPr>
          <a:xfrm>
            <a:off x="2067340" y="2786088"/>
            <a:ext cx="669938" cy="43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なか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067960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cs typeface="Arial"/>
              </a:rPr>
              <a:t>どう作ったらいいかわからないときは</a:t>
            </a:r>
            <a:r>
              <a:rPr lang="en-US" altLang="ja-JP" sz="2800" dirty="0">
                <a:latin typeface="Arial"/>
                <a:cs typeface="Arial"/>
              </a:rPr>
              <a:t>…</a:t>
            </a:r>
            <a:endParaRPr lang="ja" altLang="en-US" sz="2800" dirty="0">
              <a:latin typeface="Arial"/>
              <a:cs typeface="Arial"/>
            </a:endParaRPr>
          </a:p>
        </p:txBody>
      </p:sp>
      <p:sp>
        <p:nvSpPr>
          <p:cNvPr id="2" name="Google Shape;219;p33">
            <a:hlinkClick r:id="rId3"/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9976" y="2571750"/>
            <a:ext cx="3068085" cy="236046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そんなときも、</a:t>
            </a:r>
            <a:r>
              <a:rPr lang="en-US" altLang="ja-JP" sz="1500" b="1" dirty="0">
                <a:solidFill>
                  <a:schemeClr val="dk2"/>
                </a:solidFill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</a:rPr>
              <a:t>の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「見る」で世界のみんなが作ったゲームのブロックの組み合わせを見てもいいかもね！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" sz="1500" b="1" dirty="0">
                <a:solidFill>
                  <a:schemeClr val="dk2"/>
                </a:solidFill>
                <a:hlinkClick r:id="rId3"/>
              </a:rPr>
              <a:t>https://scratch.mit.edu/explore/projects/all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1" y="3081945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336" y="131944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1115188"/>
            <a:ext cx="2877223" cy="1418206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うーん、ルールの順番は整理できたけど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ブロックの組み合わせがわからないな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</a:p>
        </p:txBody>
      </p:sp>
      <p:sp>
        <p:nvSpPr>
          <p:cNvPr id="11" name="Google Shape;125;p26">
            <a:extLst>
              <a:ext uri="{FF2B5EF4-FFF2-40B4-BE49-F238E27FC236}">
                <a16:creationId xmlns:a16="http://schemas.microsoft.com/office/drawing/2014/main" id="{D2C69A79-4846-4DE8-B9C9-7E6A859CF159}"/>
              </a:ext>
            </a:extLst>
          </p:cNvPr>
          <p:cNvSpPr txBox="1"/>
          <p:nvPr/>
        </p:nvSpPr>
        <p:spPr>
          <a:xfrm>
            <a:off x="1990332" y="228109"/>
            <a:ext cx="776844" cy="379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55EF392C-9513-4CFD-A19D-7CAEE637E015}"/>
              </a:ext>
            </a:extLst>
          </p:cNvPr>
          <p:cNvSpPr txBox="1"/>
          <p:nvPr/>
        </p:nvSpPr>
        <p:spPr>
          <a:xfrm>
            <a:off x="2828587" y="1020676"/>
            <a:ext cx="801304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D0788507-ED0B-4150-992E-2099D030D4D0}"/>
              </a:ext>
            </a:extLst>
          </p:cNvPr>
          <p:cNvSpPr txBox="1"/>
          <p:nvPr/>
        </p:nvSpPr>
        <p:spPr>
          <a:xfrm>
            <a:off x="3662607" y="293382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24;p26">
            <a:extLst>
              <a:ext uri="{FF2B5EF4-FFF2-40B4-BE49-F238E27FC236}">
                <a16:creationId xmlns:a16="http://schemas.microsoft.com/office/drawing/2014/main" id="{31B20A3B-F1FF-4511-B7C0-D014E91A15A7}"/>
              </a:ext>
            </a:extLst>
          </p:cNvPr>
          <p:cNvSpPr txBox="1"/>
          <p:nvPr/>
        </p:nvSpPr>
        <p:spPr>
          <a:xfrm>
            <a:off x="2411080" y="295676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24;p26">
            <a:extLst>
              <a:ext uri="{FF2B5EF4-FFF2-40B4-BE49-F238E27FC236}">
                <a16:creationId xmlns:a16="http://schemas.microsoft.com/office/drawing/2014/main" id="{D955B05A-D919-4AF8-ADB6-7CBCFE49774F}"/>
              </a:ext>
            </a:extLst>
          </p:cNvPr>
          <p:cNvSpPr txBox="1"/>
          <p:nvPr/>
        </p:nvSpPr>
        <p:spPr>
          <a:xfrm>
            <a:off x="1614007" y="2956761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24;p26">
            <a:extLst>
              <a:ext uri="{FF2B5EF4-FFF2-40B4-BE49-F238E27FC236}">
                <a16:creationId xmlns:a16="http://schemas.microsoft.com/office/drawing/2014/main" id="{544664DD-05C4-4A92-9990-98C7DB2FDB93}"/>
              </a:ext>
            </a:extLst>
          </p:cNvPr>
          <p:cNvSpPr txBox="1"/>
          <p:nvPr/>
        </p:nvSpPr>
        <p:spPr>
          <a:xfrm>
            <a:off x="3148049" y="328981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24;p26">
            <a:extLst>
              <a:ext uri="{FF2B5EF4-FFF2-40B4-BE49-F238E27FC236}">
                <a16:creationId xmlns:a16="http://schemas.microsoft.com/office/drawing/2014/main" id="{9088214D-838C-40CD-B63D-5CBC04162F06}"/>
              </a:ext>
            </a:extLst>
          </p:cNvPr>
          <p:cNvSpPr txBox="1"/>
          <p:nvPr/>
        </p:nvSpPr>
        <p:spPr>
          <a:xfrm>
            <a:off x="2867152" y="2639252"/>
            <a:ext cx="887429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5F96BBC-688F-430D-9974-FF9CE67B55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6802" y="1390011"/>
            <a:ext cx="3975701" cy="3001436"/>
          </a:xfrm>
          <a:prstGeom prst="rect">
            <a:avLst/>
          </a:prstGeom>
        </p:spPr>
      </p:pic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BAC48414-0ED5-46DE-9EC6-443121C50428}"/>
              </a:ext>
            </a:extLst>
          </p:cNvPr>
          <p:cNvSpPr/>
          <p:nvPr/>
        </p:nvSpPr>
        <p:spPr>
          <a:xfrm>
            <a:off x="5520679" y="1440858"/>
            <a:ext cx="224339" cy="212452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33A54681-7A2F-4E43-96E4-63E81C8D484A}"/>
              </a:ext>
            </a:extLst>
          </p:cNvPr>
          <p:cNvSpPr txBox="1"/>
          <p:nvPr/>
        </p:nvSpPr>
        <p:spPr>
          <a:xfrm>
            <a:off x="3514388" y="1020676"/>
            <a:ext cx="801304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せいり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073E7FDC-28FC-43C7-8306-9D4D778E3667}"/>
              </a:ext>
            </a:extLst>
          </p:cNvPr>
          <p:cNvSpPr txBox="1"/>
          <p:nvPr/>
        </p:nvSpPr>
        <p:spPr>
          <a:xfrm>
            <a:off x="2378754" y="1694566"/>
            <a:ext cx="801304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D5C15B1D-3D7E-4A25-82E1-E6A8F8147A77}"/>
              </a:ext>
            </a:extLst>
          </p:cNvPr>
          <p:cNvSpPr txBox="1"/>
          <p:nvPr/>
        </p:nvSpPr>
        <p:spPr>
          <a:xfrm>
            <a:off x="2758717" y="1694566"/>
            <a:ext cx="801304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064900A3-69C3-49CF-B456-3E6F833DBEAB}"/>
              </a:ext>
            </a:extLst>
          </p:cNvPr>
          <p:cNvSpPr txBox="1"/>
          <p:nvPr/>
        </p:nvSpPr>
        <p:spPr>
          <a:xfrm>
            <a:off x="3516534" y="3289812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あ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AB63B2C0-2D0F-4413-8CCC-128C6665D3E9}"/>
              </a:ext>
            </a:extLst>
          </p:cNvPr>
          <p:cNvSpPr txBox="1"/>
          <p:nvPr/>
        </p:nvSpPr>
        <p:spPr>
          <a:xfrm>
            <a:off x="1432869" y="3599958"/>
            <a:ext cx="573042" cy="432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み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988682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E8158B-5EEC-45B0-8FEB-AB734282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ja-JP" dirty="0"/>
              <a:t>Scratch-wiki</a:t>
            </a:r>
            <a:r>
              <a:rPr lang="ja-JP" altLang="en-US" dirty="0"/>
              <a:t>でも調べてみよう！</a:t>
            </a:r>
          </a:p>
        </p:txBody>
      </p:sp>
      <p:pic>
        <p:nvPicPr>
          <p:cNvPr id="3" name="Google Shape;206;p32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87F9BA8-E02F-4797-AE4E-52F0A786CA4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1950" y="276725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hlinkClick r:id="rId3"/>
            <a:extLst>
              <a:ext uri="{FF2B5EF4-FFF2-40B4-BE49-F238E27FC236}">
                <a16:creationId xmlns:a16="http://schemas.microsoft.com/office/drawing/2014/main" id="{F48F47DB-9D4A-4064-88ED-A829B4973A52}"/>
              </a:ext>
            </a:extLst>
          </p:cNvPr>
          <p:cNvSpPr/>
          <p:nvPr/>
        </p:nvSpPr>
        <p:spPr>
          <a:xfrm>
            <a:off x="1408545" y="2582203"/>
            <a:ext cx="3029931" cy="198979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scratch-wiki</a:t>
            </a:r>
            <a:r>
              <a:rPr lang="ja-JP" altLang="en-US" sz="1500" b="1" dirty="0">
                <a:solidFill>
                  <a:schemeClr val="dk2"/>
                </a:solidFill>
              </a:rPr>
              <a:t>でも調べてみよう！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  <a:hlinkClick r:id="rId3"/>
              </a:rPr>
              <a:t>https://ja.scratch-wiki.info/wiki/Scratch_Wiki</a:t>
            </a:r>
            <a:r>
              <a:rPr lang="ja-JP" altLang="en-US" sz="1500" b="1" dirty="0">
                <a:solidFill>
                  <a:schemeClr val="dk2"/>
                </a:solidFill>
              </a:rPr>
              <a:t>を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左クリックしてね！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ja-JP" sz="1500" b="1" dirty="0">
                <a:solidFill>
                  <a:schemeClr val="dk2"/>
                </a:solidFill>
              </a:rPr>
              <a:t>Google</a:t>
            </a:r>
            <a:r>
              <a:rPr lang="ja-JP" altLang="en-US" sz="1500" b="1" dirty="0">
                <a:solidFill>
                  <a:schemeClr val="dk2"/>
                </a:solidFill>
              </a:rPr>
              <a:t>で調べるのもいいよ！</a:t>
            </a:r>
            <a:endParaRPr lang="en-US" altLang="ja" sz="1500" b="1" dirty="0">
              <a:solidFill>
                <a:schemeClr val="dk2"/>
              </a:solidFill>
            </a:endParaRPr>
          </a:p>
        </p:txBody>
      </p:sp>
      <p:pic>
        <p:nvPicPr>
          <p:cNvPr id="6" name="Google Shape;205;p3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7856A62-3C78-4AF4-95C3-704DEA4F17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0645" y="117372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19;p33">
            <a:extLst>
              <a:ext uri="{FF2B5EF4-FFF2-40B4-BE49-F238E27FC236}">
                <a16:creationId xmlns:a16="http://schemas.microsoft.com/office/drawing/2014/main" id="{FD23F7C4-A5EA-4C76-8442-9728E93380EE}"/>
              </a:ext>
            </a:extLst>
          </p:cNvPr>
          <p:cNvSpPr/>
          <p:nvPr/>
        </p:nvSpPr>
        <p:spPr>
          <a:xfrm>
            <a:off x="1497639" y="1214111"/>
            <a:ext cx="2935234" cy="83042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うーん、ちょうどいいのがないなぁ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124;p26">
            <a:extLst>
              <a:ext uri="{FF2B5EF4-FFF2-40B4-BE49-F238E27FC236}">
                <a16:creationId xmlns:a16="http://schemas.microsoft.com/office/drawing/2014/main" id="{5551693F-EE6A-490C-84D1-6ABB0759EEB0}"/>
              </a:ext>
            </a:extLst>
          </p:cNvPr>
          <p:cNvSpPr txBox="1"/>
          <p:nvPr/>
        </p:nvSpPr>
        <p:spPr>
          <a:xfrm>
            <a:off x="1543492" y="2596010"/>
            <a:ext cx="111438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スクラッチウィキ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42;p27">
            <a:extLst>
              <a:ext uri="{FF2B5EF4-FFF2-40B4-BE49-F238E27FC236}">
                <a16:creationId xmlns:a16="http://schemas.microsoft.com/office/drawing/2014/main" id="{A7C76970-A2D0-46F8-BC02-6D55DFC3A0AA}"/>
              </a:ext>
            </a:extLst>
          </p:cNvPr>
          <p:cNvSpPr txBox="1"/>
          <p:nvPr/>
        </p:nvSpPr>
        <p:spPr>
          <a:xfrm>
            <a:off x="1995263" y="215408"/>
            <a:ext cx="185649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スクラッチウィキ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sp>
        <p:nvSpPr>
          <p:cNvPr id="12" name="Google Shape;142;p27">
            <a:extLst>
              <a:ext uri="{FF2B5EF4-FFF2-40B4-BE49-F238E27FC236}">
                <a16:creationId xmlns:a16="http://schemas.microsoft.com/office/drawing/2014/main" id="{B2CA4E02-2723-492A-85DD-09737A0A4963}"/>
              </a:ext>
            </a:extLst>
          </p:cNvPr>
          <p:cNvSpPr txBox="1"/>
          <p:nvPr/>
        </p:nvSpPr>
        <p:spPr>
          <a:xfrm>
            <a:off x="4737033" y="230086"/>
            <a:ext cx="93407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-JP" altLang="en-US" b="1" dirty="0">
                <a:solidFill>
                  <a:schemeClr val="dk1"/>
                </a:solidFill>
              </a:rPr>
              <a:t>しら</a:t>
            </a:r>
            <a:endParaRPr lang="ja" altLang="en-US" b="1" dirty="0">
              <a:solidFill>
                <a:schemeClr val="dk1"/>
              </a:solidFill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947B25B-F388-4B0E-BE8F-8DFDA67EFE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4166" y="1106824"/>
            <a:ext cx="4369993" cy="3285067"/>
          </a:xfrm>
          <a:prstGeom prst="rect">
            <a:avLst/>
          </a:prstGeom>
        </p:spPr>
      </p:pic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B28B7B74-42F4-4025-9485-8E28E55B0A67}"/>
              </a:ext>
            </a:extLst>
          </p:cNvPr>
          <p:cNvSpPr txBox="1"/>
          <p:nvPr/>
        </p:nvSpPr>
        <p:spPr>
          <a:xfrm>
            <a:off x="2881793" y="2596010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A79CCD8F-472F-44F2-93D5-8A19B296D583}"/>
              </a:ext>
            </a:extLst>
          </p:cNvPr>
          <p:cNvSpPr txBox="1"/>
          <p:nvPr/>
        </p:nvSpPr>
        <p:spPr>
          <a:xfrm>
            <a:off x="1408545" y="3635073"/>
            <a:ext cx="532621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295150A2-0BE6-4A49-848D-0BF545C1867F}"/>
              </a:ext>
            </a:extLst>
          </p:cNvPr>
          <p:cNvSpPr txBox="1"/>
          <p:nvPr/>
        </p:nvSpPr>
        <p:spPr>
          <a:xfrm>
            <a:off x="2253720" y="3961060"/>
            <a:ext cx="444255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しら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74E31B63-1E0A-4E7C-996C-93D5089C1269}"/>
              </a:ext>
            </a:extLst>
          </p:cNvPr>
          <p:cNvSpPr txBox="1"/>
          <p:nvPr/>
        </p:nvSpPr>
        <p:spPr>
          <a:xfrm>
            <a:off x="1523797" y="3961060"/>
            <a:ext cx="644233" cy="29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グーグル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88120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9B5A5F7-EC80-40DA-8863-210B2ACB34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1111" y="2290753"/>
            <a:ext cx="2284387" cy="202562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さぁゲームを作ってみよう！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125270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ここまでで、ゲームをどう作ればいいかの順番の話はおわりだよ！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作ってて、なやんだら、ルールを考えて、また作って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くりかえしてみてね！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687" y="339062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286458"/>
            <a:ext cx="3013740" cy="117932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楽しみにしてるね！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778AE878-4AE9-48C2-8503-6E9EB562A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777" y="2801730"/>
            <a:ext cx="2743200" cy="2084832"/>
          </a:xfrm>
          <a:prstGeom prst="rect">
            <a:avLst/>
          </a:prstGeom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DF294284-799B-4BE7-92FB-F6733566A860}"/>
              </a:ext>
            </a:extLst>
          </p:cNvPr>
          <p:cNvSpPr/>
          <p:nvPr/>
        </p:nvSpPr>
        <p:spPr>
          <a:xfrm rot="20760000" flipH="1">
            <a:off x="5058841" y="1201315"/>
            <a:ext cx="2102688" cy="1563537"/>
          </a:xfrm>
          <a:prstGeom prst="wedgeEllipseCallou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F800FE-0DC9-48D9-A2AD-D4A0E209A6F2}"/>
              </a:ext>
            </a:extLst>
          </p:cNvPr>
          <p:cNvSpPr txBox="1"/>
          <p:nvPr/>
        </p:nvSpPr>
        <p:spPr>
          <a:xfrm>
            <a:off x="5556490" y="1410419"/>
            <a:ext cx="97478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7200" b="1">
                <a:solidFill>
                  <a:srgbClr val="F55E61"/>
                </a:solidFill>
              </a:rPr>
              <a:t>！</a:t>
            </a:r>
            <a:endParaRPr lang="ja-JP" altLang="en-US" sz="7200" b="1" dirty="0">
              <a:solidFill>
                <a:srgbClr val="F55E61"/>
              </a:solidFill>
            </a:endParaRPr>
          </a:p>
        </p:txBody>
      </p:sp>
      <p:sp>
        <p:nvSpPr>
          <p:cNvPr id="5" name="Google Shape;124;p26">
            <a:extLst>
              <a:ext uri="{FF2B5EF4-FFF2-40B4-BE49-F238E27FC236}">
                <a16:creationId xmlns:a16="http://schemas.microsoft.com/office/drawing/2014/main" id="{DBDAD441-6E04-4AE5-B99A-01C721D8BF7E}"/>
              </a:ext>
            </a:extLst>
          </p:cNvPr>
          <p:cNvSpPr txBox="1"/>
          <p:nvPr/>
        </p:nvSpPr>
        <p:spPr>
          <a:xfrm>
            <a:off x="3480156" y="1165632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76450A67-65C2-4488-96E8-B164AFE478ED}"/>
              </a:ext>
            </a:extLst>
          </p:cNvPr>
          <p:cNvSpPr txBox="1"/>
          <p:nvPr/>
        </p:nvSpPr>
        <p:spPr>
          <a:xfrm>
            <a:off x="1205299" y="1848020"/>
            <a:ext cx="507107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25;p26">
            <a:extLst>
              <a:ext uri="{FF2B5EF4-FFF2-40B4-BE49-F238E27FC236}">
                <a16:creationId xmlns:a16="http://schemas.microsoft.com/office/drawing/2014/main" id="{FC0B142B-BF7E-40DB-AACF-55F040838CEF}"/>
              </a:ext>
            </a:extLst>
          </p:cNvPr>
          <p:cNvSpPr txBox="1"/>
          <p:nvPr/>
        </p:nvSpPr>
        <p:spPr>
          <a:xfrm>
            <a:off x="4270865" y="224454"/>
            <a:ext cx="640366" cy="456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7" name="Google Shape;124;p26">
            <a:extLst>
              <a:ext uri="{FF2B5EF4-FFF2-40B4-BE49-F238E27FC236}">
                <a16:creationId xmlns:a16="http://schemas.microsoft.com/office/drawing/2014/main" id="{ACB03FF6-77BC-42D4-9230-C9028159B71F}"/>
              </a:ext>
            </a:extLst>
          </p:cNvPr>
          <p:cNvSpPr txBox="1"/>
          <p:nvPr/>
        </p:nvSpPr>
        <p:spPr>
          <a:xfrm>
            <a:off x="1863330" y="1489917"/>
            <a:ext cx="766370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24;p26">
            <a:extLst>
              <a:ext uri="{FF2B5EF4-FFF2-40B4-BE49-F238E27FC236}">
                <a16:creationId xmlns:a16="http://schemas.microsoft.com/office/drawing/2014/main" id="{A9D29F42-0361-4572-8D1C-4F4FA911EF58}"/>
              </a:ext>
            </a:extLst>
          </p:cNvPr>
          <p:cNvSpPr txBox="1"/>
          <p:nvPr/>
        </p:nvSpPr>
        <p:spPr>
          <a:xfrm>
            <a:off x="2476614" y="1489917"/>
            <a:ext cx="766370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はなし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24;p26">
            <a:extLst>
              <a:ext uri="{FF2B5EF4-FFF2-40B4-BE49-F238E27FC236}">
                <a16:creationId xmlns:a16="http://schemas.microsoft.com/office/drawing/2014/main" id="{29ADDF73-E2D5-41B0-B417-CC3754CFB6BB}"/>
              </a:ext>
            </a:extLst>
          </p:cNvPr>
          <p:cNvSpPr txBox="1"/>
          <p:nvPr/>
        </p:nvSpPr>
        <p:spPr>
          <a:xfrm>
            <a:off x="1166236" y="2172154"/>
            <a:ext cx="546170" cy="32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かんが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24;p26">
            <a:extLst>
              <a:ext uri="{FF2B5EF4-FFF2-40B4-BE49-F238E27FC236}">
                <a16:creationId xmlns:a16="http://schemas.microsoft.com/office/drawing/2014/main" id="{77BC8A0E-47CE-4AC8-AA80-B1BCD235B8F3}"/>
              </a:ext>
            </a:extLst>
          </p:cNvPr>
          <p:cNvSpPr txBox="1"/>
          <p:nvPr/>
        </p:nvSpPr>
        <p:spPr>
          <a:xfrm>
            <a:off x="2352692" y="2172154"/>
            <a:ext cx="507107" cy="276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24;p26">
            <a:extLst>
              <a:ext uri="{FF2B5EF4-FFF2-40B4-BE49-F238E27FC236}">
                <a16:creationId xmlns:a16="http://schemas.microsoft.com/office/drawing/2014/main" id="{2B4B62A2-FFCC-409E-A107-2F404EC24FA1}"/>
              </a:ext>
            </a:extLst>
          </p:cNvPr>
          <p:cNvSpPr txBox="1"/>
          <p:nvPr/>
        </p:nvSpPr>
        <p:spPr>
          <a:xfrm>
            <a:off x="1185767" y="3750370"/>
            <a:ext cx="507107" cy="276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たの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81589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・ルールを作る順番</a:t>
            </a:r>
            <a:endParaRPr lang="en-US" altLang="ja-JP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・ルールのかくにん</a:t>
            </a:r>
            <a:endParaRPr lang="en-US" altLang="ja-JP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endParaRPr lang="ja" altLang="en-US" sz="1700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" name="Google Shape;1046;p87">
            <a:extLst>
              <a:ext uri="{FF2B5EF4-FFF2-40B4-BE49-F238E27FC236}">
                <a16:creationId xmlns:a16="http://schemas.microsoft.com/office/drawing/2014/main" id="{964F6EDA-8F08-4951-B81F-7E40A1D7965B}"/>
              </a:ext>
            </a:extLst>
          </p:cNvPr>
          <p:cNvSpPr txBox="1"/>
          <p:nvPr/>
        </p:nvSpPr>
        <p:spPr>
          <a:xfrm>
            <a:off x="5875225" y="1237181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046;p87">
            <a:extLst>
              <a:ext uri="{FF2B5EF4-FFF2-40B4-BE49-F238E27FC236}">
                <a16:creationId xmlns:a16="http://schemas.microsoft.com/office/drawing/2014/main" id="{6338E1D8-7032-44AE-8E1E-70F304D0CA97}"/>
              </a:ext>
            </a:extLst>
          </p:cNvPr>
          <p:cNvSpPr txBox="1"/>
          <p:nvPr/>
        </p:nvSpPr>
        <p:spPr>
          <a:xfrm>
            <a:off x="6445414" y="1228993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957</Words>
  <Application>Microsoft Office PowerPoint</Application>
  <PresentationFormat>画面に合わせる (16:9)</PresentationFormat>
  <Paragraphs>233</Paragraphs>
  <Slides>18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Lato</vt:lpstr>
      <vt:lpstr>Playfair Display</vt:lpstr>
      <vt:lpstr>Arial</vt:lpstr>
      <vt:lpstr>Coral</vt:lpstr>
      <vt:lpstr>Scratchで ゲームを 作ろう！</vt:lpstr>
      <vt:lpstr>登場人物紹介</vt:lpstr>
      <vt:lpstr>オリジナルゲームをつくろう！</vt:lpstr>
      <vt:lpstr>サインインしよう！</vt:lpstr>
      <vt:lpstr>オリジナルゲームをつくろう！ ～作ろう！編～</vt:lpstr>
      <vt:lpstr>スプライトと背景のルールを作ろう！</vt:lpstr>
      <vt:lpstr>スプライトと背景のルールを作るには？</vt:lpstr>
      <vt:lpstr>あのゲームのスプライトと背景はどう作ったかな？</vt:lpstr>
      <vt:lpstr>１つのスプライトと背景のルールを作ろう！</vt:lpstr>
      <vt:lpstr>作ったルールをかくにんしよう！</vt:lpstr>
      <vt:lpstr>１つずつルールを作ってかくにんしよう！</vt:lpstr>
      <vt:lpstr>たくさんのルールを作ってかくにんはたいへん…</vt:lpstr>
      <vt:lpstr>思ったとおりにうごかないときは？</vt:lpstr>
      <vt:lpstr>ルールの大きさをかえてみよう！</vt:lpstr>
      <vt:lpstr>どう作ったらいいかわからないときは…</vt:lpstr>
      <vt:lpstr>Scratch-wikiでも調べてみよう！</vt:lpstr>
      <vt:lpstr>さぁゲームを作ってみよう！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9084</cp:revision>
  <dcterms:modified xsi:type="dcterms:W3CDTF">2022-02-07T03:40:51Z</dcterms:modified>
</cp:coreProperties>
</file>