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7"/>
  </p:notesMasterIdLst>
  <p:sldIdLst>
    <p:sldId id="454" r:id="rId2"/>
    <p:sldId id="257" r:id="rId3"/>
    <p:sldId id="262" r:id="rId4"/>
    <p:sldId id="424" r:id="rId5"/>
    <p:sldId id="261" r:id="rId6"/>
    <p:sldId id="429" r:id="rId7"/>
    <p:sldId id="489" r:id="rId8"/>
    <p:sldId id="490" r:id="rId9"/>
    <p:sldId id="491" r:id="rId10"/>
    <p:sldId id="492" r:id="rId11"/>
    <p:sldId id="499" r:id="rId12"/>
    <p:sldId id="493" r:id="rId13"/>
    <p:sldId id="494" r:id="rId14"/>
    <p:sldId id="496" r:id="rId15"/>
    <p:sldId id="497" r:id="rId16"/>
    <p:sldId id="498" r:id="rId17"/>
    <p:sldId id="488" r:id="rId18"/>
    <p:sldId id="500" r:id="rId19"/>
    <p:sldId id="501" r:id="rId20"/>
    <p:sldId id="502" r:id="rId21"/>
    <p:sldId id="503" r:id="rId22"/>
    <p:sldId id="504" r:id="rId23"/>
    <p:sldId id="505" r:id="rId24"/>
    <p:sldId id="506" r:id="rId25"/>
    <p:sldId id="318" r:id="rId26"/>
  </p:sldIdLst>
  <p:sldSz cx="9144000" cy="5143500" type="screen16x9"/>
  <p:notesSz cx="6858000" cy="9144000"/>
  <p:embeddedFontLs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Playfair Display" panose="000005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6" y="1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13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389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325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31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327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057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7833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5419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0157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16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175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518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323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6627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1539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6440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112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6987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166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406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scratch.mit.edu/educator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hyperlink" Target="https://scratch.mit.edu/projects/59258730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https://scratch.mit.edu/projects/592222436/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hyperlink" Target="https://scratch.mit.edu/projects/595160866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explore/projects/al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２４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40197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23;p26">
            <a:extLst>
              <a:ext uri="{FF2B5EF4-FFF2-40B4-BE49-F238E27FC236}">
                <a16:creationId xmlns:a16="http://schemas.microsoft.com/office/drawing/2014/main" id="{6BC899FB-7F79-4ACB-B4D4-3B13C7CB41D2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でオリジナルゲームを作ろう！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6285471-5D70-436C-9A66-D4DD9F98802A}"/>
              </a:ext>
            </a:extLst>
          </p:cNvPr>
          <p:cNvSpPr txBox="1"/>
          <p:nvPr/>
        </p:nvSpPr>
        <p:spPr>
          <a:xfrm>
            <a:off x="382700" y="1814519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ECA15430-7CB9-46B6-8634-BDAA4026744C}"/>
              </a:ext>
            </a:extLst>
          </p:cNvPr>
          <p:cNvSpPr txBox="1"/>
          <p:nvPr/>
        </p:nvSpPr>
        <p:spPr>
          <a:xfrm>
            <a:off x="1356283" y="1139758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2;p26">
            <a:extLst>
              <a:ext uri="{FF2B5EF4-FFF2-40B4-BE49-F238E27FC236}">
                <a16:creationId xmlns:a16="http://schemas.microsoft.com/office/drawing/2014/main" id="{92421F49-62C0-442E-91CB-EDDF09D38A03}"/>
              </a:ext>
            </a:extLst>
          </p:cNvPr>
          <p:cNvSpPr/>
          <p:nvPr/>
        </p:nvSpPr>
        <p:spPr>
          <a:xfrm>
            <a:off x="311700" y="3369105"/>
            <a:ext cx="2248149" cy="79354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chemeClr val="dk2"/>
                </a:solidFill>
              </a:rPr>
              <a:t>よ～し、がんばるぞ！</a:t>
            </a:r>
            <a:endParaRPr lang="ja" altLang="en-US" sz="16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5" y="1017450"/>
            <a:ext cx="822976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・同じクラスの友達にあそんでもらおう。友達がつくったゲームでもあそんでみよう！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CC8FD720-A1D4-48F0-AE1C-FEE937DD2FF2}"/>
              </a:ext>
            </a:extLst>
          </p:cNvPr>
          <p:cNvSpPr txBox="1"/>
          <p:nvPr/>
        </p:nvSpPr>
        <p:spPr>
          <a:xfrm>
            <a:off x="1814539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468ECD4-CD87-4D08-BF2B-7728CD3476C6}"/>
              </a:ext>
            </a:extLst>
          </p:cNvPr>
          <p:cNvSpPr txBox="1"/>
          <p:nvPr/>
        </p:nvSpPr>
        <p:spPr>
          <a:xfrm>
            <a:off x="410053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1C13F21-0033-44B9-83C2-94D514D7C913}"/>
              </a:ext>
            </a:extLst>
          </p:cNvPr>
          <p:cNvSpPr txBox="1"/>
          <p:nvPr/>
        </p:nvSpPr>
        <p:spPr>
          <a:xfrm>
            <a:off x="68859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E4CCE31-0C99-4398-9513-29272575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01" y="1009880"/>
            <a:ext cx="4645357" cy="268018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019018"/>
            <a:ext cx="2788224" cy="21425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5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を開いて、右上の「サインイン」を左クリックしてね。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ユーザー名とパスワードを入力したら、「サインイン」を左クリックしてね。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82509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4377090-1C44-4865-96B7-E6B554316D13}"/>
              </a:ext>
            </a:extLst>
          </p:cNvPr>
          <p:cNvSpPr/>
          <p:nvPr/>
        </p:nvSpPr>
        <p:spPr>
          <a:xfrm>
            <a:off x="7944703" y="997139"/>
            <a:ext cx="392373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9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FB3BAF5-419C-473B-9A8E-0539A8AEF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119" y="1222327"/>
            <a:ext cx="650506" cy="984345"/>
          </a:xfrm>
          <a:prstGeom prst="rect">
            <a:avLst/>
          </a:prstGeom>
        </p:spPr>
      </p:pic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D46D7253-EA4D-445C-93D3-2F75816D8519}"/>
              </a:ext>
            </a:extLst>
          </p:cNvPr>
          <p:cNvSpPr txBox="1"/>
          <p:nvPr/>
        </p:nvSpPr>
        <p:spPr>
          <a:xfrm>
            <a:off x="1807905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E8C67AD9-7EF2-4E95-8B6B-F0CBA502B2DE}"/>
              </a:ext>
            </a:extLst>
          </p:cNvPr>
          <p:cNvSpPr txBox="1"/>
          <p:nvPr/>
        </p:nvSpPr>
        <p:spPr>
          <a:xfrm>
            <a:off x="2541472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ED88E5C3-1B64-4C02-B9CD-786C09D0DBB1}"/>
              </a:ext>
            </a:extLst>
          </p:cNvPr>
          <p:cNvSpPr txBox="1"/>
          <p:nvPr/>
        </p:nvSpPr>
        <p:spPr>
          <a:xfrm>
            <a:off x="2174688" y="1622729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FEFA328-FA17-4782-BB09-185813782345}"/>
              </a:ext>
            </a:extLst>
          </p:cNvPr>
          <p:cNvSpPr txBox="1"/>
          <p:nvPr/>
        </p:nvSpPr>
        <p:spPr>
          <a:xfrm>
            <a:off x="2396463" y="1946862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2F7CE9A-02C0-46D9-8A88-7DC6716C07B2}"/>
              </a:ext>
            </a:extLst>
          </p:cNvPr>
          <p:cNvSpPr txBox="1"/>
          <p:nvPr/>
        </p:nvSpPr>
        <p:spPr>
          <a:xfrm>
            <a:off x="3846538" y="1946862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135C06B-9A3D-48FE-AE18-8A6C37E09042}"/>
              </a:ext>
            </a:extLst>
          </p:cNvPr>
          <p:cNvSpPr txBox="1"/>
          <p:nvPr/>
        </p:nvSpPr>
        <p:spPr>
          <a:xfrm>
            <a:off x="1577597" y="2296585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7FBF1FF7-71DB-4110-A83C-0422C4863FD1}"/>
              </a:ext>
            </a:extLst>
          </p:cNvPr>
          <p:cNvSpPr txBox="1"/>
          <p:nvPr/>
        </p:nvSpPr>
        <p:spPr>
          <a:xfrm>
            <a:off x="1577597" y="2620719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688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～アイディア整理編～</a:t>
            </a:r>
            <a:endParaRPr lang="ja" altLang="en-US" sz="4400" dirty="0">
              <a:latin typeface="Arial"/>
              <a:cs typeface="Arial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ED23CE-CB46-4995-BFEB-4CC43AD2B7F0}"/>
              </a:ext>
            </a:extLst>
          </p:cNvPr>
          <p:cNvSpPr txBox="1"/>
          <p:nvPr/>
        </p:nvSpPr>
        <p:spPr>
          <a:xfrm>
            <a:off x="6210765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へん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32DB10B-053F-40B7-A050-CC155412A446}"/>
              </a:ext>
            </a:extLst>
          </p:cNvPr>
          <p:cNvSpPr txBox="1"/>
          <p:nvPr/>
        </p:nvSpPr>
        <p:spPr>
          <a:xfrm>
            <a:off x="5314839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せいり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sz="2800">
                <a:latin typeface="Arial"/>
                <a:cs typeface="Arial"/>
              </a:rPr>
              <a:t>「作る」をクリックしてゲームをつくっていこう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185147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さあ、今回は</a:t>
            </a:r>
            <a:r>
              <a:rPr lang="ja-JP" altLang="en-US" sz="1500" b="1" dirty="0">
                <a:solidFill>
                  <a:schemeClr val="dk2"/>
                </a:solidFill>
              </a:rPr>
              <a:t>みんなが</a:t>
            </a:r>
            <a:r>
              <a:rPr lang="ja" altLang="en-US" sz="1500" b="1" dirty="0">
                <a:solidFill>
                  <a:schemeClr val="dk2"/>
                </a:solidFill>
              </a:rPr>
              <a:t>自由にゲームをつくってみようね。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1249409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28408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2837085"/>
            <a:ext cx="2791289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楽しみー！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みんなは、</a:t>
            </a:r>
            <a:r>
              <a:rPr lang="ja" altLang="en-US" sz="1500" b="1" dirty="0">
                <a:solidFill>
                  <a:schemeClr val="dk2"/>
                </a:solidFill>
              </a:rPr>
              <a:t>どんなものをつく</a:t>
            </a:r>
            <a:r>
              <a:rPr lang="ja-JP" altLang="en-US" sz="1500" b="1" dirty="0">
                <a:solidFill>
                  <a:schemeClr val="dk2"/>
                </a:solidFill>
              </a:rPr>
              <a:t>るのかな！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EB8CA030-4DD6-426E-BCBF-B6CB09946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101" y="1146940"/>
            <a:ext cx="4705066" cy="2644904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DC546A4E-F392-4141-AE82-E206BB4BBF30}"/>
              </a:ext>
            </a:extLst>
          </p:cNvPr>
          <p:cNvSpPr txBox="1"/>
          <p:nvPr/>
        </p:nvSpPr>
        <p:spPr>
          <a:xfrm>
            <a:off x="1930299" y="1400816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こんかい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EE55B3C3-BA90-4768-86C9-B425B62A504F}"/>
              </a:ext>
            </a:extLst>
          </p:cNvPr>
          <p:cNvSpPr txBox="1"/>
          <p:nvPr/>
        </p:nvSpPr>
        <p:spPr>
          <a:xfrm>
            <a:off x="3323982" y="1400816"/>
            <a:ext cx="929538" cy="612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じゆう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A9A91CD6-A9AB-4C4F-A5BF-863EB72D05C7}"/>
              </a:ext>
            </a:extLst>
          </p:cNvPr>
          <p:cNvSpPr txBox="1"/>
          <p:nvPr/>
        </p:nvSpPr>
        <p:spPr>
          <a:xfrm>
            <a:off x="1375858" y="2748532"/>
            <a:ext cx="426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53BDDFCB-AE74-4C4D-827C-91D8C680AF79}"/>
              </a:ext>
            </a:extLst>
          </p:cNvPr>
          <p:cNvSpPr txBox="1"/>
          <p:nvPr/>
        </p:nvSpPr>
        <p:spPr>
          <a:xfrm>
            <a:off x="903018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つ</a:t>
            </a:r>
            <a:r>
              <a:rPr lang="ja" altLang="en-US" b="1">
                <a:solidFill>
                  <a:schemeClr val="dk1"/>
                </a:solidFill>
                <a:ea typeface="Lato"/>
              </a:rPr>
              <a:t>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54437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どんな</a:t>
            </a:r>
            <a:r>
              <a:rPr lang="ja" altLang="en-US" sz="2800" dirty="0">
                <a:latin typeface="Arial"/>
                <a:cs typeface="Arial"/>
              </a:rPr>
              <a:t>ゲームをつくっていこう</a:t>
            </a:r>
            <a:r>
              <a:rPr lang="ja-JP" altLang="en-US" sz="2800" dirty="0">
                <a:latin typeface="Arial"/>
                <a:cs typeface="Arial"/>
              </a:rPr>
              <a:t>かな？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549984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どんなゲームを作ろうかな？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いっしょに整理していこう！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1614246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320565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3201922"/>
            <a:ext cx="2791289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まずはどんなゲームにするか決めようね！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A9A91CD6-A9AB-4C4F-A5BF-863EB72D05C7}"/>
              </a:ext>
            </a:extLst>
          </p:cNvPr>
          <p:cNvSpPr txBox="1"/>
          <p:nvPr/>
        </p:nvSpPr>
        <p:spPr>
          <a:xfrm>
            <a:off x="1422040" y="3662642"/>
            <a:ext cx="426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D25249DA-2F3F-415B-A6AB-979D5B2C827A}"/>
              </a:ext>
            </a:extLst>
          </p:cNvPr>
          <p:cNvSpPr txBox="1"/>
          <p:nvPr/>
        </p:nvSpPr>
        <p:spPr>
          <a:xfrm>
            <a:off x="2350268" y="212889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70818B7-4216-4826-985D-B4127053E222}"/>
              </a:ext>
            </a:extLst>
          </p:cNvPr>
          <p:cNvSpPr txBox="1"/>
          <p:nvPr/>
        </p:nvSpPr>
        <p:spPr>
          <a:xfrm>
            <a:off x="2690434" y="178631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5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80C5F3E3-6546-416E-8BDE-9053A505F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6885" y="1854365"/>
            <a:ext cx="4705066" cy="2644904"/>
          </a:xfrm>
          <a:prstGeom prst="rect">
            <a:avLst/>
          </a:prstGeom>
        </p:spPr>
      </p:pic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BF05827C-18A9-4A01-AAEE-0D354ADA6A34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861268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sz="2800" dirty="0">
                <a:latin typeface="Arial"/>
                <a:cs typeface="Arial"/>
              </a:rPr>
              <a:t>ゲーム</a:t>
            </a:r>
            <a:r>
              <a:rPr lang="ja-JP" altLang="en-US" sz="2800" dirty="0">
                <a:latin typeface="Arial"/>
                <a:cs typeface="Arial"/>
              </a:rPr>
              <a:t>のアイディアを決めよう！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59" y="3017683"/>
            <a:ext cx="3068085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いいね！みんなもせいとくん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みたいに、楽しそうって思う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アイディアを出して、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どんなゲームを作るか決めよう！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791289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シューティングやカード、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めいろのゲームも楽しそう！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125;p26">
            <a:extLst>
              <a:ext uri="{FF2B5EF4-FFF2-40B4-BE49-F238E27FC236}">
                <a16:creationId xmlns:a16="http://schemas.microsoft.com/office/drawing/2014/main" id="{D2C69A79-4846-4DE8-B9C9-7E6A859CF159}"/>
              </a:ext>
            </a:extLst>
          </p:cNvPr>
          <p:cNvSpPr txBox="1"/>
          <p:nvPr/>
        </p:nvSpPr>
        <p:spPr>
          <a:xfrm>
            <a:off x="5424218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き</a:t>
            </a:r>
            <a:endParaRPr lang="en-US" altLang="ja-JP" b="1" dirty="0">
              <a:solidFill>
                <a:schemeClr val="dk1"/>
              </a:solidFill>
              <a:ea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2923310" y="1925677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E56D318F-5C98-41ED-B4A9-C1EEA3833184}"/>
              </a:ext>
            </a:extLst>
          </p:cNvPr>
          <p:cNvSpPr txBox="1"/>
          <p:nvPr/>
        </p:nvSpPr>
        <p:spPr>
          <a:xfrm>
            <a:off x="2349459" y="323262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27A7430-A0A1-45CE-97C1-052308DA95D4}"/>
              </a:ext>
            </a:extLst>
          </p:cNvPr>
          <p:cNvSpPr txBox="1"/>
          <p:nvPr/>
        </p:nvSpPr>
        <p:spPr>
          <a:xfrm>
            <a:off x="3448587" y="323262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3E514B5A-8A9C-4305-B59A-96A44EFDEDFF}"/>
              </a:ext>
            </a:extLst>
          </p:cNvPr>
          <p:cNvSpPr txBox="1"/>
          <p:nvPr/>
        </p:nvSpPr>
        <p:spPr>
          <a:xfrm>
            <a:off x="2574153" y="3628774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CD655855-8B0F-4091-ACF8-5DDA99B66D95}"/>
              </a:ext>
            </a:extLst>
          </p:cNvPr>
          <p:cNvSpPr txBox="1"/>
          <p:nvPr/>
        </p:nvSpPr>
        <p:spPr>
          <a:xfrm>
            <a:off x="2724849" y="3925910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4E16952-7C2A-4FE8-BDDD-1E7E0C104804}"/>
              </a:ext>
            </a:extLst>
          </p:cNvPr>
          <p:cNvSpPr txBox="1"/>
          <p:nvPr/>
        </p:nvSpPr>
        <p:spPr>
          <a:xfrm>
            <a:off x="3324996" y="3925910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hlinkClick r:id="rId5"/>
            <a:extLst>
              <a:ext uri="{FF2B5EF4-FFF2-40B4-BE49-F238E27FC236}">
                <a16:creationId xmlns:a16="http://schemas.microsoft.com/office/drawing/2014/main" id="{7B4F5A17-1189-430F-B248-554DB4CCA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90450">
            <a:off x="5424260" y="1220748"/>
            <a:ext cx="2006193" cy="1494724"/>
          </a:xfrm>
          <a:prstGeom prst="rect">
            <a:avLst/>
          </a:prstGeom>
        </p:spPr>
      </p:pic>
      <p:pic>
        <p:nvPicPr>
          <p:cNvPr id="9" name="図 8">
            <a:hlinkClick r:id="rId7"/>
            <a:extLst>
              <a:ext uri="{FF2B5EF4-FFF2-40B4-BE49-F238E27FC236}">
                <a16:creationId xmlns:a16="http://schemas.microsoft.com/office/drawing/2014/main" id="{C5C58398-64CA-484B-9A3E-45D544AA5EB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7" t="499"/>
          <a:stretch/>
        </p:blipFill>
        <p:spPr>
          <a:xfrm rot="963084">
            <a:off x="6863748" y="1969480"/>
            <a:ext cx="2029419" cy="1510085"/>
          </a:xfrm>
          <a:prstGeom prst="rect">
            <a:avLst/>
          </a:prstGeom>
        </p:spPr>
      </p:pic>
      <p:pic>
        <p:nvPicPr>
          <p:cNvPr id="22" name="図 21">
            <a:hlinkClick r:id="rId9"/>
            <a:extLst>
              <a:ext uri="{FF2B5EF4-FFF2-40B4-BE49-F238E27FC236}">
                <a16:creationId xmlns:a16="http://schemas.microsoft.com/office/drawing/2014/main" id="{C86B07B7-347A-4993-AEBE-7CEB27CB3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19986">
            <a:off x="5158754" y="2416516"/>
            <a:ext cx="1899875" cy="1431699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4A9F7E2-0340-4B06-A34A-DEA22733FDB4}"/>
              </a:ext>
            </a:extLst>
          </p:cNvPr>
          <p:cNvSpPr/>
          <p:nvPr/>
        </p:nvSpPr>
        <p:spPr>
          <a:xfrm>
            <a:off x="5297346" y="2113443"/>
            <a:ext cx="3560618" cy="127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以下画像は、</a:t>
            </a:r>
            <a:r>
              <a:rPr kumimoji="1" lang="en-US" altLang="ja-JP" dirty="0"/>
              <a:t>Scratch</a:t>
            </a:r>
            <a:r>
              <a:rPr kumimoji="1" lang="ja-JP" altLang="en-US" dirty="0"/>
              <a:t>中の見るページより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スクショで引用</a:t>
            </a:r>
            <a:endParaRPr kumimoji="1" lang="en-US" altLang="ja-JP" dirty="0"/>
          </a:p>
          <a:p>
            <a:pPr algn="ctr"/>
            <a:r>
              <a:rPr kumimoji="1" lang="ja-JP" altLang="en-US"/>
              <a:t>（リンク挿入済み）</a:t>
            </a:r>
            <a:endParaRPr kumimoji="1" lang="ja-JP" altLang="en-US" dirty="0"/>
          </a:p>
        </p:txBody>
      </p:sp>
      <p:sp>
        <p:nvSpPr>
          <p:cNvPr id="10" name="吹き出し: 上矢印 9">
            <a:extLst>
              <a:ext uri="{FF2B5EF4-FFF2-40B4-BE49-F238E27FC236}">
                <a16:creationId xmlns:a16="http://schemas.microsoft.com/office/drawing/2014/main" id="{D01FA9A8-1D2E-405A-80D6-96B7C3C4D15F}"/>
              </a:ext>
            </a:extLst>
          </p:cNvPr>
          <p:cNvSpPr/>
          <p:nvPr/>
        </p:nvSpPr>
        <p:spPr>
          <a:xfrm>
            <a:off x="5701851" y="3831118"/>
            <a:ext cx="2751607" cy="1051265"/>
          </a:xfrm>
          <a:prstGeom prst="upArrowCallout">
            <a:avLst>
              <a:gd name="adj1" fmla="val 66300"/>
              <a:gd name="adj2" fmla="val 70254"/>
              <a:gd name="adj3" fmla="val 25000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気になったら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クリックしてみてね！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56628A40-827A-4A7E-9A6C-1F2D5932B6F9}"/>
              </a:ext>
            </a:extLst>
          </p:cNvPr>
          <p:cNvSpPr txBox="1"/>
          <p:nvPr/>
        </p:nvSpPr>
        <p:spPr>
          <a:xfrm>
            <a:off x="6469735" y="4115230"/>
            <a:ext cx="305138" cy="243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ja-JP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き</a:t>
            </a:r>
            <a:endParaRPr kumimoji="1" lang="ja" alt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31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みんなのアイディアを見てもいいかも</a:t>
            </a:r>
            <a:r>
              <a:rPr lang="en-US" altLang="ja-JP" sz="2800" dirty="0">
                <a:latin typeface="Arial"/>
                <a:cs typeface="Arial"/>
              </a:rPr>
              <a:t>…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hlinkClick r:id="rId3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068085" cy="20715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「見る」で世界のみんなが作ったゲームから決めてもいいかもね！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  <a:hlinkClick r:id="rId3"/>
              </a:rPr>
              <a:t>https://scratch.mit.edu/explore/projects/all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877224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たくさんあったり、楽しそうなアイディアがなかったりするとこまりそうだよね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1" name="Google Shape;125;p26">
            <a:extLst>
              <a:ext uri="{FF2B5EF4-FFF2-40B4-BE49-F238E27FC236}">
                <a16:creationId xmlns:a16="http://schemas.microsoft.com/office/drawing/2014/main" id="{D2C69A79-4846-4DE8-B9C9-7E6A859CF159}"/>
              </a:ext>
            </a:extLst>
          </p:cNvPr>
          <p:cNvSpPr txBox="1"/>
          <p:nvPr/>
        </p:nvSpPr>
        <p:spPr>
          <a:xfrm>
            <a:off x="4911600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み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3089565" y="139001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0788507-ED0B-4150-992E-2099D030D4D0}"/>
              </a:ext>
            </a:extLst>
          </p:cNvPr>
          <p:cNvSpPr txBox="1"/>
          <p:nvPr/>
        </p:nvSpPr>
        <p:spPr>
          <a:xfrm>
            <a:off x="3662607" y="308354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31B20A3B-F1FF-4511-B7C0-D014E91A15A7}"/>
              </a:ext>
            </a:extLst>
          </p:cNvPr>
          <p:cNvSpPr txBox="1"/>
          <p:nvPr/>
        </p:nvSpPr>
        <p:spPr>
          <a:xfrm>
            <a:off x="2411080" y="308354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955B05A-D919-4AF8-ADB6-7CBCFE49774F}"/>
              </a:ext>
            </a:extLst>
          </p:cNvPr>
          <p:cNvSpPr txBox="1"/>
          <p:nvPr/>
        </p:nvSpPr>
        <p:spPr>
          <a:xfrm>
            <a:off x="1614007" y="308354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544664DD-05C4-4A92-9990-98C7DB2FDB93}"/>
              </a:ext>
            </a:extLst>
          </p:cNvPr>
          <p:cNvSpPr txBox="1"/>
          <p:nvPr/>
        </p:nvSpPr>
        <p:spPr>
          <a:xfrm>
            <a:off x="2378754" y="3426604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9088214D-838C-40CD-B63D-5CBC04162F06}"/>
              </a:ext>
            </a:extLst>
          </p:cNvPr>
          <p:cNvSpPr txBox="1"/>
          <p:nvPr/>
        </p:nvSpPr>
        <p:spPr>
          <a:xfrm>
            <a:off x="2867152" y="2766036"/>
            <a:ext cx="88742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5F96BBC-688F-430D-9974-FF9CE67B5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2" y="1390011"/>
            <a:ext cx="3975701" cy="3001436"/>
          </a:xfrm>
          <a:prstGeom prst="rect">
            <a:avLst/>
          </a:prstGeom>
        </p:spPr>
      </p:pic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AC48414-0ED5-46DE-9EC6-443121C50428}"/>
              </a:ext>
            </a:extLst>
          </p:cNvPr>
          <p:cNvSpPr/>
          <p:nvPr/>
        </p:nvSpPr>
        <p:spPr>
          <a:xfrm>
            <a:off x="5520679" y="1440858"/>
            <a:ext cx="224339" cy="21245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82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ゲームのルールを決めよう！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068085" cy="20715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ゲームのアイディアが決まったら、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ゲームのルールを作ろう！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どんなゲームで、何をしたらいいのかな？？？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877224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ゲームのアイディアは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決めれそう！！！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125;p26">
            <a:extLst>
              <a:ext uri="{FF2B5EF4-FFF2-40B4-BE49-F238E27FC236}">
                <a16:creationId xmlns:a16="http://schemas.microsoft.com/office/drawing/2014/main" id="{D2C69A79-4846-4DE8-B9C9-7E6A859CF159}"/>
              </a:ext>
            </a:extLst>
          </p:cNvPr>
          <p:cNvSpPr txBox="1"/>
          <p:nvPr/>
        </p:nvSpPr>
        <p:spPr>
          <a:xfrm>
            <a:off x="5096327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き</a:t>
            </a:r>
            <a:endParaRPr lang="en-US" altLang="ja-JP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1439842" y="1901577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AA80CC53-E64D-4314-BE71-88964EC31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17" name="思考の吹き出し: 雲形 16">
            <a:extLst>
              <a:ext uri="{FF2B5EF4-FFF2-40B4-BE49-F238E27FC236}">
                <a16:creationId xmlns:a16="http://schemas.microsoft.com/office/drawing/2014/main" id="{C54433D8-5F47-483A-9FBB-C8BDA372DA52}"/>
              </a:ext>
            </a:extLst>
          </p:cNvPr>
          <p:cNvSpPr/>
          <p:nvPr/>
        </p:nvSpPr>
        <p:spPr>
          <a:xfrm>
            <a:off x="5748064" y="1180691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68C5BC2-F6BE-4E1D-9B34-42EDF1294840}"/>
              </a:ext>
            </a:extLst>
          </p:cNvPr>
          <p:cNvSpPr txBox="1"/>
          <p:nvPr/>
        </p:nvSpPr>
        <p:spPr>
          <a:xfrm>
            <a:off x="3328678" y="3028413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7FE41232-791F-4435-8BA5-52E07E4A8796}"/>
              </a:ext>
            </a:extLst>
          </p:cNvPr>
          <p:cNvSpPr txBox="1"/>
          <p:nvPr/>
        </p:nvSpPr>
        <p:spPr>
          <a:xfrm>
            <a:off x="2902063" y="3412607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11DD4F0D-FBF6-4324-B1D4-B7DF98AFE479}"/>
              </a:ext>
            </a:extLst>
          </p:cNvPr>
          <p:cNvSpPr txBox="1"/>
          <p:nvPr/>
        </p:nvSpPr>
        <p:spPr>
          <a:xfrm>
            <a:off x="2902063" y="373952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なに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0326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どんなゲームかな？ルールを出そう！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755108"/>
            <a:ext cx="3068085" cy="212235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ゲームのルールはたくさんだね！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作りたいゲームのルール、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思いつくだけ出してみよう！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あったら楽しそうだけど、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決めてないルールでも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どんどん出してみようね！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80691"/>
            <a:ext cx="2877224" cy="14778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えーと、点数もつけて、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てきのスプライトもいて、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じかんは</a:t>
            </a:r>
            <a:r>
              <a:rPr lang="en-US" altLang="ja-JP" sz="1500" b="1" dirty="0">
                <a:solidFill>
                  <a:schemeClr val="dk2"/>
                </a:solidFill>
              </a:rPr>
              <a:t>20</a:t>
            </a:r>
            <a:r>
              <a:rPr lang="ja-JP" altLang="en-US" sz="1500" b="1" dirty="0">
                <a:solidFill>
                  <a:schemeClr val="dk2"/>
                </a:solidFill>
              </a:rPr>
              <a:t>秒で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アニメーションでもいいかも！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125;p26">
            <a:extLst>
              <a:ext uri="{FF2B5EF4-FFF2-40B4-BE49-F238E27FC236}">
                <a16:creationId xmlns:a16="http://schemas.microsoft.com/office/drawing/2014/main" id="{D2C69A79-4846-4DE8-B9C9-7E6A859CF159}"/>
              </a:ext>
            </a:extLst>
          </p:cNvPr>
          <p:cNvSpPr txBox="1"/>
          <p:nvPr/>
        </p:nvSpPr>
        <p:spPr>
          <a:xfrm>
            <a:off x="6176981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だ</a:t>
            </a:r>
            <a:endParaRPr lang="en-US" altLang="ja-JP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1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AA80CC53-E64D-4314-BE71-88964EC31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17" name="思考の吹き出し: 雲形 16">
            <a:extLst>
              <a:ext uri="{FF2B5EF4-FFF2-40B4-BE49-F238E27FC236}">
                <a16:creationId xmlns:a16="http://schemas.microsoft.com/office/drawing/2014/main" id="{C54433D8-5F47-483A-9FBB-C8BDA372DA52}"/>
              </a:ext>
            </a:extLst>
          </p:cNvPr>
          <p:cNvSpPr/>
          <p:nvPr/>
        </p:nvSpPr>
        <p:spPr>
          <a:xfrm>
            <a:off x="5089237" y="1554135"/>
            <a:ext cx="2139896" cy="721599"/>
          </a:xfrm>
          <a:prstGeom prst="cloudCallout">
            <a:avLst>
              <a:gd name="adj1" fmla="val 21148"/>
              <a:gd name="adj2" fmla="val 1259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アニメにする？</a:t>
            </a: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7FE41232-791F-4435-8BA5-52E07E4A8796}"/>
              </a:ext>
            </a:extLst>
          </p:cNvPr>
          <p:cNvSpPr txBox="1"/>
          <p:nvPr/>
        </p:nvSpPr>
        <p:spPr>
          <a:xfrm>
            <a:off x="1366886" y="301933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21BC73CA-FD64-416E-93C8-15433A606872}"/>
              </a:ext>
            </a:extLst>
          </p:cNvPr>
          <p:cNvSpPr txBox="1"/>
          <p:nvPr/>
        </p:nvSpPr>
        <p:spPr>
          <a:xfrm>
            <a:off x="1366886" y="334561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思考の吹き出し: 雲形 21">
            <a:extLst>
              <a:ext uri="{FF2B5EF4-FFF2-40B4-BE49-F238E27FC236}">
                <a16:creationId xmlns:a16="http://schemas.microsoft.com/office/drawing/2014/main" id="{9DB65C83-1DC0-4F7B-BA0D-AD62F82902D3}"/>
              </a:ext>
            </a:extLst>
          </p:cNvPr>
          <p:cNvSpPr/>
          <p:nvPr/>
        </p:nvSpPr>
        <p:spPr>
          <a:xfrm>
            <a:off x="4644651" y="2632112"/>
            <a:ext cx="1636409" cy="721599"/>
          </a:xfrm>
          <a:prstGeom prst="cloudCallout">
            <a:avLst>
              <a:gd name="adj1" fmla="val 54731"/>
              <a:gd name="adj2" fmla="val 7346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20</a:t>
            </a:r>
            <a:r>
              <a:rPr kumimoji="1" lang="ja-JP" altLang="en-US" b="1" dirty="0"/>
              <a:t>秒</a:t>
            </a:r>
          </a:p>
        </p:txBody>
      </p:sp>
      <p:sp>
        <p:nvSpPr>
          <p:cNvPr id="23" name="思考の吹き出し: 雲形 22">
            <a:extLst>
              <a:ext uri="{FF2B5EF4-FFF2-40B4-BE49-F238E27FC236}">
                <a16:creationId xmlns:a16="http://schemas.microsoft.com/office/drawing/2014/main" id="{BB5B7784-AD00-44D9-8E12-78E5E8103F1C}"/>
              </a:ext>
            </a:extLst>
          </p:cNvPr>
          <p:cNvSpPr/>
          <p:nvPr/>
        </p:nvSpPr>
        <p:spPr>
          <a:xfrm>
            <a:off x="6995185" y="2033509"/>
            <a:ext cx="1636409" cy="721599"/>
          </a:xfrm>
          <a:prstGeom prst="cloudCallout">
            <a:avLst>
              <a:gd name="adj1" fmla="val 36951"/>
              <a:gd name="adj2" fmla="val 7858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たたかう？</a:t>
            </a:r>
          </a:p>
        </p:txBody>
      </p:sp>
      <p:sp>
        <p:nvSpPr>
          <p:cNvPr id="24" name="思考の吹き出し: 雲形 23">
            <a:extLst>
              <a:ext uri="{FF2B5EF4-FFF2-40B4-BE49-F238E27FC236}">
                <a16:creationId xmlns:a16="http://schemas.microsoft.com/office/drawing/2014/main" id="{DA1C6EF3-3990-4A70-B4E2-F4C1FF845FA6}"/>
              </a:ext>
            </a:extLst>
          </p:cNvPr>
          <p:cNvSpPr/>
          <p:nvPr/>
        </p:nvSpPr>
        <p:spPr>
          <a:xfrm>
            <a:off x="7195891" y="3150227"/>
            <a:ext cx="1636409" cy="721599"/>
          </a:xfrm>
          <a:prstGeom prst="cloudCallout">
            <a:avLst>
              <a:gd name="adj1" fmla="val 40056"/>
              <a:gd name="adj2" fmla="val 58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背景かえる</a:t>
            </a:r>
          </a:p>
        </p:txBody>
      </p:sp>
      <p:sp>
        <p:nvSpPr>
          <p:cNvPr id="26" name="思考の吹き出し: 雲形 25">
            <a:extLst>
              <a:ext uri="{FF2B5EF4-FFF2-40B4-BE49-F238E27FC236}">
                <a16:creationId xmlns:a16="http://schemas.microsoft.com/office/drawing/2014/main" id="{3A71C385-870F-4851-8C67-638FB0B5DE27}"/>
              </a:ext>
            </a:extLst>
          </p:cNvPr>
          <p:cNvSpPr/>
          <p:nvPr/>
        </p:nvSpPr>
        <p:spPr>
          <a:xfrm>
            <a:off x="4499351" y="3816037"/>
            <a:ext cx="1636409" cy="721599"/>
          </a:xfrm>
          <a:prstGeom prst="cloudCallout">
            <a:avLst>
              <a:gd name="adj1" fmla="val 59529"/>
              <a:gd name="adj2" fmla="val 4978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音をならす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136A073A-C07D-42CE-B136-DAB390DCF88C}"/>
              </a:ext>
            </a:extLst>
          </p:cNvPr>
          <p:cNvSpPr txBox="1"/>
          <p:nvPr/>
        </p:nvSpPr>
        <p:spPr>
          <a:xfrm>
            <a:off x="2126518" y="365863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E1C3AF35-BC04-47E7-BF73-9A05D07FE23E}"/>
              </a:ext>
            </a:extLst>
          </p:cNvPr>
          <p:cNvSpPr txBox="1"/>
          <p:nvPr/>
        </p:nvSpPr>
        <p:spPr>
          <a:xfrm>
            <a:off x="2560361" y="335371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211810E3-0767-4E9D-882A-FD176F482DD4}"/>
              </a:ext>
            </a:extLst>
          </p:cNvPr>
          <p:cNvSpPr txBox="1"/>
          <p:nvPr/>
        </p:nvSpPr>
        <p:spPr>
          <a:xfrm>
            <a:off x="1412498" y="404471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BFFAB1E3-4654-414A-B64F-000ACCCDEF0D}"/>
              </a:ext>
            </a:extLst>
          </p:cNvPr>
          <p:cNvSpPr txBox="1"/>
          <p:nvPr/>
        </p:nvSpPr>
        <p:spPr>
          <a:xfrm>
            <a:off x="2172130" y="4380588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1ECD4B44-2952-4C89-B593-D396C4662934}"/>
              </a:ext>
            </a:extLst>
          </p:cNvPr>
          <p:cNvSpPr txBox="1"/>
          <p:nvPr/>
        </p:nvSpPr>
        <p:spPr>
          <a:xfrm>
            <a:off x="2135232" y="1103874"/>
            <a:ext cx="75113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0730D812-1F5C-42B3-88E9-5D381C05641E}"/>
              </a:ext>
            </a:extLst>
          </p:cNvPr>
          <p:cNvSpPr txBox="1"/>
          <p:nvPr/>
        </p:nvSpPr>
        <p:spPr>
          <a:xfrm>
            <a:off x="2323994" y="1801947"/>
            <a:ext cx="75113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びょう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62AEF38-288D-430B-BDBF-CC6540B53748}"/>
              </a:ext>
            </a:extLst>
          </p:cNvPr>
          <p:cNvSpPr txBox="1"/>
          <p:nvPr/>
        </p:nvSpPr>
        <p:spPr>
          <a:xfrm>
            <a:off x="7421842" y="3245989"/>
            <a:ext cx="947416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800" b="1" dirty="0">
                <a:solidFill>
                  <a:srgbClr val="FFFFFF"/>
                </a:solidFill>
              </a:rPr>
              <a:t>はいけい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259E95A-785A-45F5-B974-8F307BC65043}"/>
              </a:ext>
            </a:extLst>
          </p:cNvPr>
          <p:cNvSpPr txBox="1"/>
          <p:nvPr/>
        </p:nvSpPr>
        <p:spPr>
          <a:xfrm>
            <a:off x="5229565" y="2736042"/>
            <a:ext cx="947416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800" b="1" dirty="0">
                <a:solidFill>
                  <a:srgbClr val="FFFFFF"/>
                </a:solidFill>
              </a:rPr>
              <a:t>びょう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1EABC9-97D0-4F3E-AB4D-21057CDDD7EF}"/>
              </a:ext>
            </a:extLst>
          </p:cNvPr>
          <p:cNvSpPr txBox="1"/>
          <p:nvPr/>
        </p:nvSpPr>
        <p:spPr>
          <a:xfrm>
            <a:off x="4755857" y="3895431"/>
            <a:ext cx="947416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800" b="1" dirty="0">
                <a:solidFill>
                  <a:srgbClr val="FFFFFF"/>
                </a:solidFill>
              </a:rPr>
              <a:t>おと</a:t>
            </a:r>
          </a:p>
        </p:txBody>
      </p:sp>
    </p:spTree>
    <p:extLst>
      <p:ext uri="{BB962C8B-B14F-4D97-AF65-F5344CB8AC3E}">
        <p14:creationId xmlns:p14="http://schemas.microsoft.com/office/powerpoint/2010/main" val="258289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あのゲームはどんなルールだったかな？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068085" cy="147119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よし！それならいっしょに作った「ねずみをつかまえろ」のルールを整理して、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れんしゅうしてみようね！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877224" cy="98368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うーん、どう整理しようかな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2542067" y="16168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2E15C789-20FA-4A2D-9987-C9928C485A3B}"/>
              </a:ext>
            </a:extLst>
          </p:cNvPr>
          <p:cNvSpPr txBox="1"/>
          <p:nvPr/>
        </p:nvSpPr>
        <p:spPr>
          <a:xfrm>
            <a:off x="1613814" y="347769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5B11C601-CD9E-4D8C-B8FD-882E390C583B}"/>
              </a:ext>
            </a:extLst>
          </p:cNvPr>
          <p:cNvSpPr txBox="1"/>
          <p:nvPr/>
        </p:nvSpPr>
        <p:spPr>
          <a:xfrm>
            <a:off x="3659668" y="2788490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048DAAC-B971-4519-86D8-0678A4682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631" y="1218132"/>
            <a:ext cx="4222243" cy="32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53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遊ぶときの順番でルールを整理しよう！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いいね！遊ぶときの順番は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緑のはたを左クリックでスタート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2.</a:t>
            </a:r>
            <a:r>
              <a:rPr lang="ja-JP" altLang="en-US" sz="1500" b="1" dirty="0">
                <a:solidFill>
                  <a:schemeClr val="dk2"/>
                </a:solidFill>
              </a:rPr>
              <a:t>ねこでねずみをつかまえて、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点数をふやす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3.30</a:t>
            </a:r>
            <a:r>
              <a:rPr lang="ja-JP" altLang="en-US" sz="1500" b="1" dirty="0">
                <a:solidFill>
                  <a:schemeClr val="dk2"/>
                </a:solidFill>
              </a:rPr>
              <a:t>秒たったらゲーム終了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4.</a:t>
            </a:r>
            <a:r>
              <a:rPr lang="ja-JP" altLang="en-US" sz="1500" b="1" dirty="0">
                <a:solidFill>
                  <a:schemeClr val="dk2"/>
                </a:solidFill>
              </a:rPr>
              <a:t> 点数が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番より上なら、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 名前を書いて、ランキングへ！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遊ぶときの順番で整理するぞ！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2966940" y="130742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2E15C789-20FA-4A2D-9987-C9928C485A3B}"/>
              </a:ext>
            </a:extLst>
          </p:cNvPr>
          <p:cNvSpPr txBox="1"/>
          <p:nvPr/>
        </p:nvSpPr>
        <p:spPr>
          <a:xfrm>
            <a:off x="3044261" y="2175411"/>
            <a:ext cx="791513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5B11C601-CD9E-4D8C-B8FD-882E390C583B}"/>
              </a:ext>
            </a:extLst>
          </p:cNvPr>
          <p:cNvSpPr txBox="1"/>
          <p:nvPr/>
        </p:nvSpPr>
        <p:spPr>
          <a:xfrm>
            <a:off x="2128476" y="217541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あそ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E455BDC8-D409-4901-BE3F-4BAEE7F6BE82}"/>
              </a:ext>
            </a:extLst>
          </p:cNvPr>
          <p:cNvSpPr txBox="1"/>
          <p:nvPr/>
        </p:nvSpPr>
        <p:spPr>
          <a:xfrm>
            <a:off x="2255545" y="1307429"/>
            <a:ext cx="81554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E1DBCE5C-FBA9-4BB9-99C2-AC3AC23DCACC}"/>
              </a:ext>
            </a:extLst>
          </p:cNvPr>
          <p:cNvSpPr txBox="1"/>
          <p:nvPr/>
        </p:nvSpPr>
        <p:spPr>
          <a:xfrm>
            <a:off x="1397812" y="130742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あそ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5F14E8E-6687-4291-A5A2-2B3313CBF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576" y="1302098"/>
            <a:ext cx="4054724" cy="3408447"/>
          </a:xfrm>
          <a:prstGeom prst="rect">
            <a:avLst/>
          </a:prstGeom>
        </p:spPr>
      </p:pic>
      <p:sp>
        <p:nvSpPr>
          <p:cNvPr id="17" name="Google Shape;125;p26">
            <a:extLst>
              <a:ext uri="{FF2B5EF4-FFF2-40B4-BE49-F238E27FC236}">
                <a16:creationId xmlns:a16="http://schemas.microsoft.com/office/drawing/2014/main" id="{FF2AEC3A-FD5C-452B-898A-49886C6E3901}"/>
              </a:ext>
            </a:extLst>
          </p:cNvPr>
          <p:cNvSpPr txBox="1"/>
          <p:nvPr/>
        </p:nvSpPr>
        <p:spPr>
          <a:xfrm>
            <a:off x="1295911" y="201575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あそ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5;p26">
            <a:extLst>
              <a:ext uri="{FF2B5EF4-FFF2-40B4-BE49-F238E27FC236}">
                <a16:creationId xmlns:a16="http://schemas.microsoft.com/office/drawing/2014/main" id="{1ED392B2-5348-4DA0-9948-2AD684568F21}"/>
              </a:ext>
            </a:extLst>
          </p:cNvPr>
          <p:cNvSpPr txBox="1"/>
          <p:nvPr/>
        </p:nvSpPr>
        <p:spPr>
          <a:xfrm>
            <a:off x="3004637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じゅんばん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623146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311552E8-0864-4F8C-BFD1-CABE2F0B3228}"/>
              </a:ext>
            </a:extLst>
          </p:cNvPr>
          <p:cNvSpPr txBox="1"/>
          <p:nvPr/>
        </p:nvSpPr>
        <p:spPr>
          <a:xfrm>
            <a:off x="1499713" y="251190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1E2DD564-0453-4D9E-9CBB-034E2CFDBCB5}"/>
              </a:ext>
            </a:extLst>
          </p:cNvPr>
          <p:cNvSpPr txBox="1"/>
          <p:nvPr/>
        </p:nvSpPr>
        <p:spPr>
          <a:xfrm>
            <a:off x="2430776" y="251190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76356005-E935-4FA1-B04E-DC7A653E9913}"/>
              </a:ext>
            </a:extLst>
          </p:cNvPr>
          <p:cNvSpPr txBox="1"/>
          <p:nvPr/>
        </p:nvSpPr>
        <p:spPr>
          <a:xfrm>
            <a:off x="1499713" y="3201814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D240BACE-E5CC-49F2-8A09-773A23A7C6D5}"/>
              </a:ext>
            </a:extLst>
          </p:cNvPr>
          <p:cNvSpPr txBox="1"/>
          <p:nvPr/>
        </p:nvSpPr>
        <p:spPr>
          <a:xfrm>
            <a:off x="1683555" y="3558191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びょう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1A902691-2F57-4A7F-8C55-F9CDD11A6692}"/>
              </a:ext>
            </a:extLst>
          </p:cNvPr>
          <p:cNvSpPr txBox="1"/>
          <p:nvPr/>
        </p:nvSpPr>
        <p:spPr>
          <a:xfrm>
            <a:off x="3112347" y="3558191"/>
            <a:ext cx="873537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しゅうりょう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6A4975B4-FF97-49EC-9695-D64F7BC8B1E4}"/>
              </a:ext>
            </a:extLst>
          </p:cNvPr>
          <p:cNvSpPr txBox="1"/>
          <p:nvPr/>
        </p:nvSpPr>
        <p:spPr>
          <a:xfrm>
            <a:off x="1584713" y="4238457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なまえ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629B7C35-4F8D-400B-89D8-89A8506D99A4}"/>
              </a:ext>
            </a:extLst>
          </p:cNvPr>
          <p:cNvSpPr txBox="1"/>
          <p:nvPr/>
        </p:nvSpPr>
        <p:spPr>
          <a:xfrm>
            <a:off x="2200318" y="4238457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28D9D3C6-1292-4639-AF8E-0D1C249BD1F4}"/>
              </a:ext>
            </a:extLst>
          </p:cNvPr>
          <p:cNvSpPr txBox="1"/>
          <p:nvPr/>
        </p:nvSpPr>
        <p:spPr>
          <a:xfrm>
            <a:off x="1605963" y="3904586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AE2A9378-16D2-42A4-9CD5-A54826E6B6AC}"/>
              </a:ext>
            </a:extLst>
          </p:cNvPr>
          <p:cNvSpPr txBox="1"/>
          <p:nvPr/>
        </p:nvSpPr>
        <p:spPr>
          <a:xfrm>
            <a:off x="2276795" y="3904586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0DD0E364-CFCD-4084-9177-346C371407E2}"/>
              </a:ext>
            </a:extLst>
          </p:cNvPr>
          <p:cNvSpPr txBox="1"/>
          <p:nvPr/>
        </p:nvSpPr>
        <p:spPr>
          <a:xfrm>
            <a:off x="2835676" y="3904585"/>
            <a:ext cx="67083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7886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遊ぶときの順番だけで整理できたかな？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・リンゴでスピードアップ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・むらさきのねずみは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点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・ねずみをつかまえたら</a:t>
            </a:r>
            <a:r>
              <a:rPr lang="en-US" altLang="ja-JP" sz="1500" b="1" dirty="0">
                <a:solidFill>
                  <a:schemeClr val="dk2"/>
                </a:solidFill>
              </a:rPr>
              <a:t>Pop</a:t>
            </a:r>
            <a:r>
              <a:rPr lang="ja-JP" altLang="en-US" sz="1500" b="1" dirty="0">
                <a:solidFill>
                  <a:schemeClr val="dk2"/>
                </a:solidFill>
              </a:rPr>
              <a:t>音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・背景から</a:t>
            </a:r>
            <a:r>
              <a:rPr lang="en-US" altLang="ja-JP" sz="1500" b="1" dirty="0">
                <a:solidFill>
                  <a:schemeClr val="dk2"/>
                </a:solidFill>
              </a:rPr>
              <a:t>BGM</a:t>
            </a:r>
            <a:r>
              <a:rPr lang="ja-JP" altLang="en-US" sz="1500" b="1" dirty="0">
                <a:solidFill>
                  <a:schemeClr val="dk2"/>
                </a:solidFill>
              </a:rPr>
              <a:t>をならす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・などなど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たくさんのルール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が足りないね！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あれ？なんか足りないな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5F14E8E-6687-4291-A5A2-2B3313CBF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576" y="1302099"/>
            <a:ext cx="2866711" cy="2409790"/>
          </a:xfrm>
          <a:prstGeom prst="rect">
            <a:avLst/>
          </a:prstGeom>
        </p:spPr>
      </p:pic>
      <p:sp>
        <p:nvSpPr>
          <p:cNvPr id="17" name="Google Shape;125;p26">
            <a:extLst>
              <a:ext uri="{FF2B5EF4-FFF2-40B4-BE49-F238E27FC236}">
                <a16:creationId xmlns:a16="http://schemas.microsoft.com/office/drawing/2014/main" id="{FF2AEC3A-FD5C-452B-898A-49886C6E3901}"/>
              </a:ext>
            </a:extLst>
          </p:cNvPr>
          <p:cNvSpPr txBox="1"/>
          <p:nvPr/>
        </p:nvSpPr>
        <p:spPr>
          <a:xfrm>
            <a:off x="1295911" y="201575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あそ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4935037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AD0396B8-87FD-43FB-92EF-8C59806A0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300" y="2683634"/>
            <a:ext cx="2762570" cy="2290618"/>
          </a:xfrm>
          <a:prstGeom prst="rect">
            <a:avLst/>
          </a:prstGeom>
        </p:spPr>
      </p:pic>
      <p:sp>
        <p:nvSpPr>
          <p:cNvPr id="33" name="Google Shape;125;p26">
            <a:extLst>
              <a:ext uri="{FF2B5EF4-FFF2-40B4-BE49-F238E27FC236}">
                <a16:creationId xmlns:a16="http://schemas.microsoft.com/office/drawing/2014/main" id="{E0FEFD40-A3D3-4FC6-8336-458B26CBA520}"/>
              </a:ext>
            </a:extLst>
          </p:cNvPr>
          <p:cNvSpPr txBox="1"/>
          <p:nvPr/>
        </p:nvSpPr>
        <p:spPr>
          <a:xfrm>
            <a:off x="3071090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しゅんばん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FB9D3C45-B50A-45C4-AC7A-015C121F9A37}"/>
              </a:ext>
            </a:extLst>
          </p:cNvPr>
          <p:cNvSpPr txBox="1"/>
          <p:nvPr/>
        </p:nvSpPr>
        <p:spPr>
          <a:xfrm>
            <a:off x="2554856" y="127191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12EF66AC-B21E-401E-9837-64E36826EDB3}"/>
              </a:ext>
            </a:extLst>
          </p:cNvPr>
          <p:cNvSpPr txBox="1"/>
          <p:nvPr/>
        </p:nvSpPr>
        <p:spPr>
          <a:xfrm>
            <a:off x="3388721" y="2862764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5D62C313-1100-40CE-AADD-467A4FCB0C0C}"/>
              </a:ext>
            </a:extLst>
          </p:cNvPr>
          <p:cNvSpPr txBox="1"/>
          <p:nvPr/>
        </p:nvSpPr>
        <p:spPr>
          <a:xfrm>
            <a:off x="3793073" y="320342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5D2C1465-2CFC-435C-AAD7-C9EB5BF4219C}"/>
              </a:ext>
            </a:extLst>
          </p:cNvPr>
          <p:cNvSpPr txBox="1"/>
          <p:nvPr/>
        </p:nvSpPr>
        <p:spPr>
          <a:xfrm>
            <a:off x="1579042" y="3532547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D3D7F199-2420-4A96-B735-B6882AFD30B8}"/>
              </a:ext>
            </a:extLst>
          </p:cNvPr>
          <p:cNvSpPr txBox="1"/>
          <p:nvPr/>
        </p:nvSpPr>
        <p:spPr>
          <a:xfrm>
            <a:off x="1620606" y="4229893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2676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遊ぶときの順番の中も整理しよう！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遊ぶときの順番の１～５は、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ゲームの大きなルールだから、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その中も整理しよう！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たとえば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緑のはたを左クリックでスタート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1-1.</a:t>
            </a:r>
            <a:r>
              <a:rPr lang="ja-JP" altLang="en-US" sz="1500" b="1" dirty="0">
                <a:solidFill>
                  <a:schemeClr val="dk2"/>
                </a:solidFill>
              </a:rPr>
              <a:t>背景から</a:t>
            </a:r>
            <a:r>
              <a:rPr lang="en-US" altLang="ja-JP" sz="1500" b="1" dirty="0">
                <a:solidFill>
                  <a:schemeClr val="dk2"/>
                </a:solidFill>
              </a:rPr>
              <a:t>BGM</a:t>
            </a:r>
            <a:r>
              <a:rPr lang="ja-JP" altLang="en-US" sz="1500" b="1" dirty="0">
                <a:solidFill>
                  <a:schemeClr val="dk2"/>
                </a:solidFill>
              </a:rPr>
              <a:t>をならす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むむ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どうしよう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5F14E8E-6687-4291-A5A2-2B3313CBF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576" y="1302099"/>
            <a:ext cx="2866711" cy="2409790"/>
          </a:xfrm>
          <a:prstGeom prst="rect">
            <a:avLst/>
          </a:prstGeom>
        </p:spPr>
      </p:pic>
      <p:sp>
        <p:nvSpPr>
          <p:cNvPr id="17" name="Google Shape;125;p26">
            <a:extLst>
              <a:ext uri="{FF2B5EF4-FFF2-40B4-BE49-F238E27FC236}">
                <a16:creationId xmlns:a16="http://schemas.microsoft.com/office/drawing/2014/main" id="{FF2AEC3A-FD5C-452B-898A-49886C6E3901}"/>
              </a:ext>
            </a:extLst>
          </p:cNvPr>
          <p:cNvSpPr txBox="1"/>
          <p:nvPr/>
        </p:nvSpPr>
        <p:spPr>
          <a:xfrm>
            <a:off x="1633038" y="201575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あそ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225982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AD0396B8-87FD-43FB-92EF-8C59806A0A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300" y="2683634"/>
            <a:ext cx="2762570" cy="2290618"/>
          </a:xfrm>
          <a:prstGeom prst="rect">
            <a:avLst/>
          </a:prstGeom>
        </p:spPr>
      </p:pic>
      <p:sp>
        <p:nvSpPr>
          <p:cNvPr id="33" name="Google Shape;125;p26">
            <a:extLst>
              <a:ext uri="{FF2B5EF4-FFF2-40B4-BE49-F238E27FC236}">
                <a16:creationId xmlns:a16="http://schemas.microsoft.com/office/drawing/2014/main" id="{E0FEFD40-A3D3-4FC6-8336-458B26CBA520}"/>
              </a:ext>
            </a:extLst>
          </p:cNvPr>
          <p:cNvSpPr txBox="1"/>
          <p:nvPr/>
        </p:nvSpPr>
        <p:spPr>
          <a:xfrm>
            <a:off x="3325090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しゅんばん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AF85DC6A-9B5F-4111-A8C8-9D29A7A16772}"/>
              </a:ext>
            </a:extLst>
          </p:cNvPr>
          <p:cNvSpPr txBox="1"/>
          <p:nvPr/>
        </p:nvSpPr>
        <p:spPr>
          <a:xfrm>
            <a:off x="4496310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なか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4E305102-90FF-4E8F-9EF4-D11F5012375A}"/>
              </a:ext>
            </a:extLst>
          </p:cNvPr>
          <p:cNvSpPr txBox="1"/>
          <p:nvPr/>
        </p:nvSpPr>
        <p:spPr>
          <a:xfrm>
            <a:off x="1499713" y="371188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8238975-42A7-4D89-993A-801CB9119CF5}"/>
              </a:ext>
            </a:extLst>
          </p:cNvPr>
          <p:cNvSpPr txBox="1"/>
          <p:nvPr/>
        </p:nvSpPr>
        <p:spPr>
          <a:xfrm>
            <a:off x="2430776" y="371188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A55F0FD5-77DA-4A7D-ACAC-1846807866DC}"/>
              </a:ext>
            </a:extLst>
          </p:cNvPr>
          <p:cNvSpPr txBox="1"/>
          <p:nvPr/>
        </p:nvSpPr>
        <p:spPr>
          <a:xfrm>
            <a:off x="1852104" y="4058284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7BF3F0B-A424-4844-92D9-A7201780C5A3}"/>
              </a:ext>
            </a:extLst>
          </p:cNvPr>
          <p:cNvSpPr txBox="1"/>
          <p:nvPr/>
        </p:nvSpPr>
        <p:spPr>
          <a:xfrm>
            <a:off x="1411980" y="2337482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あそ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CD2E3B7D-1B44-4FAB-9D87-F9CDCB7E5A55}"/>
              </a:ext>
            </a:extLst>
          </p:cNvPr>
          <p:cNvSpPr txBox="1"/>
          <p:nvPr/>
        </p:nvSpPr>
        <p:spPr>
          <a:xfrm>
            <a:off x="2290954" y="2337482"/>
            <a:ext cx="77551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CE0F844C-0A64-426A-843F-D8F1A915B56A}"/>
              </a:ext>
            </a:extLst>
          </p:cNvPr>
          <p:cNvSpPr txBox="1"/>
          <p:nvPr/>
        </p:nvSpPr>
        <p:spPr>
          <a:xfrm>
            <a:off x="2125119" y="2683877"/>
            <a:ext cx="77551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28E315F4-A416-4B64-8B75-AE5AA2CB8CF2}"/>
              </a:ext>
            </a:extLst>
          </p:cNvPr>
          <p:cNvSpPr txBox="1"/>
          <p:nvPr/>
        </p:nvSpPr>
        <p:spPr>
          <a:xfrm>
            <a:off x="1765236" y="3016309"/>
            <a:ext cx="77551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F1BEE08E-2830-4069-B23F-68262E346A33}"/>
              </a:ext>
            </a:extLst>
          </p:cNvPr>
          <p:cNvSpPr txBox="1"/>
          <p:nvPr/>
        </p:nvSpPr>
        <p:spPr>
          <a:xfrm>
            <a:off x="2182491" y="3016309"/>
            <a:ext cx="77551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99258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みんなのゲームもルールを整理しよう！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ちょっとむずかしいから、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ゆっくりやってみてね！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みんなのゲームのアイディアも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どれが遊ぶときの大きなルールで、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その中のルールはどれか、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整理してね！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なんとかできそう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かも！！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609291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748064" y="1180691"/>
            <a:ext cx="2814045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ルールを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整理しよう！</a:t>
            </a:r>
            <a:endParaRPr kumimoji="1" lang="ja-JP" altLang="en-US" b="1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66BEFF0-E41D-42AC-BEC4-3013A46A9558}"/>
              </a:ext>
            </a:extLst>
          </p:cNvPr>
          <p:cNvSpPr txBox="1"/>
          <p:nvPr/>
        </p:nvSpPr>
        <p:spPr>
          <a:xfrm>
            <a:off x="6259600" y="2171227"/>
            <a:ext cx="9474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00" b="1" dirty="0">
                <a:solidFill>
                  <a:srgbClr val="FFFFFF"/>
                </a:solidFill>
              </a:rPr>
              <a:t>せいり</a:t>
            </a: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9F9B68D5-32F7-4831-8841-94A615421012}"/>
              </a:ext>
            </a:extLst>
          </p:cNvPr>
          <p:cNvSpPr txBox="1"/>
          <p:nvPr/>
        </p:nvSpPr>
        <p:spPr>
          <a:xfrm>
            <a:off x="1966162" y="3376573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あそ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29608569-F2FD-4EDC-B401-ECEEAA580CED}"/>
              </a:ext>
            </a:extLst>
          </p:cNvPr>
          <p:cNvSpPr txBox="1"/>
          <p:nvPr/>
        </p:nvSpPr>
        <p:spPr>
          <a:xfrm>
            <a:off x="2872735" y="3376573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194E0C1D-EDCC-447F-AF6A-423A57CCC784}"/>
              </a:ext>
            </a:extLst>
          </p:cNvPr>
          <p:cNvSpPr txBox="1"/>
          <p:nvPr/>
        </p:nvSpPr>
        <p:spPr>
          <a:xfrm>
            <a:off x="1741478" y="3722968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1FD89347-9316-433B-8082-A9ED1A62ADF9}"/>
              </a:ext>
            </a:extLst>
          </p:cNvPr>
          <p:cNvSpPr txBox="1"/>
          <p:nvPr/>
        </p:nvSpPr>
        <p:spPr>
          <a:xfrm>
            <a:off x="1455333" y="4069363"/>
            <a:ext cx="66077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04217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000" dirty="0">
                <a:latin typeface="Arial"/>
                <a:cs typeface="Arial"/>
              </a:rPr>
              <a:t>オリジナ</a:t>
            </a:r>
            <a:r>
              <a:rPr lang="ja" sz="4000" dirty="0">
                <a:latin typeface="Arial"/>
                <a:cs typeface="Arial"/>
              </a:rPr>
              <a:t>ルゲームを</a:t>
            </a:r>
            <a:r>
              <a:rPr lang="ja" altLang="en-US" sz="4000" dirty="0">
                <a:latin typeface="Arial"/>
                <a:cs typeface="Arial"/>
              </a:rPr>
              <a:t>つくろう！</a:t>
            </a:r>
            <a:br>
              <a:rPr lang="en-US" altLang="ja" sz="4000" dirty="0">
                <a:latin typeface="Arial"/>
                <a:cs typeface="Arial"/>
              </a:rPr>
            </a:br>
            <a:r>
              <a:rPr lang="ja-JP" altLang="en-US" sz="4000" dirty="0">
                <a:latin typeface="Arial"/>
                <a:cs typeface="Arial"/>
              </a:rPr>
              <a:t>～ルールとスプライトの整理編～</a:t>
            </a:r>
            <a:endParaRPr lang="ja" altLang="en-US" sz="4000" dirty="0">
              <a:latin typeface="Arial"/>
              <a:cs typeface="Arial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ED23CE-CB46-4995-BFEB-4CC43AD2B7F0}"/>
              </a:ext>
            </a:extLst>
          </p:cNvPr>
          <p:cNvSpPr txBox="1"/>
          <p:nvPr/>
        </p:nvSpPr>
        <p:spPr>
          <a:xfrm>
            <a:off x="7346837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へん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32DB10B-053F-40B7-A050-CC155412A446}"/>
              </a:ext>
            </a:extLst>
          </p:cNvPr>
          <p:cNvSpPr txBox="1"/>
          <p:nvPr/>
        </p:nvSpPr>
        <p:spPr>
          <a:xfrm>
            <a:off x="6450911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せいり</a:t>
            </a:r>
          </a:p>
        </p:txBody>
      </p:sp>
    </p:spTree>
    <p:extLst>
      <p:ext uri="{BB962C8B-B14F-4D97-AF65-F5344CB8AC3E}">
        <p14:creationId xmlns:p14="http://schemas.microsoft.com/office/powerpoint/2010/main" val="1425960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スプライトと背景を整理しよう！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794248"/>
            <a:ext cx="3269769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ならルールにはどのスプライトと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背景がいるかな？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これも整理してみよう！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ルールが整理できたよ！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13558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070828" y="1180691"/>
            <a:ext cx="3931793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どのスプライトと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背景がいるかな？</a:t>
            </a:r>
            <a:endParaRPr kumimoji="1" lang="ja-JP" altLang="en-US" b="1" dirty="0"/>
          </a:p>
        </p:txBody>
      </p:sp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3969836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2193604" y="18938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E43199-24B1-4346-92BA-36A825B90C18}"/>
              </a:ext>
            </a:extLst>
          </p:cNvPr>
          <p:cNvSpPr txBox="1"/>
          <p:nvPr/>
        </p:nvSpPr>
        <p:spPr>
          <a:xfrm>
            <a:off x="5697591" y="2171227"/>
            <a:ext cx="9474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00" b="1" dirty="0">
                <a:solidFill>
                  <a:srgbClr val="FFFFFF"/>
                </a:solidFill>
              </a:rPr>
              <a:t>はいけい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2004258" y="391218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D51EA0A-43D0-4C7E-AAF5-8AE4F6C77558}"/>
              </a:ext>
            </a:extLst>
          </p:cNvPr>
          <p:cNvSpPr txBox="1"/>
          <p:nvPr/>
        </p:nvSpPr>
        <p:spPr>
          <a:xfrm>
            <a:off x="1405019" y="3565790"/>
            <a:ext cx="66392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98925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あのゲームのスプライトと背景はどうだったかな？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068085" cy="147119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よし！それなら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「ねずみをつかまえろ」の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スプライトと背景を整理して、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れんしゅうしてみようね！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877224" cy="98368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うーん、どう整理しようかな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2542067" y="16168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2E15C789-20FA-4A2D-9987-C9928C485A3B}"/>
              </a:ext>
            </a:extLst>
          </p:cNvPr>
          <p:cNvSpPr txBox="1"/>
          <p:nvPr/>
        </p:nvSpPr>
        <p:spPr>
          <a:xfrm>
            <a:off x="2480949" y="3477699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048DAAC-B971-4519-86D8-0678A4682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631" y="1218132"/>
            <a:ext cx="4222243" cy="3285063"/>
          </a:xfrm>
          <a:prstGeom prst="rect">
            <a:avLst/>
          </a:prstGeom>
        </p:spPr>
      </p:pic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C38DEC2F-D807-4173-9A50-CB2857DB77D1}"/>
              </a:ext>
            </a:extLst>
          </p:cNvPr>
          <p:cNvSpPr txBox="1"/>
          <p:nvPr/>
        </p:nvSpPr>
        <p:spPr>
          <a:xfrm>
            <a:off x="3115109" y="347769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5;p26">
            <a:extLst>
              <a:ext uri="{FF2B5EF4-FFF2-40B4-BE49-F238E27FC236}">
                <a16:creationId xmlns:a16="http://schemas.microsoft.com/office/drawing/2014/main" id="{1E6701E1-3010-4315-BA6F-EB2763F56E84}"/>
              </a:ext>
            </a:extLst>
          </p:cNvPr>
          <p:cNvSpPr txBox="1"/>
          <p:nvPr/>
        </p:nvSpPr>
        <p:spPr>
          <a:xfrm>
            <a:off x="4681037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76686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207225"/>
            <a:ext cx="3269769" cy="1565343"/>
          </a:xfrm>
          <a:prstGeom prst="wedgeRoundRectCallout">
            <a:avLst>
              <a:gd name="adj1" fmla="val -59007"/>
              <a:gd name="adj2" fmla="val -26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えーとこのときは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背景は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だけで、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ねこ、ねずみ、りんごの</a:t>
            </a:r>
            <a:r>
              <a:rPr lang="en-US" altLang="ja-JP" sz="1500" b="1" dirty="0">
                <a:solidFill>
                  <a:schemeClr val="dk2"/>
                </a:solidFill>
              </a:rPr>
              <a:t>3</a:t>
            </a:r>
            <a:r>
              <a:rPr lang="ja-JP" altLang="en-US" sz="1500" b="1" dirty="0">
                <a:solidFill>
                  <a:schemeClr val="dk2"/>
                </a:solidFill>
              </a:rPr>
              <a:t>つだね！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874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5F14E8E-6687-4291-A5A2-2B3313CBF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576" y="1302098"/>
            <a:ext cx="4054724" cy="3408447"/>
          </a:xfrm>
          <a:prstGeom prst="rect">
            <a:avLst/>
          </a:prstGeom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389976" y="2962343"/>
            <a:ext cx="3068085" cy="147119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あとはコスチュームもあるけど、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スプライトはおなじだから、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せいとくんのいうとおりだよ！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あのゲームのスプライトと背景を整理しよう！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34" name="Google Shape;125;p26">
            <a:extLst>
              <a:ext uri="{FF2B5EF4-FFF2-40B4-BE49-F238E27FC236}">
                <a16:creationId xmlns:a16="http://schemas.microsoft.com/office/drawing/2014/main" id="{EE76243A-4B5A-4353-8236-B359EB97679E}"/>
              </a:ext>
            </a:extLst>
          </p:cNvPr>
          <p:cNvSpPr txBox="1"/>
          <p:nvPr/>
        </p:nvSpPr>
        <p:spPr>
          <a:xfrm>
            <a:off x="615158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5" name="Google Shape;125;p26">
            <a:extLst>
              <a:ext uri="{FF2B5EF4-FFF2-40B4-BE49-F238E27FC236}">
                <a16:creationId xmlns:a16="http://schemas.microsoft.com/office/drawing/2014/main" id="{210DAF12-5CD1-4E23-B196-C0DBC39A2AA3}"/>
              </a:ext>
            </a:extLst>
          </p:cNvPr>
          <p:cNvSpPr txBox="1"/>
          <p:nvPr/>
        </p:nvSpPr>
        <p:spPr>
          <a:xfrm>
            <a:off x="4985836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B15171B1-AA15-48C9-B415-A16760167D80}"/>
              </a:ext>
            </a:extLst>
          </p:cNvPr>
          <p:cNvSpPr txBox="1"/>
          <p:nvPr/>
        </p:nvSpPr>
        <p:spPr>
          <a:xfrm>
            <a:off x="1389976" y="1512957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1938831" y="1512957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2037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ゲームのスプライトと背景を整理しよう！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7" y="2794248"/>
            <a:ext cx="2831042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出したいスプライトや背景がふえたら、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またルールを作って整理してみてね！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整理してみよう！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851688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070828" y="1180691"/>
            <a:ext cx="3931793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どのスプライトと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背景がいるかな？</a:t>
            </a:r>
            <a:endParaRPr kumimoji="1" lang="ja-JP" altLang="en-US" b="1" dirty="0"/>
          </a:p>
        </p:txBody>
      </p:sp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4685941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1445527" y="207286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E43199-24B1-4346-92BA-36A825B90C18}"/>
              </a:ext>
            </a:extLst>
          </p:cNvPr>
          <p:cNvSpPr txBox="1"/>
          <p:nvPr/>
        </p:nvSpPr>
        <p:spPr>
          <a:xfrm>
            <a:off x="5697591" y="2171227"/>
            <a:ext cx="9474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00" b="1" dirty="0">
                <a:solidFill>
                  <a:srgbClr val="FFFFFF"/>
                </a:solidFill>
              </a:rPr>
              <a:t>はいけい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48EEE9DC-9044-442A-A352-C7EF31574246}"/>
              </a:ext>
            </a:extLst>
          </p:cNvPr>
          <p:cNvSpPr txBox="1"/>
          <p:nvPr/>
        </p:nvSpPr>
        <p:spPr>
          <a:xfrm>
            <a:off x="3126950" y="3540393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4E669C97-F6D0-48E1-9CF8-405B4F2A1C3A}"/>
              </a:ext>
            </a:extLst>
          </p:cNvPr>
          <p:cNvSpPr txBox="1"/>
          <p:nvPr/>
        </p:nvSpPr>
        <p:spPr>
          <a:xfrm>
            <a:off x="2542067" y="3540393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FABAF6F6-44C8-4857-99EF-14CF7D659F20}"/>
              </a:ext>
            </a:extLst>
          </p:cNvPr>
          <p:cNvSpPr txBox="1"/>
          <p:nvPr/>
        </p:nvSpPr>
        <p:spPr>
          <a:xfrm>
            <a:off x="3297822" y="2878825"/>
            <a:ext cx="75694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F20F6774-2E31-49CC-B51F-670AF84B861B}"/>
              </a:ext>
            </a:extLst>
          </p:cNvPr>
          <p:cNvSpPr txBox="1"/>
          <p:nvPr/>
        </p:nvSpPr>
        <p:spPr>
          <a:xfrm>
            <a:off x="1428727" y="2878825"/>
            <a:ext cx="75694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72984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スプライトと背景のルールを整理しよう！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794248"/>
            <a:ext cx="3269769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なら整理したスプライトと背景には、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どのルールがいるかな？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これも整理してみよう！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ゲームに出る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スプライトと背景が整理できたよ！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828311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4689779" y="1124098"/>
            <a:ext cx="4410471" cy="1990650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スプライトと背景には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どのルールが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3304818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3126477" y="207789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E43199-24B1-4346-92BA-36A825B90C18}"/>
              </a:ext>
            </a:extLst>
          </p:cNvPr>
          <p:cNvSpPr txBox="1"/>
          <p:nvPr/>
        </p:nvSpPr>
        <p:spPr>
          <a:xfrm>
            <a:off x="6831183" y="1223301"/>
            <a:ext cx="9474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00" b="1" dirty="0">
                <a:solidFill>
                  <a:srgbClr val="FFFFFF"/>
                </a:solidFill>
              </a:rPr>
              <a:t>はいけい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2004258" y="391218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D51EA0A-43D0-4C7E-AAF5-8AE4F6C77558}"/>
              </a:ext>
            </a:extLst>
          </p:cNvPr>
          <p:cNvSpPr txBox="1"/>
          <p:nvPr/>
        </p:nvSpPr>
        <p:spPr>
          <a:xfrm>
            <a:off x="3663262" y="3174959"/>
            <a:ext cx="66392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3C30D5C-D9CF-4780-98E2-F889311B1FC2}"/>
              </a:ext>
            </a:extLst>
          </p:cNvPr>
          <p:cNvSpPr txBox="1"/>
          <p:nvPr/>
        </p:nvSpPr>
        <p:spPr>
          <a:xfrm>
            <a:off x="2515014" y="2077891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DA1E9F5E-3D74-4F6E-A731-4CB73BCBDE5C}"/>
              </a:ext>
            </a:extLst>
          </p:cNvPr>
          <p:cNvSpPr txBox="1"/>
          <p:nvPr/>
        </p:nvSpPr>
        <p:spPr>
          <a:xfrm>
            <a:off x="2185420" y="1750317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で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F7E5F50-5F04-4DFE-95CA-95F5CCEA9C1A}"/>
              </a:ext>
            </a:extLst>
          </p:cNvPr>
          <p:cNvSpPr txBox="1"/>
          <p:nvPr/>
        </p:nvSpPr>
        <p:spPr>
          <a:xfrm>
            <a:off x="1798765" y="319787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52539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000353"/>
            <a:ext cx="3315951" cy="2538120"/>
          </a:xfrm>
          <a:prstGeom prst="wedgeRoundRectCallout">
            <a:avLst>
              <a:gd name="adj1" fmla="val -59007"/>
              <a:gd name="adj2" fmla="val -26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またれんしゅうさせて！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あのゲームの背景は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のルールは、これだね！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緑のはたが押されたら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1-1.BGM</a:t>
            </a:r>
            <a:r>
              <a:rPr lang="ja-JP" altLang="en-US" sz="1500" b="1" dirty="0">
                <a:solidFill>
                  <a:schemeClr val="dk2"/>
                </a:solidFill>
              </a:rPr>
              <a:t>を出す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1-2.</a:t>
            </a:r>
            <a:r>
              <a:rPr lang="ja-JP" altLang="en-US" sz="1500" b="1" dirty="0">
                <a:solidFill>
                  <a:schemeClr val="dk2"/>
                </a:solidFill>
              </a:rPr>
              <a:t>タイマーや変数のリセット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1-3.30</a:t>
            </a:r>
            <a:r>
              <a:rPr lang="ja-JP" altLang="en-US" sz="1500" b="1" dirty="0">
                <a:solidFill>
                  <a:schemeClr val="dk2"/>
                </a:solidFill>
              </a:rPr>
              <a:t>秒でゲームクリアする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636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409639" y="3636248"/>
            <a:ext cx="3068085" cy="1259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そうだね！けど</a:t>
            </a:r>
            <a:r>
              <a:rPr lang="en-US" altLang="ja-JP" sz="1500" b="1" dirty="0">
                <a:solidFill>
                  <a:schemeClr val="dk2"/>
                </a:solidFill>
              </a:rPr>
              <a:t>1-2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en-US" altLang="ja-JP" sz="1500" b="1" dirty="0">
                <a:solidFill>
                  <a:schemeClr val="dk2"/>
                </a:solidFill>
              </a:rPr>
              <a:t>1-3</a:t>
            </a:r>
            <a:r>
              <a:rPr lang="ja-JP" altLang="en-US" sz="1500" b="1" dirty="0">
                <a:solidFill>
                  <a:schemeClr val="dk2"/>
                </a:solidFill>
              </a:rPr>
              <a:t>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もっとこまかくルールがあるから、気をつけてね！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あのゲームのスプライトと背景のルールを整理しよう！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34" name="Google Shape;125;p26">
            <a:extLst>
              <a:ext uri="{FF2B5EF4-FFF2-40B4-BE49-F238E27FC236}">
                <a16:creationId xmlns:a16="http://schemas.microsoft.com/office/drawing/2014/main" id="{EE76243A-4B5A-4353-8236-B359EB97679E}"/>
              </a:ext>
            </a:extLst>
          </p:cNvPr>
          <p:cNvSpPr txBox="1"/>
          <p:nvPr/>
        </p:nvSpPr>
        <p:spPr>
          <a:xfrm>
            <a:off x="6858165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5" name="Google Shape;125;p26">
            <a:extLst>
              <a:ext uri="{FF2B5EF4-FFF2-40B4-BE49-F238E27FC236}">
                <a16:creationId xmlns:a16="http://schemas.microsoft.com/office/drawing/2014/main" id="{210DAF12-5CD1-4E23-B196-C0DBC39A2AA3}"/>
              </a:ext>
            </a:extLst>
          </p:cNvPr>
          <p:cNvSpPr txBox="1"/>
          <p:nvPr/>
        </p:nvSpPr>
        <p:spPr>
          <a:xfrm>
            <a:off x="428318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B15171B1-AA15-48C9-B415-A16760167D80}"/>
              </a:ext>
            </a:extLst>
          </p:cNvPr>
          <p:cNvSpPr txBox="1"/>
          <p:nvPr/>
        </p:nvSpPr>
        <p:spPr>
          <a:xfrm>
            <a:off x="2535285" y="1306085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3102613" y="1306085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9A47E66E-C174-4C30-A08B-C6A49AE9B7FD}"/>
              </a:ext>
            </a:extLst>
          </p:cNvPr>
          <p:cNvSpPr txBox="1"/>
          <p:nvPr/>
        </p:nvSpPr>
        <p:spPr>
          <a:xfrm>
            <a:off x="2535285" y="1941759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035EC1F-A5A5-4220-97EB-FC85C5F941A2}"/>
              </a:ext>
            </a:extLst>
          </p:cNvPr>
          <p:cNvSpPr txBox="1"/>
          <p:nvPr/>
        </p:nvSpPr>
        <p:spPr>
          <a:xfrm>
            <a:off x="1492658" y="1941759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B9F9E39F-BBB0-4FC4-B182-E5218F418CEC}"/>
              </a:ext>
            </a:extLst>
          </p:cNvPr>
          <p:cNvSpPr txBox="1"/>
          <p:nvPr/>
        </p:nvSpPr>
        <p:spPr>
          <a:xfrm>
            <a:off x="2571110" y="2307225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DCDB4D4D-561F-4CCC-BE00-9E877573A186}"/>
              </a:ext>
            </a:extLst>
          </p:cNvPr>
          <p:cNvSpPr txBox="1"/>
          <p:nvPr/>
        </p:nvSpPr>
        <p:spPr>
          <a:xfrm>
            <a:off x="2081583" y="3006321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びょう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7BD4F75-4A61-4F20-BADB-A529C5C9EC23}"/>
              </a:ext>
            </a:extLst>
          </p:cNvPr>
          <p:cNvSpPr txBox="1"/>
          <p:nvPr/>
        </p:nvSpPr>
        <p:spPr>
          <a:xfrm>
            <a:off x="1453510" y="4297514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2E75D8C3-8DC7-4CEF-9F5C-D7D733167E49}"/>
              </a:ext>
            </a:extLst>
          </p:cNvPr>
          <p:cNvSpPr txBox="1"/>
          <p:nvPr/>
        </p:nvSpPr>
        <p:spPr>
          <a:xfrm>
            <a:off x="1389393" y="1651617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B43AC8-F099-4B1B-90AB-0C14918FC6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99"/>
          <a:stretch/>
        </p:blipFill>
        <p:spPr>
          <a:xfrm>
            <a:off x="5045052" y="1017450"/>
            <a:ext cx="3646366" cy="3990126"/>
          </a:xfrm>
          <a:prstGeom prst="rect">
            <a:avLst/>
          </a:prstGeom>
        </p:spPr>
      </p:pic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DC7C6A67-BD23-4709-8715-AE086EDB87A5}"/>
              </a:ext>
            </a:extLst>
          </p:cNvPr>
          <p:cNvSpPr txBox="1"/>
          <p:nvPr/>
        </p:nvSpPr>
        <p:spPr>
          <a:xfrm>
            <a:off x="2855801" y="2682223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75974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ゲームのスプライトと背景のルールを整理しよう！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7" y="2794248"/>
            <a:ext cx="2831042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ざっくりとできたら</a:t>
            </a:r>
            <a:r>
              <a:rPr lang="en-US" altLang="ja-JP" sz="1500" b="1" dirty="0">
                <a:solidFill>
                  <a:schemeClr val="dk2"/>
                </a:solidFill>
              </a:rPr>
              <a:t>OK</a:t>
            </a:r>
            <a:r>
              <a:rPr lang="ja-JP" altLang="en-US" sz="1500" b="1" dirty="0">
                <a:solidFill>
                  <a:schemeClr val="dk2"/>
                </a:solidFill>
              </a:rPr>
              <a:t>だよ！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「あれ？ちがうかも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」ってところは、作るときに、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また考えよう！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整理してみよう！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6567219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せいり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941" y="2334468"/>
            <a:ext cx="4290484" cy="2411851"/>
          </a:xfrm>
          <a:prstGeom prst="rect">
            <a:avLst/>
          </a:prstGeom>
        </p:spPr>
      </p:pic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3990438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1445527" y="207286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48EEE9DC-9044-442A-A352-C7EF31574246}"/>
              </a:ext>
            </a:extLst>
          </p:cNvPr>
          <p:cNvSpPr txBox="1"/>
          <p:nvPr/>
        </p:nvSpPr>
        <p:spPr>
          <a:xfrm>
            <a:off x="1720164" y="3879617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かんが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4E669C97-F6D0-48E1-9CF8-405B4F2A1C3A}"/>
              </a:ext>
            </a:extLst>
          </p:cNvPr>
          <p:cNvSpPr txBox="1"/>
          <p:nvPr/>
        </p:nvSpPr>
        <p:spPr>
          <a:xfrm>
            <a:off x="2319402" y="3540393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FABAF6F6-44C8-4857-99EF-14CF7D659F20}"/>
              </a:ext>
            </a:extLst>
          </p:cNvPr>
          <p:cNvSpPr txBox="1"/>
          <p:nvPr/>
        </p:nvSpPr>
        <p:spPr>
          <a:xfrm>
            <a:off x="3035000" y="2878825"/>
            <a:ext cx="75694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オーケー</a:t>
            </a:r>
            <a:endParaRPr lang="en-US" altLang="ja-JP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思考の吹き出し: 雲形 17">
            <a:extLst>
              <a:ext uri="{FF2B5EF4-FFF2-40B4-BE49-F238E27FC236}">
                <a16:creationId xmlns:a16="http://schemas.microsoft.com/office/drawing/2014/main" id="{EDC260BF-89AD-484A-9F65-44AF13579036}"/>
              </a:ext>
            </a:extLst>
          </p:cNvPr>
          <p:cNvSpPr/>
          <p:nvPr/>
        </p:nvSpPr>
        <p:spPr>
          <a:xfrm>
            <a:off x="4689779" y="1124098"/>
            <a:ext cx="4410471" cy="1990650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スプライトと背景には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どのルールが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DCA4CB-E8DF-4924-A902-BF6E54393148}"/>
              </a:ext>
            </a:extLst>
          </p:cNvPr>
          <p:cNvSpPr txBox="1"/>
          <p:nvPr/>
        </p:nvSpPr>
        <p:spPr>
          <a:xfrm>
            <a:off x="6831183" y="1223301"/>
            <a:ext cx="9474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000" b="1" dirty="0">
                <a:solidFill>
                  <a:srgbClr val="FFFFFF"/>
                </a:solidFill>
              </a:rPr>
              <a:t>はいけい</a:t>
            </a:r>
          </a:p>
        </p:txBody>
      </p:sp>
    </p:spTree>
    <p:extLst>
      <p:ext uri="{BB962C8B-B14F-4D97-AF65-F5344CB8AC3E}">
        <p14:creationId xmlns:p14="http://schemas.microsoft.com/office/powerpoint/2010/main" val="1255754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4" y="1157700"/>
            <a:ext cx="3806939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作るコードのルールの整理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・スプライトと背景のルールの整理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" name="Google Shape;1046;p87">
            <a:extLst>
              <a:ext uri="{FF2B5EF4-FFF2-40B4-BE49-F238E27FC236}">
                <a16:creationId xmlns:a16="http://schemas.microsoft.com/office/drawing/2014/main" id="{964F6EDA-8F08-4951-B81F-7E40A1D7965B}"/>
              </a:ext>
            </a:extLst>
          </p:cNvPr>
          <p:cNvSpPr txBox="1"/>
          <p:nvPr/>
        </p:nvSpPr>
        <p:spPr>
          <a:xfrm>
            <a:off x="4991272" y="123718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046;p87">
            <a:extLst>
              <a:ext uri="{FF2B5EF4-FFF2-40B4-BE49-F238E27FC236}">
                <a16:creationId xmlns:a16="http://schemas.microsoft.com/office/drawing/2014/main" id="{CBFD4391-788D-4955-9776-0551951E61D5}"/>
              </a:ext>
            </a:extLst>
          </p:cNvPr>
          <p:cNvSpPr txBox="1"/>
          <p:nvPr/>
        </p:nvSpPr>
        <p:spPr>
          <a:xfrm>
            <a:off x="7279959" y="123718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046;p87">
            <a:extLst>
              <a:ext uri="{FF2B5EF4-FFF2-40B4-BE49-F238E27FC236}">
                <a16:creationId xmlns:a16="http://schemas.microsoft.com/office/drawing/2014/main" id="{001C7047-87F7-4A43-BB8D-24B94658B053}"/>
              </a:ext>
            </a:extLst>
          </p:cNvPr>
          <p:cNvSpPr txBox="1"/>
          <p:nvPr/>
        </p:nvSpPr>
        <p:spPr>
          <a:xfrm>
            <a:off x="7889559" y="170812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046;p87">
            <a:extLst>
              <a:ext uri="{FF2B5EF4-FFF2-40B4-BE49-F238E27FC236}">
                <a16:creationId xmlns:a16="http://schemas.microsoft.com/office/drawing/2014/main" id="{DFA2D313-8AC4-481A-A93C-BBD9F16F242E}"/>
              </a:ext>
            </a:extLst>
          </p:cNvPr>
          <p:cNvSpPr txBox="1"/>
          <p:nvPr/>
        </p:nvSpPr>
        <p:spPr>
          <a:xfrm>
            <a:off x="6343183" y="170812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1351</Words>
  <Application>Microsoft Office PowerPoint</Application>
  <PresentationFormat>画面に合わせる (16:9)</PresentationFormat>
  <Paragraphs>344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9" baseType="lpstr">
      <vt:lpstr>Lato</vt:lpstr>
      <vt:lpstr>Arial</vt:lpstr>
      <vt:lpstr>Playfair Display</vt:lpstr>
      <vt:lpstr>Coral</vt:lpstr>
      <vt:lpstr>Scratchで ゲームを 作ろう！</vt:lpstr>
      <vt:lpstr>登場人物紹介</vt:lpstr>
      <vt:lpstr>オリジナルゲームをつくろう！</vt:lpstr>
      <vt:lpstr>サインインしよう！</vt:lpstr>
      <vt:lpstr>オリジナルゲームをつくろう！ ～アイディア整理編～</vt:lpstr>
      <vt:lpstr>「作る」をクリックしてゲームをつくっていこう</vt:lpstr>
      <vt:lpstr>どんなゲームをつくっていこうかな？</vt:lpstr>
      <vt:lpstr>ゲームのアイディアを決めよう！</vt:lpstr>
      <vt:lpstr>みんなのアイディアを見てもいいかも…</vt:lpstr>
      <vt:lpstr>ゲームのルールを決めよう！</vt:lpstr>
      <vt:lpstr>どんなゲームかな？ルールを出そう！</vt:lpstr>
      <vt:lpstr>あのゲームはどんなルールだったかな？</vt:lpstr>
      <vt:lpstr>遊ぶときの順番でルールを整理しよう！</vt:lpstr>
      <vt:lpstr>遊ぶときの順番だけで整理できたかな？</vt:lpstr>
      <vt:lpstr>遊ぶときの順番の中も整理しよう！</vt:lpstr>
      <vt:lpstr>みんなのゲームもルールを整理しよう！</vt:lpstr>
      <vt:lpstr>オリジナルゲームをつくろう！ ～ルールとスプライトの整理編～</vt:lpstr>
      <vt:lpstr>スプライトと背景を整理しよう！</vt:lpstr>
      <vt:lpstr>あのゲームのスプライトと背景はどうだったかな？</vt:lpstr>
      <vt:lpstr>あのゲームのスプライトと背景を整理しよう！</vt:lpstr>
      <vt:lpstr>ゲームのスプライトと背景を整理しよう！</vt:lpstr>
      <vt:lpstr>スプライトと背景のルールを整理しよう！</vt:lpstr>
      <vt:lpstr>あのゲームのスプライトと背景のルールを整理しよう！</vt:lpstr>
      <vt:lpstr>ゲームのスプライトと背景のルールを整理しよう！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9131</cp:revision>
  <dcterms:modified xsi:type="dcterms:W3CDTF">2021-11-25T06:49:51Z</dcterms:modified>
</cp:coreProperties>
</file>