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3"/>
  </p:notesMasterIdLst>
  <p:sldIdLst>
    <p:sldId id="454" r:id="rId2"/>
    <p:sldId id="257" r:id="rId3"/>
    <p:sldId id="262" r:id="rId4"/>
    <p:sldId id="424" r:id="rId5"/>
    <p:sldId id="261" r:id="rId6"/>
    <p:sldId id="429" r:id="rId7"/>
    <p:sldId id="259" r:id="rId8"/>
    <p:sldId id="456" r:id="rId9"/>
    <p:sldId id="457" r:id="rId10"/>
    <p:sldId id="353" r:id="rId11"/>
    <p:sldId id="430" r:id="rId12"/>
    <p:sldId id="458" r:id="rId13"/>
    <p:sldId id="459" r:id="rId14"/>
    <p:sldId id="460" r:id="rId15"/>
    <p:sldId id="461" r:id="rId16"/>
    <p:sldId id="462" r:id="rId17"/>
    <p:sldId id="463" r:id="rId18"/>
    <p:sldId id="473" r:id="rId19"/>
    <p:sldId id="474" r:id="rId20"/>
    <p:sldId id="483" r:id="rId21"/>
    <p:sldId id="484" r:id="rId22"/>
    <p:sldId id="485" r:id="rId23"/>
    <p:sldId id="476" r:id="rId24"/>
    <p:sldId id="477" r:id="rId25"/>
    <p:sldId id="478" r:id="rId26"/>
    <p:sldId id="479" r:id="rId27"/>
    <p:sldId id="480" r:id="rId28"/>
    <p:sldId id="481" r:id="rId29"/>
    <p:sldId id="482" r:id="rId30"/>
    <p:sldId id="487" r:id="rId31"/>
    <p:sldId id="318" r:id="rId32"/>
  </p:sldIdLst>
  <p:sldSz cx="9144000" cy="5143500" type="screen16x9"/>
  <p:notesSz cx="6858000" cy="9144000"/>
  <p:embeddedFontLs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Playfair Display" panose="000005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6" y="1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13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389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052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087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858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485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101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742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030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2319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811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426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516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002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455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3956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110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01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401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250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2306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526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1575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23466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scratch.mit.edu/educator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>
                <a:solidFill>
                  <a:schemeClr val="lt1"/>
                </a:solidFill>
                <a:ea typeface="Playfair Display"/>
                <a:sym typeface="Playfair Display"/>
              </a:rPr>
              <a:t>２３</a:t>
            </a:r>
            <a:r>
              <a:rPr lang="ja" sz="2600" b="1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311700" y="3369105"/>
            <a:ext cx="2248149" cy="79354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chemeClr val="dk2"/>
                </a:solidFill>
              </a:rPr>
              <a:t>よ～し、がんばるぞ！</a:t>
            </a:r>
            <a:endParaRPr lang="ja" altLang="en-US" sz="1600" b="1" dirty="0">
              <a:solidFill>
                <a:schemeClr val="dk2"/>
              </a:solidFill>
            </a:endParaRPr>
          </a:p>
        </p:txBody>
      </p:sp>
      <p:sp>
        <p:nvSpPr>
          <p:cNvPr id="123" name="Google Shape;123;p26"/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今回から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でオリジナルゲームを作るよ！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382700" y="1814519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40197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3BA4F00B-9E4C-4D6E-8B46-A4511B8B0C0B}"/>
              </a:ext>
            </a:extLst>
          </p:cNvPr>
          <p:cNvSpPr txBox="1"/>
          <p:nvPr/>
        </p:nvSpPr>
        <p:spPr>
          <a:xfrm>
            <a:off x="1356283" y="1139758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642ACF19-757B-4719-9BC4-272DB6E75F26}"/>
              </a:ext>
            </a:extLst>
          </p:cNvPr>
          <p:cNvSpPr txBox="1"/>
          <p:nvPr/>
        </p:nvSpPr>
        <p:spPr>
          <a:xfrm>
            <a:off x="382700" y="1097312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5" y="1017450"/>
            <a:ext cx="822976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・同じクラスの友達にあそんでもらおう。友達がつくったゲームでもあそんでみよう！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CC8FD720-A1D4-48F0-AE1C-FEE937DD2FF2}"/>
              </a:ext>
            </a:extLst>
          </p:cNvPr>
          <p:cNvSpPr txBox="1"/>
          <p:nvPr/>
        </p:nvSpPr>
        <p:spPr>
          <a:xfrm>
            <a:off x="1814539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468ECD4-CD87-4D08-BF2B-7728CD3476C6}"/>
              </a:ext>
            </a:extLst>
          </p:cNvPr>
          <p:cNvSpPr txBox="1"/>
          <p:nvPr/>
        </p:nvSpPr>
        <p:spPr>
          <a:xfrm>
            <a:off x="410053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1C13F21-0033-44B9-83C2-94D514D7C913}"/>
              </a:ext>
            </a:extLst>
          </p:cNvPr>
          <p:cNvSpPr txBox="1"/>
          <p:nvPr/>
        </p:nvSpPr>
        <p:spPr>
          <a:xfrm>
            <a:off x="68859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E4CCE31-0C99-4398-9513-29272575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01" y="1009880"/>
            <a:ext cx="4645357" cy="268018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019018"/>
            <a:ext cx="2788224" cy="21425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5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を開いて、右上の「サインイン」を左クリックしてね。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ユーザー名とパスワードを入力したら、「サインイン」を左クリックしてね。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82509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4377090-1C44-4865-96B7-E6B554316D13}"/>
              </a:ext>
            </a:extLst>
          </p:cNvPr>
          <p:cNvSpPr/>
          <p:nvPr/>
        </p:nvSpPr>
        <p:spPr>
          <a:xfrm>
            <a:off x="7944703" y="997139"/>
            <a:ext cx="392373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9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FB3BAF5-419C-473B-9A8E-0539A8AEF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119" y="1222327"/>
            <a:ext cx="650506" cy="984345"/>
          </a:xfrm>
          <a:prstGeom prst="rect">
            <a:avLst/>
          </a:prstGeom>
        </p:spPr>
      </p:pic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D46D7253-EA4D-445C-93D3-2F75816D8519}"/>
              </a:ext>
            </a:extLst>
          </p:cNvPr>
          <p:cNvSpPr txBox="1"/>
          <p:nvPr/>
        </p:nvSpPr>
        <p:spPr>
          <a:xfrm>
            <a:off x="1807905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E8C67AD9-7EF2-4E95-8B6B-F0CBA502B2DE}"/>
              </a:ext>
            </a:extLst>
          </p:cNvPr>
          <p:cNvSpPr txBox="1"/>
          <p:nvPr/>
        </p:nvSpPr>
        <p:spPr>
          <a:xfrm>
            <a:off x="2541472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ED88E5C3-1B64-4C02-B9CD-786C09D0DBB1}"/>
              </a:ext>
            </a:extLst>
          </p:cNvPr>
          <p:cNvSpPr txBox="1"/>
          <p:nvPr/>
        </p:nvSpPr>
        <p:spPr>
          <a:xfrm>
            <a:off x="2174688" y="1622729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FEFA328-FA17-4782-BB09-185813782345}"/>
              </a:ext>
            </a:extLst>
          </p:cNvPr>
          <p:cNvSpPr txBox="1"/>
          <p:nvPr/>
        </p:nvSpPr>
        <p:spPr>
          <a:xfrm>
            <a:off x="2396463" y="1946862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2F7CE9A-02C0-46D9-8A88-7DC6716C07B2}"/>
              </a:ext>
            </a:extLst>
          </p:cNvPr>
          <p:cNvSpPr txBox="1"/>
          <p:nvPr/>
        </p:nvSpPr>
        <p:spPr>
          <a:xfrm>
            <a:off x="3846538" y="1946862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135C06B-9A3D-48FE-AE18-8A6C37E09042}"/>
              </a:ext>
            </a:extLst>
          </p:cNvPr>
          <p:cNvSpPr txBox="1"/>
          <p:nvPr/>
        </p:nvSpPr>
        <p:spPr>
          <a:xfrm>
            <a:off x="1577597" y="2296585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7FBF1FF7-71DB-4110-A83C-0422C4863FD1}"/>
              </a:ext>
            </a:extLst>
          </p:cNvPr>
          <p:cNvSpPr txBox="1"/>
          <p:nvPr/>
        </p:nvSpPr>
        <p:spPr>
          <a:xfrm>
            <a:off x="1577597" y="2620719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688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～せいと編～</a:t>
            </a:r>
            <a:endParaRPr lang="ja" altLang="en-US" sz="4400" dirty="0">
              <a:latin typeface="Arial"/>
              <a:cs typeface="Arial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ED23CE-CB46-4995-BFEB-4CC43AD2B7F0}"/>
              </a:ext>
            </a:extLst>
          </p:cNvPr>
          <p:cNvSpPr txBox="1"/>
          <p:nvPr/>
        </p:nvSpPr>
        <p:spPr>
          <a:xfrm>
            <a:off x="5143965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へん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sz="2800">
                <a:latin typeface="Arial"/>
                <a:cs typeface="Arial"/>
              </a:rPr>
              <a:t>「作る」をクリックしてゲームをつくっていこう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185147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さあ、今回は自由にゲームをつくってみようね。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1249409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28408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2837084"/>
            <a:ext cx="2791289" cy="152385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楽しみー！</a:t>
            </a: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うーん、でもどんなものをつくろうかな。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すぐには思いつかないなぁ。</a:t>
            </a:r>
          </a:p>
        </p:txBody>
      </p:sp>
      <p:pic>
        <p:nvPicPr>
          <p:cNvPr id="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EB8CA030-4DD6-426E-BCBF-B6CB09946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101" y="1146940"/>
            <a:ext cx="4705066" cy="2644904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DC546A4E-F392-4141-AE82-E206BB4BBF30}"/>
              </a:ext>
            </a:extLst>
          </p:cNvPr>
          <p:cNvSpPr txBox="1"/>
          <p:nvPr/>
        </p:nvSpPr>
        <p:spPr>
          <a:xfrm>
            <a:off x="1930299" y="1400816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こんかい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EE55B3C3-BA90-4768-86C9-B425B62A504F}"/>
              </a:ext>
            </a:extLst>
          </p:cNvPr>
          <p:cNvSpPr txBox="1"/>
          <p:nvPr/>
        </p:nvSpPr>
        <p:spPr>
          <a:xfrm>
            <a:off x="2544448" y="1400816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じゆう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A9A91CD6-A9AB-4C4F-A5BF-863EB72D05C7}"/>
              </a:ext>
            </a:extLst>
          </p:cNvPr>
          <p:cNvSpPr txBox="1"/>
          <p:nvPr/>
        </p:nvSpPr>
        <p:spPr>
          <a:xfrm>
            <a:off x="1375858" y="2748532"/>
            <a:ext cx="426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37181456-EE86-4CE4-986F-88969DF817FF}"/>
              </a:ext>
            </a:extLst>
          </p:cNvPr>
          <p:cNvSpPr txBox="1"/>
          <p:nvPr/>
        </p:nvSpPr>
        <p:spPr>
          <a:xfrm>
            <a:off x="2117955" y="3797703"/>
            <a:ext cx="426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53BDDFCB-AE74-4C4D-827C-91D8C680AF79}"/>
              </a:ext>
            </a:extLst>
          </p:cNvPr>
          <p:cNvSpPr txBox="1"/>
          <p:nvPr/>
        </p:nvSpPr>
        <p:spPr>
          <a:xfrm>
            <a:off x="903018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つ</a:t>
            </a:r>
            <a:r>
              <a:rPr lang="ja" altLang="en-US" b="1">
                <a:solidFill>
                  <a:schemeClr val="dk1"/>
                </a:solidFill>
                <a:ea typeface="Lato"/>
              </a:rPr>
              <a:t>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5443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ヒントになりそう</a:t>
            </a:r>
            <a:r>
              <a:rPr lang="ja" altLang="en-US" sz="2800">
                <a:latin typeface="Arial"/>
                <a:cs typeface="Arial"/>
              </a:rPr>
              <a:t>なコードをいくつか紹介するね</a:t>
            </a: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405" y="1179654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372" y="3489855"/>
            <a:ext cx="834841" cy="8439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9;p33">
            <a:extLst>
              <a:ext uri="{FF2B5EF4-FFF2-40B4-BE49-F238E27FC236}">
                <a16:creationId xmlns:a16="http://schemas.microsoft.com/office/drawing/2014/main" id="{C5C3B5FD-D7EA-452E-A5A0-968441D8392A}"/>
              </a:ext>
            </a:extLst>
          </p:cNvPr>
          <p:cNvSpPr/>
          <p:nvPr/>
        </p:nvSpPr>
        <p:spPr>
          <a:xfrm>
            <a:off x="2167090" y="1113632"/>
            <a:ext cx="4046037" cy="204234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つぎのページから、ゲームづくりのヒントになりそうなコードをいくつか紹介していくから、もしよかったら使ってみてね。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もちろん、使わなくてもOKだよ。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BB0FF6EC-8AC6-4D26-8CCA-ED710331A65E}"/>
              </a:ext>
            </a:extLst>
          </p:cNvPr>
          <p:cNvSpPr/>
          <p:nvPr/>
        </p:nvSpPr>
        <p:spPr>
          <a:xfrm>
            <a:off x="2163327" y="3311537"/>
            <a:ext cx="2309961" cy="139915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それはたすかる！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ありがとう！</a:t>
            </a:r>
            <a:endParaRPr lang="ja">
              <a:solidFill>
                <a:schemeClr val="dk2"/>
              </a:solidFill>
            </a:endParaRP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C8E1046A-513D-40ED-8E3D-AE76B1355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522" y="2138273"/>
            <a:ext cx="2527540" cy="2527540"/>
          </a:xfrm>
          <a:prstGeom prst="rect">
            <a:avLst/>
          </a:prstGeom>
        </p:spPr>
      </p:pic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AE832C20-E674-47FD-91A4-126FDA3D267B}"/>
              </a:ext>
            </a:extLst>
          </p:cNvPr>
          <p:cNvSpPr txBox="1"/>
          <p:nvPr/>
        </p:nvSpPr>
        <p:spPr>
          <a:xfrm>
            <a:off x="4531904" y="1656712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B47A77AB-3EFA-4457-A71E-A6AD8219F7D6}"/>
              </a:ext>
            </a:extLst>
          </p:cNvPr>
          <p:cNvSpPr txBox="1"/>
          <p:nvPr/>
        </p:nvSpPr>
        <p:spPr>
          <a:xfrm>
            <a:off x="3858045" y="1972316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782D2ED0-5EF2-4649-98CD-E27270CCEA11}"/>
              </a:ext>
            </a:extLst>
          </p:cNvPr>
          <p:cNvSpPr txBox="1"/>
          <p:nvPr/>
        </p:nvSpPr>
        <p:spPr>
          <a:xfrm>
            <a:off x="3073298" y="2347629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37E03369-0892-422E-9265-A0993C0C911E}"/>
              </a:ext>
            </a:extLst>
          </p:cNvPr>
          <p:cNvSpPr txBox="1"/>
          <p:nvPr/>
        </p:nvSpPr>
        <p:spPr>
          <a:xfrm>
            <a:off x="6490070" y="24516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しょう</a:t>
            </a:r>
            <a:r>
              <a:rPr lang="ja" altLang="en-US" b="1">
                <a:solidFill>
                  <a:schemeClr val="dk1"/>
                </a:solidFill>
                <a:ea typeface="Lato"/>
              </a:rPr>
              <a:t>かい</a:t>
            </a:r>
            <a:endParaRPr lang="ja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CAE80D86-D79A-4EAA-BE26-48BDE085CDA7}"/>
              </a:ext>
            </a:extLst>
          </p:cNvPr>
          <p:cNvSpPr txBox="1"/>
          <p:nvPr/>
        </p:nvSpPr>
        <p:spPr>
          <a:xfrm rot="20280000">
            <a:off x="7201746" y="2458517"/>
            <a:ext cx="392158" cy="52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とら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4B8E83DA-99D9-47AA-A045-4457CF573979}"/>
              </a:ext>
            </a:extLst>
          </p:cNvPr>
          <p:cNvSpPr txBox="1"/>
          <p:nvPr/>
        </p:nvSpPr>
        <p:spPr>
          <a:xfrm rot="-780000">
            <a:off x="7440581" y="3277382"/>
            <a:ext cx="392158" cy="52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まき</a:t>
            </a:r>
            <a:endParaRPr lang="ja" altLang="en-US" sz="900" b="1" dirty="0">
              <a:solidFill>
                <a:schemeClr val="accent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>
                <a:latin typeface="Arial"/>
                <a:cs typeface="Arial"/>
              </a:rPr>
              <a:t>コ</a:t>
            </a:r>
            <a:r>
              <a:rPr lang="ja" sz="4400">
                <a:latin typeface="Arial"/>
                <a:cs typeface="Arial"/>
              </a:rPr>
              <a:t>ード</a:t>
            </a:r>
            <a:r>
              <a:rPr lang="ja" altLang="en-US" sz="4400">
                <a:latin typeface="Arial"/>
                <a:cs typeface="Arial"/>
              </a:rPr>
              <a:t>見</a:t>
            </a:r>
            <a:r>
              <a:rPr lang="ja" sz="4400">
                <a:latin typeface="Arial"/>
                <a:cs typeface="Arial"/>
              </a:rPr>
              <a:t>本集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F0DE78-5236-4776-B5E0-4C039147AF40}"/>
              </a:ext>
            </a:extLst>
          </p:cNvPr>
          <p:cNvSpPr txBox="1"/>
          <p:nvPr/>
        </p:nvSpPr>
        <p:spPr>
          <a:xfrm>
            <a:off x="4769892" y="1754590"/>
            <a:ext cx="1301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rgbClr val="FFFFFF"/>
                </a:solidFill>
              </a:rPr>
              <a:t>みほんしゅう</a:t>
            </a:r>
          </a:p>
        </p:txBody>
      </p:sp>
    </p:spTree>
    <p:extLst>
      <p:ext uri="{BB962C8B-B14F-4D97-AF65-F5344CB8AC3E}">
        <p14:creationId xmlns:p14="http://schemas.microsoft.com/office/powerpoint/2010/main" val="119650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１.移動しながらジャンプ</a:t>
            </a:r>
            <a:endParaRPr lang="ja-JP" altLang="en-US" dirty="0"/>
          </a:p>
        </p:txBody>
      </p:sp>
      <p:pic>
        <p:nvPicPr>
          <p:cNvPr id="7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5B0246E-DA26-419E-8888-2BBB13A504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459" y="3699735"/>
            <a:ext cx="753199" cy="7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907" y="116903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388460" y="1176076"/>
            <a:ext cx="2996866" cy="20338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スペースキーを押すとジャンプするよ。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矢印キーを押すと移動できるよ。</a:t>
            </a:r>
            <a:r>
              <a:rPr lang="ja" altLang="en-US" sz="1500" b="1">
                <a:solidFill>
                  <a:schemeClr val="dk2"/>
                </a:solidFill>
              </a:rPr>
              <a:t>移動</a:t>
            </a:r>
            <a:r>
              <a:rPr lang="ja" sz="1500" b="1">
                <a:solidFill>
                  <a:schemeClr val="dk2"/>
                </a:solidFill>
              </a:rPr>
              <a:t>しながらの</a:t>
            </a:r>
            <a:r>
              <a:rPr lang="ja" altLang="en-US" sz="1500" b="1">
                <a:solidFill>
                  <a:schemeClr val="dk2"/>
                </a:solidFill>
              </a:rPr>
              <a:t>ジャンプもできるよ。</a:t>
            </a:r>
            <a:endParaRPr lang="ja" sz="1500" b="1">
              <a:solidFill>
                <a:schemeClr val="dk2"/>
              </a:solidFill>
            </a:endParaRP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8D0E486E-2745-4CA1-AD41-8B2C03D34C39}"/>
              </a:ext>
            </a:extLst>
          </p:cNvPr>
          <p:cNvSpPr/>
          <p:nvPr/>
        </p:nvSpPr>
        <p:spPr>
          <a:xfrm>
            <a:off x="1435876" y="3408584"/>
            <a:ext cx="2945502" cy="142636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ちかづいてくる敵をジャンプしてよけるゲームなんかにつかえそうだね。</a:t>
            </a:r>
          </a:p>
        </p:txBody>
      </p:sp>
      <p:pic>
        <p:nvPicPr>
          <p:cNvPr id="5" name="図 7" descr="グラフィカル ユーザー インターフェイス, アプリケーション, Word&#10;&#10;説明は自動で生成されたものです">
            <a:extLst>
              <a:ext uri="{FF2B5EF4-FFF2-40B4-BE49-F238E27FC236}">
                <a16:creationId xmlns:a16="http://schemas.microsoft.com/office/drawing/2014/main" id="{442093C7-C364-4680-A7C8-1937E1FD6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743" y="1240791"/>
            <a:ext cx="3389166" cy="2801644"/>
          </a:xfrm>
          <a:prstGeom prst="rect">
            <a:avLst/>
          </a:prstGeom>
        </p:spPr>
      </p:pic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A58F7EC0-3225-480F-937A-F41EAECD594C}"/>
              </a:ext>
            </a:extLst>
          </p:cNvPr>
          <p:cNvSpPr/>
          <p:nvPr/>
        </p:nvSpPr>
        <p:spPr>
          <a:xfrm>
            <a:off x="4783310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50064-1229-495C-8FEE-979F540BA9E6}"/>
              </a:ext>
            </a:extLst>
          </p:cNvPr>
          <p:cNvSpPr txBox="1"/>
          <p:nvPr/>
        </p:nvSpPr>
        <p:spPr>
          <a:xfrm>
            <a:off x="5363935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0302DAD3-0EB2-49D9-9B26-4B395448F773}"/>
              </a:ext>
            </a:extLst>
          </p:cNvPr>
          <p:cNvSpPr/>
          <p:nvPr/>
        </p:nvSpPr>
        <p:spPr>
          <a:xfrm>
            <a:off x="7037560" y="2289751"/>
            <a:ext cx="489857" cy="4445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BFB652A4-B396-4959-A187-B3E787D135D3}"/>
              </a:ext>
            </a:extLst>
          </p:cNvPr>
          <p:cNvSpPr/>
          <p:nvPr/>
        </p:nvSpPr>
        <p:spPr>
          <a:xfrm>
            <a:off x="5005559" y="2306809"/>
            <a:ext cx="489857" cy="4445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A6DA0D81-AE35-4155-A5BC-9F36E69470D6}"/>
              </a:ext>
            </a:extLst>
          </p:cNvPr>
          <p:cNvSpPr/>
          <p:nvPr/>
        </p:nvSpPr>
        <p:spPr>
          <a:xfrm>
            <a:off x="5971613" y="3325331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BB45EFC-0D08-48F4-BED5-189A2A74B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474732" y="4370161"/>
            <a:ext cx="494394" cy="69396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2DB0A96-B684-4741-A928-FABD01741253}"/>
              </a:ext>
            </a:extLst>
          </p:cNvPr>
          <p:cNvSpPr txBox="1"/>
          <p:nvPr/>
        </p:nvSpPr>
        <p:spPr>
          <a:xfrm>
            <a:off x="7106190" y="2366368"/>
            <a:ext cx="36648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1F93AE-4C10-40B4-9B78-B127868433AA}"/>
              </a:ext>
            </a:extLst>
          </p:cNvPr>
          <p:cNvSpPr txBox="1"/>
          <p:nvPr/>
        </p:nvSpPr>
        <p:spPr>
          <a:xfrm>
            <a:off x="5073106" y="2383427"/>
            <a:ext cx="36648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←</a:t>
            </a:r>
            <a:endParaRPr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C036BADB-F2B2-4DDE-AABF-7D6F4A6FA5D9}"/>
              </a:ext>
            </a:extLst>
          </p:cNvPr>
          <p:cNvSpPr/>
          <p:nvPr/>
        </p:nvSpPr>
        <p:spPr>
          <a:xfrm>
            <a:off x="7016421" y="2871992"/>
            <a:ext cx="689429" cy="408214"/>
          </a:xfrm>
          <a:prstGeom prst="rightArrow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D543EA42-E129-4639-8F5D-0AFB60C772BD}"/>
              </a:ext>
            </a:extLst>
          </p:cNvPr>
          <p:cNvSpPr/>
          <p:nvPr/>
        </p:nvSpPr>
        <p:spPr>
          <a:xfrm flipH="1">
            <a:off x="4833998" y="2881063"/>
            <a:ext cx="653142" cy="399143"/>
          </a:xfrm>
          <a:prstGeom prst="rightArrow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84FB498C-5272-4D63-A5C9-CC5D196DE8F7}"/>
              </a:ext>
            </a:extLst>
          </p:cNvPr>
          <p:cNvSpPr txBox="1"/>
          <p:nvPr/>
        </p:nvSpPr>
        <p:spPr>
          <a:xfrm>
            <a:off x="2732105" y="1179040"/>
            <a:ext cx="545695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570D8A2E-8C21-40F5-9C27-577764A3FA80}"/>
              </a:ext>
            </a:extLst>
          </p:cNvPr>
          <p:cNvSpPr txBox="1"/>
          <p:nvPr/>
        </p:nvSpPr>
        <p:spPr>
          <a:xfrm>
            <a:off x="1350269" y="1861428"/>
            <a:ext cx="767471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やじるし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236A2C98-0A3D-4442-82CD-7FC3C8B16E43}"/>
              </a:ext>
            </a:extLst>
          </p:cNvPr>
          <p:cNvSpPr txBox="1"/>
          <p:nvPr/>
        </p:nvSpPr>
        <p:spPr>
          <a:xfrm>
            <a:off x="2365321" y="1887017"/>
            <a:ext cx="767471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7D05806C-0675-461C-AE20-0EF009150847}"/>
              </a:ext>
            </a:extLst>
          </p:cNvPr>
          <p:cNvSpPr txBox="1"/>
          <p:nvPr/>
        </p:nvSpPr>
        <p:spPr>
          <a:xfrm>
            <a:off x="2919761" y="1887017"/>
            <a:ext cx="767471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いどう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88D19EF-3EF5-4778-9891-7818D58EAB24}"/>
              </a:ext>
            </a:extLst>
          </p:cNvPr>
          <p:cNvSpPr txBox="1"/>
          <p:nvPr/>
        </p:nvSpPr>
        <p:spPr>
          <a:xfrm>
            <a:off x="1384387" y="2236740"/>
            <a:ext cx="767471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いどう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9291B697-D29B-4B0B-A365-C05ACF947D1E}"/>
              </a:ext>
            </a:extLst>
          </p:cNvPr>
          <p:cNvSpPr txBox="1"/>
          <p:nvPr/>
        </p:nvSpPr>
        <p:spPr>
          <a:xfrm>
            <a:off x="2740633" y="3473568"/>
            <a:ext cx="767471" cy="330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5;p26">
            <a:extLst>
              <a:ext uri="{FF2B5EF4-FFF2-40B4-BE49-F238E27FC236}">
                <a16:creationId xmlns:a16="http://schemas.microsoft.com/office/drawing/2014/main" id="{92FADF7A-0C28-4150-85E8-3E87FA37B089}"/>
              </a:ext>
            </a:extLst>
          </p:cNvPr>
          <p:cNvSpPr txBox="1"/>
          <p:nvPr/>
        </p:nvSpPr>
        <p:spPr>
          <a:xfrm>
            <a:off x="2813705" y="25369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いどう</a:t>
            </a:r>
            <a:endParaRPr lang="ja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9101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5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9326110-278D-44A6-B4A0-9C37D6509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79" y="994105"/>
            <a:ext cx="7789652" cy="3554259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「移動しながらジャンプ」のコード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3064961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052818" y="2926862"/>
            <a:ext cx="2162295" cy="162559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コードはこんなかんじだよ。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さんこうにしてね。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50064-1229-495C-8FEE-979F540BA9E6}"/>
              </a:ext>
            </a:extLst>
          </p:cNvPr>
          <p:cNvSpPr txBox="1"/>
          <p:nvPr/>
        </p:nvSpPr>
        <p:spPr>
          <a:xfrm>
            <a:off x="5363935" y="4452256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sp>
        <p:nvSpPr>
          <p:cNvPr id="6" name="Google Shape;125;p26">
            <a:extLst>
              <a:ext uri="{FF2B5EF4-FFF2-40B4-BE49-F238E27FC236}">
                <a16:creationId xmlns:a16="http://schemas.microsoft.com/office/drawing/2014/main" id="{52CA6AE0-0434-4118-B9E8-EC85E9893D7C}"/>
              </a:ext>
            </a:extLst>
          </p:cNvPr>
          <p:cNvSpPr txBox="1"/>
          <p:nvPr/>
        </p:nvSpPr>
        <p:spPr>
          <a:xfrm>
            <a:off x="1738944" y="25369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いどう</a:t>
            </a:r>
            <a:endParaRPr lang="ja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776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11" y="154760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75621" y="1496959"/>
            <a:ext cx="2892207" cy="143618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ランダムな位置</a:t>
            </a:r>
            <a:r>
              <a:rPr lang="ja" altLang="en-US" sz="1500" b="1">
                <a:solidFill>
                  <a:schemeClr val="dk2"/>
                </a:solidFill>
              </a:rPr>
              <a:t>から、</a:t>
            </a:r>
            <a:r>
              <a:rPr lang="ja" sz="1500" b="1">
                <a:solidFill>
                  <a:schemeClr val="dk2"/>
                </a:solidFill>
              </a:rPr>
              <a:t>ランダムなタイミングで</a:t>
            </a:r>
            <a:r>
              <a:rPr lang="ja" altLang="en-US" sz="1500" b="1">
                <a:solidFill>
                  <a:schemeClr val="dk2"/>
                </a:solidFill>
              </a:rPr>
              <a:t>雪がふってくるよ。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２.空から雪がふってくる</a:t>
            </a:r>
            <a:endParaRPr lang="ja-JP" altLang="en-US" dirty="0"/>
          </a:p>
        </p:txBody>
      </p:sp>
      <p:sp>
        <p:nvSpPr>
          <p:cNvPr id="6" name="Google Shape;124;p26">
            <a:extLst>
              <a:ext uri="{FF2B5EF4-FFF2-40B4-BE49-F238E27FC236}">
                <a16:creationId xmlns:a16="http://schemas.microsoft.com/office/drawing/2014/main" id="{F0BC12F6-0C51-4C7C-957A-40F00D75D3F4}"/>
              </a:ext>
            </a:extLst>
          </p:cNvPr>
          <p:cNvSpPr txBox="1"/>
          <p:nvPr/>
        </p:nvSpPr>
        <p:spPr>
          <a:xfrm>
            <a:off x="2209213" y="1549479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いち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8" name="図 8" descr="散布図&#10;&#10;説明は自動で生成されたものです">
            <a:extLst>
              <a:ext uri="{FF2B5EF4-FFF2-40B4-BE49-F238E27FC236}">
                <a16:creationId xmlns:a16="http://schemas.microsoft.com/office/drawing/2014/main" id="{F9056791-9554-4BBA-9EDC-D971DD43B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543" y="1015355"/>
            <a:ext cx="4040414" cy="3303290"/>
          </a:xfrm>
          <a:prstGeom prst="rect">
            <a:avLst/>
          </a:prstGeom>
        </p:spPr>
      </p:pic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851305-AEE4-43EA-A00C-B9CA3458BB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7;p32">
            <a:extLst>
              <a:ext uri="{FF2B5EF4-FFF2-40B4-BE49-F238E27FC236}">
                <a16:creationId xmlns:a16="http://schemas.microsoft.com/office/drawing/2014/main" id="{6DA209E9-D75B-44A7-A8EE-4DC31B6A94BF}"/>
              </a:ext>
            </a:extLst>
          </p:cNvPr>
          <p:cNvSpPr/>
          <p:nvPr/>
        </p:nvSpPr>
        <p:spPr>
          <a:xfrm>
            <a:off x="1145590" y="3363227"/>
            <a:ext cx="2945502" cy="142636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落ちてくるものをとったり、よけたりするゲームにちょうどよさそうだね。</a:t>
            </a:r>
          </a:p>
        </p:txBody>
      </p:sp>
      <p:sp>
        <p:nvSpPr>
          <p:cNvPr id="3" name="矢印: 上 2">
            <a:extLst>
              <a:ext uri="{FF2B5EF4-FFF2-40B4-BE49-F238E27FC236}">
                <a16:creationId xmlns:a16="http://schemas.microsoft.com/office/drawing/2014/main" id="{95C0D7FD-A5F9-401C-8B07-01175DCF611A}"/>
              </a:ext>
            </a:extLst>
          </p:cNvPr>
          <p:cNvSpPr/>
          <p:nvPr/>
        </p:nvSpPr>
        <p:spPr>
          <a:xfrm rot="10800000">
            <a:off x="5348933" y="1986144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矢印: 上 10">
            <a:extLst>
              <a:ext uri="{FF2B5EF4-FFF2-40B4-BE49-F238E27FC236}">
                <a16:creationId xmlns:a16="http://schemas.microsoft.com/office/drawing/2014/main" id="{616F22D8-821A-4F07-9DFC-E3DC717E0D81}"/>
              </a:ext>
            </a:extLst>
          </p:cNvPr>
          <p:cNvSpPr/>
          <p:nvPr/>
        </p:nvSpPr>
        <p:spPr>
          <a:xfrm rot="10800000">
            <a:off x="6440753" y="3026785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FF57AB35-27AD-474A-9442-D7251864E010}"/>
              </a:ext>
            </a:extLst>
          </p:cNvPr>
          <p:cNvSpPr txBox="1"/>
          <p:nvPr/>
        </p:nvSpPr>
        <p:spPr>
          <a:xfrm>
            <a:off x="2736936" y="25369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そら</a:t>
            </a:r>
          </a:p>
        </p:txBody>
      </p:sp>
      <p:sp>
        <p:nvSpPr>
          <p:cNvPr id="14" name="Google Shape;125;p26">
            <a:extLst>
              <a:ext uri="{FF2B5EF4-FFF2-40B4-BE49-F238E27FC236}">
                <a16:creationId xmlns:a16="http://schemas.microsoft.com/office/drawing/2014/main" id="{571B3793-0344-4463-8194-36202495ABE1}"/>
              </a:ext>
            </a:extLst>
          </p:cNvPr>
          <p:cNvSpPr txBox="1"/>
          <p:nvPr/>
        </p:nvSpPr>
        <p:spPr>
          <a:xfrm>
            <a:off x="3939644" y="25369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ゆき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ABDDCF54-06D3-4AF7-8B7A-B50996F2BBAC}"/>
              </a:ext>
            </a:extLst>
          </p:cNvPr>
          <p:cNvSpPr txBox="1"/>
          <p:nvPr/>
        </p:nvSpPr>
        <p:spPr>
          <a:xfrm>
            <a:off x="2490698" y="1924792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ゆき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DD22EF56-61B7-468C-A47D-23F85FB457C8}"/>
              </a:ext>
            </a:extLst>
          </p:cNvPr>
          <p:cNvSpPr txBox="1"/>
          <p:nvPr/>
        </p:nvSpPr>
        <p:spPr>
          <a:xfrm>
            <a:off x="1168572" y="3426046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8639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「空から雪がふってくる」のコード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474" y="1418700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263541"/>
            <a:ext cx="2162295" cy="162559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コードはこんなかんじだよ。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クローンと乱数をつかっているよ。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図 5" descr="タイムライン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082E619-95DF-4AA0-9571-ADC441E8A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2324" y="1109402"/>
            <a:ext cx="5525219" cy="2633554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F36F1FEE-D22C-4807-8FE8-010751F5FF99}"/>
              </a:ext>
            </a:extLst>
          </p:cNvPr>
          <p:cNvSpPr txBox="1"/>
          <p:nvPr/>
        </p:nvSpPr>
        <p:spPr>
          <a:xfrm>
            <a:off x="2140974" y="1950383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らんすう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5;p26">
            <a:extLst>
              <a:ext uri="{FF2B5EF4-FFF2-40B4-BE49-F238E27FC236}">
                <a16:creationId xmlns:a16="http://schemas.microsoft.com/office/drawing/2014/main" id="{B90B6DCB-7469-46DB-9FEC-5BCBA0A31527}"/>
              </a:ext>
            </a:extLst>
          </p:cNvPr>
          <p:cNvSpPr txBox="1"/>
          <p:nvPr/>
        </p:nvSpPr>
        <p:spPr>
          <a:xfrm>
            <a:off x="2907533" y="253699"/>
            <a:ext cx="1271574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ゆき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4A8D75C6-BBB3-4663-B187-1389DC6E0666}"/>
              </a:ext>
            </a:extLst>
          </p:cNvPr>
          <p:cNvSpPr txBox="1"/>
          <p:nvPr/>
        </p:nvSpPr>
        <p:spPr>
          <a:xfrm>
            <a:off x="1653645" y="26222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そら</a:t>
            </a:r>
          </a:p>
        </p:txBody>
      </p:sp>
    </p:spTree>
    <p:extLst>
      <p:ext uri="{BB962C8B-B14F-4D97-AF65-F5344CB8AC3E}">
        <p14:creationId xmlns:p14="http://schemas.microsoft.com/office/powerpoint/2010/main" val="22564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11" y="154760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58562" y="1496959"/>
            <a:ext cx="2832498" cy="143618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スペースキーを押すと、弾が発射されるよ。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３.弾を発射する</a:t>
            </a:r>
            <a:endParaRPr lang="ja-JP" altLang="en-US" dirty="0"/>
          </a:p>
        </p:txBody>
      </p:sp>
      <p:sp>
        <p:nvSpPr>
          <p:cNvPr id="6" name="Google Shape;124;p26">
            <a:extLst>
              <a:ext uri="{FF2B5EF4-FFF2-40B4-BE49-F238E27FC236}">
                <a16:creationId xmlns:a16="http://schemas.microsoft.com/office/drawing/2014/main" id="{F0BC12F6-0C51-4C7C-957A-40F00D75D3F4}"/>
              </a:ext>
            </a:extLst>
          </p:cNvPr>
          <p:cNvSpPr txBox="1"/>
          <p:nvPr/>
        </p:nvSpPr>
        <p:spPr>
          <a:xfrm>
            <a:off x="2541877" y="1754195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851305-AEE4-43EA-A00C-B9CA3458BB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7;p32">
            <a:extLst>
              <a:ext uri="{FF2B5EF4-FFF2-40B4-BE49-F238E27FC236}">
                <a16:creationId xmlns:a16="http://schemas.microsoft.com/office/drawing/2014/main" id="{6DA209E9-D75B-44A7-A8EE-4DC31B6A94BF}"/>
              </a:ext>
            </a:extLst>
          </p:cNvPr>
          <p:cNvSpPr/>
          <p:nvPr/>
        </p:nvSpPr>
        <p:spPr>
          <a:xfrm>
            <a:off x="1145590" y="3363227"/>
            <a:ext cx="2945502" cy="142636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シューティングゲームをつくれるね。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図 4" descr="グラフ, バブル チャート&#10;&#10;説明は自動で生成されたものです">
            <a:extLst>
              <a:ext uri="{FF2B5EF4-FFF2-40B4-BE49-F238E27FC236}">
                <a16:creationId xmlns:a16="http://schemas.microsoft.com/office/drawing/2014/main" id="{D0542B42-4C74-4308-B636-098E06201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132" y="1072923"/>
            <a:ext cx="3502357" cy="2920885"/>
          </a:xfrm>
          <a:prstGeom prst="rect">
            <a:avLst/>
          </a:prstGeom>
        </p:spPr>
      </p:pic>
      <p:sp>
        <p:nvSpPr>
          <p:cNvPr id="5" name="四角形: 角度付き 4">
            <a:extLst>
              <a:ext uri="{FF2B5EF4-FFF2-40B4-BE49-F238E27FC236}">
                <a16:creationId xmlns:a16="http://schemas.microsoft.com/office/drawing/2014/main" id="{6EE41512-FDD7-44B6-9D02-1F5AA698EF95}"/>
              </a:ext>
            </a:extLst>
          </p:cNvPr>
          <p:cNvSpPr/>
          <p:nvPr/>
        </p:nvSpPr>
        <p:spPr>
          <a:xfrm>
            <a:off x="5653355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E47299-E530-44D3-A509-866DD45C3E7A}"/>
              </a:ext>
            </a:extLst>
          </p:cNvPr>
          <p:cNvSpPr txBox="1"/>
          <p:nvPr/>
        </p:nvSpPr>
        <p:spPr>
          <a:xfrm>
            <a:off x="6233980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pic>
        <p:nvPicPr>
          <p:cNvPr id="11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E7A1A5C-A140-425C-BFCD-353D66590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53307" y="4370161"/>
            <a:ext cx="494394" cy="693964"/>
          </a:xfrm>
          <a:prstGeom prst="rect">
            <a:avLst/>
          </a:prstGeom>
        </p:spPr>
      </p:pic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AF27D630-E6F0-455C-9D52-ED00B67811AD}"/>
              </a:ext>
            </a:extLst>
          </p:cNvPr>
          <p:cNvSpPr txBox="1"/>
          <p:nvPr/>
        </p:nvSpPr>
        <p:spPr>
          <a:xfrm>
            <a:off x="3249855" y="1754195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7F94D1BE-94FB-40D9-B67D-06E6587791AD}"/>
              </a:ext>
            </a:extLst>
          </p:cNvPr>
          <p:cNvSpPr txBox="1"/>
          <p:nvPr/>
        </p:nvSpPr>
        <p:spPr>
          <a:xfrm>
            <a:off x="1160042" y="2095389"/>
            <a:ext cx="711824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はっしゃ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44278A4B-B5EA-4B8D-B4DE-C0A219261FA4}"/>
              </a:ext>
            </a:extLst>
          </p:cNvPr>
          <p:cNvSpPr txBox="1"/>
          <p:nvPr/>
        </p:nvSpPr>
        <p:spPr>
          <a:xfrm>
            <a:off x="3538742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たま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5;p26">
            <a:extLst>
              <a:ext uri="{FF2B5EF4-FFF2-40B4-BE49-F238E27FC236}">
                <a16:creationId xmlns:a16="http://schemas.microsoft.com/office/drawing/2014/main" id="{479BFBF4-3F56-432F-9045-9FBE6D452ABF}"/>
              </a:ext>
            </a:extLst>
          </p:cNvPr>
          <p:cNvSpPr txBox="1"/>
          <p:nvPr/>
        </p:nvSpPr>
        <p:spPr>
          <a:xfrm>
            <a:off x="4400256" y="253699"/>
            <a:ext cx="1049798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はっしゃ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54984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「弾を発射する」のコード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765" y="1563707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468257"/>
            <a:ext cx="2162295" cy="200091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コードはこんなかんじだよ。「Dot(イヌ)」のスプライトにはブロックはおいてないよ。</a:t>
            </a: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840AD64D-788E-441B-AAF9-BA81E911F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504" y="1408100"/>
            <a:ext cx="5190945" cy="2877233"/>
          </a:xfrm>
          <a:prstGeom prst="rect">
            <a:avLst/>
          </a:prstGeom>
        </p:spPr>
      </p:pic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6A784FBB-E0E1-48AB-BE35-949A6FE52703}"/>
              </a:ext>
            </a:extLst>
          </p:cNvPr>
          <p:cNvSpPr txBox="1"/>
          <p:nvPr/>
        </p:nvSpPr>
        <p:spPr>
          <a:xfrm>
            <a:off x="2455451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たま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D4AAAEEA-890D-4B21-966D-1672DE543997}"/>
              </a:ext>
            </a:extLst>
          </p:cNvPr>
          <p:cNvSpPr txBox="1"/>
          <p:nvPr/>
        </p:nvSpPr>
        <p:spPr>
          <a:xfrm>
            <a:off x="3299906" y="253699"/>
            <a:ext cx="913321" cy="39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はっしゃ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26078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8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2E2FE55-88A8-4383-8E26-8BF587327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64" y="1015324"/>
            <a:ext cx="3422530" cy="2994239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「弾を発射する」のコードのポイント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16175"/>
            <a:ext cx="4243579" cy="210326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重要ポイントを説明するね。</a:t>
            </a:r>
            <a:endParaRPr lang="ja-JP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「スぺースキーが押されたではないまで待つ」っていうブロックがあるね。</a:t>
            </a:r>
            <a:endParaRPr lang="ja-JP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もしこのブロックをおかないと、どうなると</a:t>
            </a:r>
            <a:endParaRPr lang="ja-JP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思う？</a:t>
            </a:r>
            <a:endParaRPr lang="ja-JP">
              <a:solidFill>
                <a:schemeClr val="bg2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2BC401-45FE-4278-98CA-7A117A90A028}"/>
              </a:ext>
            </a:extLst>
          </p:cNvPr>
          <p:cNvSpPr/>
          <p:nvPr/>
        </p:nvSpPr>
        <p:spPr>
          <a:xfrm>
            <a:off x="6017439" y="3172252"/>
            <a:ext cx="2857500" cy="38384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427075" y="3303518"/>
            <a:ext cx="3525531" cy="132400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えーっと、ちょっとわからないから、じっさいにブロックを消して実行してみよう。</a:t>
            </a:r>
          </a:p>
        </p:txBody>
      </p:sp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9D50F1A1-8C5A-41D6-8AB8-0C351EFB18DF}"/>
              </a:ext>
            </a:extLst>
          </p:cNvPr>
          <p:cNvSpPr txBox="1"/>
          <p:nvPr/>
        </p:nvSpPr>
        <p:spPr>
          <a:xfrm>
            <a:off x="1457458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たま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499A03A4-0CA0-417C-A6D4-1C420E622ED9}"/>
              </a:ext>
            </a:extLst>
          </p:cNvPr>
          <p:cNvSpPr txBox="1"/>
          <p:nvPr/>
        </p:nvSpPr>
        <p:spPr>
          <a:xfrm>
            <a:off x="2284854" y="253699"/>
            <a:ext cx="913321" cy="39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はっしゃ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6060DFF8-7452-4C02-BCFB-F6CB756792B9}"/>
              </a:ext>
            </a:extLst>
          </p:cNvPr>
          <p:cNvSpPr txBox="1"/>
          <p:nvPr/>
        </p:nvSpPr>
        <p:spPr>
          <a:xfrm>
            <a:off x="1202690" y="1080337"/>
            <a:ext cx="890950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じゅうよう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F1DCF50-A86F-4B21-8552-2024FCF6F0BA}"/>
              </a:ext>
            </a:extLst>
          </p:cNvPr>
          <p:cNvSpPr txBox="1"/>
          <p:nvPr/>
        </p:nvSpPr>
        <p:spPr>
          <a:xfrm>
            <a:off x="2499228" y="1080337"/>
            <a:ext cx="890950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せつめい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A5DAD565-1AEB-4BA9-AD35-C45CB1C433DA}"/>
              </a:ext>
            </a:extLst>
          </p:cNvPr>
          <p:cNvSpPr txBox="1"/>
          <p:nvPr/>
        </p:nvSpPr>
        <p:spPr>
          <a:xfrm>
            <a:off x="4657280" y="1404471"/>
            <a:ext cx="472988" cy="56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384AD596-2C7B-433D-B617-FC6A8A490AF3}"/>
              </a:ext>
            </a:extLst>
          </p:cNvPr>
          <p:cNvSpPr txBox="1"/>
          <p:nvPr/>
        </p:nvSpPr>
        <p:spPr>
          <a:xfrm>
            <a:off x="2763653" y="1447120"/>
            <a:ext cx="472988" cy="56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AA311DAE-74BD-497A-A41F-A33799DE71F5}"/>
              </a:ext>
            </a:extLst>
          </p:cNvPr>
          <p:cNvSpPr txBox="1"/>
          <p:nvPr/>
        </p:nvSpPr>
        <p:spPr>
          <a:xfrm>
            <a:off x="1194160" y="2453642"/>
            <a:ext cx="472988" cy="56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8C8125F8-8DEB-47C0-809C-A58558F8CE1D}"/>
              </a:ext>
            </a:extLst>
          </p:cNvPr>
          <p:cNvSpPr txBox="1"/>
          <p:nvPr/>
        </p:nvSpPr>
        <p:spPr>
          <a:xfrm>
            <a:off x="3386332" y="3673411"/>
            <a:ext cx="404748" cy="40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B90D71A1-AEE0-49F7-BC89-B78A5959B1A3}"/>
              </a:ext>
            </a:extLst>
          </p:cNvPr>
          <p:cNvSpPr txBox="1"/>
          <p:nvPr/>
        </p:nvSpPr>
        <p:spPr>
          <a:xfrm>
            <a:off x="3855474" y="3673411"/>
            <a:ext cx="677703" cy="40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じっこう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20445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１回しかスペースキーを押していないのに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76" y="3141729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300183" y="3003628"/>
            <a:ext cx="3544131" cy="189002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>
                <a:solidFill>
                  <a:schemeClr val="bg2"/>
                </a:solidFill>
              </a:rPr>
              <a:t>スクリプトの実行</a:t>
            </a:r>
            <a:r>
              <a:rPr lang="ja-JP" altLang="en-US" sz="1500" b="1">
                <a:solidFill>
                  <a:schemeClr val="bg2"/>
                </a:solidFill>
              </a:rPr>
              <a:t>速度は</a:t>
            </a:r>
            <a:r>
              <a:rPr lang="ja-JP" sz="1500" b="1">
                <a:solidFill>
                  <a:schemeClr val="bg2"/>
                </a:solidFill>
              </a:rPr>
              <a:t>すごく速いから、キーを押してすばやく離しても、そのあいだに</a:t>
            </a:r>
            <a:r>
              <a:rPr lang="ja-JP" altLang="en-US" sz="1500" b="1">
                <a:solidFill>
                  <a:schemeClr val="bg2"/>
                </a:solidFill>
              </a:rPr>
              <a:t>弾の</a:t>
            </a:r>
            <a:r>
              <a:rPr lang="ja-JP" sz="1500" b="1">
                <a:solidFill>
                  <a:schemeClr val="bg2"/>
                </a:solidFill>
              </a:rPr>
              <a:t>クローン作成の処理が3回く</a:t>
            </a:r>
            <a:r>
              <a:rPr lang="ja-JP" altLang="en-US" sz="1500" b="1">
                <a:solidFill>
                  <a:schemeClr val="bg2"/>
                </a:solidFill>
              </a:rPr>
              <a:t>り</a:t>
            </a:r>
            <a:r>
              <a:rPr lang="ja-JP" sz="1500" b="1">
                <a:solidFill>
                  <a:schemeClr val="bg2"/>
                </a:solidFill>
              </a:rPr>
              <a:t>かえされてしまっているんだね。</a:t>
            </a:r>
            <a:endParaRPr lang="ja-JP" sz="150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953" y="1291474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99127" y="974869"/>
            <a:ext cx="3491410" cy="194668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１回しかスペースキーを押していないのに、弾が３個でてるみたい。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キーを長押ししているときならわかるけど、すぐ離してるのに何個もでちゃうのはなんで？</a:t>
            </a:r>
          </a:p>
        </p:txBody>
      </p:sp>
      <p:pic>
        <p:nvPicPr>
          <p:cNvPr id="6" name="図 8">
            <a:extLst>
              <a:ext uri="{FF2B5EF4-FFF2-40B4-BE49-F238E27FC236}">
                <a16:creationId xmlns:a16="http://schemas.microsoft.com/office/drawing/2014/main" id="{A1B70CB5-9F2C-41DE-B1BF-7BE68458F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191" y="1075413"/>
            <a:ext cx="4065326" cy="3350926"/>
          </a:xfrm>
          <a:prstGeom prst="rect">
            <a:avLst/>
          </a:prstGeom>
        </p:spPr>
      </p:pic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0ABC4307-3D06-48AD-ADCD-79F2279BC645}"/>
              </a:ext>
            </a:extLst>
          </p:cNvPr>
          <p:cNvSpPr/>
          <p:nvPr/>
        </p:nvSpPr>
        <p:spPr>
          <a:xfrm>
            <a:off x="5653355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FA2FFE-8AC3-4BF7-9849-51E6B5BB9191}"/>
              </a:ext>
            </a:extLst>
          </p:cNvPr>
          <p:cNvSpPr txBox="1"/>
          <p:nvPr/>
        </p:nvSpPr>
        <p:spPr>
          <a:xfrm>
            <a:off x="6233980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pic>
        <p:nvPicPr>
          <p:cNvPr id="15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003706B-4593-4D7A-9E4C-36F046D78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978723" y="4456425"/>
            <a:ext cx="429696" cy="6077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36F56E-FB37-4DC9-BA9F-1A6670B521AC}"/>
              </a:ext>
            </a:extLst>
          </p:cNvPr>
          <p:cNvSpPr txBox="1"/>
          <p:nvPr/>
        </p:nvSpPr>
        <p:spPr>
          <a:xfrm>
            <a:off x="6143198" y="2044605"/>
            <a:ext cx="2743200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/>
              <a:t>押してすぐに離したのに</a:t>
            </a:r>
            <a:endParaRPr lang="ja-JP"/>
          </a:p>
          <a:p>
            <a:pPr>
              <a:lnSpc>
                <a:spcPct val="150000"/>
              </a:lnSpc>
            </a:pPr>
            <a:r>
              <a:rPr lang="ja-JP" altLang="en-US"/>
              <a:t>弾が3つでてる！</a:t>
            </a:r>
            <a:endParaRPr lang="ja-JP"/>
          </a:p>
        </p:txBody>
      </p:sp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32D528C0-B66A-43E6-BE43-AAC8A62003A8}"/>
              </a:ext>
            </a:extLst>
          </p:cNvPr>
          <p:cNvSpPr txBox="1"/>
          <p:nvPr/>
        </p:nvSpPr>
        <p:spPr>
          <a:xfrm>
            <a:off x="1039495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かい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Google Shape;125;p26">
            <a:extLst>
              <a:ext uri="{FF2B5EF4-FFF2-40B4-BE49-F238E27FC236}">
                <a16:creationId xmlns:a16="http://schemas.microsoft.com/office/drawing/2014/main" id="{246F351E-1AAF-4C6C-8AF1-8ACA5EB2A209}"/>
              </a:ext>
            </a:extLst>
          </p:cNvPr>
          <p:cNvSpPr txBox="1"/>
          <p:nvPr/>
        </p:nvSpPr>
        <p:spPr>
          <a:xfrm>
            <a:off x="5227651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DEF16045-1F63-40BE-9E57-32C097997A07}"/>
              </a:ext>
            </a:extLst>
          </p:cNvPr>
          <p:cNvSpPr txBox="1"/>
          <p:nvPr/>
        </p:nvSpPr>
        <p:spPr>
          <a:xfrm>
            <a:off x="1296518" y="977979"/>
            <a:ext cx="890950" cy="57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いっかい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2C0B5A9D-432F-4B47-8B77-748C6B50C755}"/>
              </a:ext>
            </a:extLst>
          </p:cNvPr>
          <p:cNvSpPr txBox="1"/>
          <p:nvPr/>
        </p:nvSpPr>
        <p:spPr>
          <a:xfrm>
            <a:off x="3428980" y="977979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F3899596-C52B-4ABE-8C33-4300A33B4F4B}"/>
              </a:ext>
            </a:extLst>
          </p:cNvPr>
          <p:cNvSpPr txBox="1"/>
          <p:nvPr/>
        </p:nvSpPr>
        <p:spPr>
          <a:xfrm>
            <a:off x="1885077" y="1285053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4E1444C6-82FC-4526-808B-8C5E914F690D}"/>
              </a:ext>
            </a:extLst>
          </p:cNvPr>
          <p:cNvSpPr txBox="1"/>
          <p:nvPr/>
        </p:nvSpPr>
        <p:spPr>
          <a:xfrm>
            <a:off x="2482166" y="1285053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9A1126B7-895D-4D3C-887B-BA1005B50CD2}"/>
              </a:ext>
            </a:extLst>
          </p:cNvPr>
          <p:cNvSpPr txBox="1"/>
          <p:nvPr/>
        </p:nvSpPr>
        <p:spPr>
          <a:xfrm>
            <a:off x="1885076" y="1668895"/>
            <a:ext cx="848301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ながお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E750CF8-E5BE-4A95-A11B-679D20F73457}"/>
              </a:ext>
            </a:extLst>
          </p:cNvPr>
          <p:cNvSpPr txBox="1"/>
          <p:nvPr/>
        </p:nvSpPr>
        <p:spPr>
          <a:xfrm>
            <a:off x="2217740" y="1993029"/>
            <a:ext cx="848301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7031B7B-BA6E-4849-AF20-ABC0ABB88D9F}"/>
              </a:ext>
            </a:extLst>
          </p:cNvPr>
          <p:cNvSpPr txBox="1"/>
          <p:nvPr/>
        </p:nvSpPr>
        <p:spPr>
          <a:xfrm>
            <a:off x="3428979" y="1993030"/>
            <a:ext cx="780062" cy="37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なんこ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CA74C2AF-16FC-4701-BD68-51E9AE09AFC8}"/>
              </a:ext>
            </a:extLst>
          </p:cNvPr>
          <p:cNvSpPr txBox="1"/>
          <p:nvPr/>
        </p:nvSpPr>
        <p:spPr>
          <a:xfrm>
            <a:off x="2430986" y="2965434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じっこうそくど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2F26C63A-8D18-4CA3-A02A-024806179E58}"/>
              </a:ext>
            </a:extLst>
          </p:cNvPr>
          <p:cNvSpPr txBox="1"/>
          <p:nvPr/>
        </p:nvSpPr>
        <p:spPr>
          <a:xfrm>
            <a:off x="6184120" y="1924790"/>
            <a:ext cx="848301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27C55AEC-3D59-4482-8972-291A3FFBD216}"/>
              </a:ext>
            </a:extLst>
          </p:cNvPr>
          <p:cNvSpPr txBox="1"/>
          <p:nvPr/>
        </p:nvSpPr>
        <p:spPr>
          <a:xfrm>
            <a:off x="3966359" y="2965434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FBD2AE83-26D1-406A-85F1-D7764946D854}"/>
              </a:ext>
            </a:extLst>
          </p:cNvPr>
          <p:cNvSpPr txBox="1"/>
          <p:nvPr/>
        </p:nvSpPr>
        <p:spPr>
          <a:xfrm>
            <a:off x="2285978" y="3306628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2DA0FB20-982B-49D3-A757-C18096A607C2}"/>
              </a:ext>
            </a:extLst>
          </p:cNvPr>
          <p:cNvSpPr txBox="1"/>
          <p:nvPr/>
        </p:nvSpPr>
        <p:spPr>
          <a:xfrm>
            <a:off x="3591045" y="3306628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6A690D91-334E-463C-85D0-AFE222A72E81}"/>
              </a:ext>
            </a:extLst>
          </p:cNvPr>
          <p:cNvSpPr txBox="1"/>
          <p:nvPr/>
        </p:nvSpPr>
        <p:spPr>
          <a:xfrm>
            <a:off x="7173582" y="1924792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06C18379-8112-497B-9A05-876C775BEC59}"/>
              </a:ext>
            </a:extLst>
          </p:cNvPr>
          <p:cNvSpPr txBox="1"/>
          <p:nvPr/>
        </p:nvSpPr>
        <p:spPr>
          <a:xfrm>
            <a:off x="6141470" y="2257456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5A80ECC4-CC8A-4106-A67D-92AE431B74DE}"/>
              </a:ext>
            </a:extLst>
          </p:cNvPr>
          <p:cNvSpPr txBox="1"/>
          <p:nvPr/>
        </p:nvSpPr>
        <p:spPr>
          <a:xfrm>
            <a:off x="2430986" y="3656351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AAFF6879-C679-4C46-8715-115D62B3484A}"/>
              </a:ext>
            </a:extLst>
          </p:cNvPr>
          <p:cNvSpPr txBox="1"/>
          <p:nvPr/>
        </p:nvSpPr>
        <p:spPr>
          <a:xfrm>
            <a:off x="3573986" y="3656351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さくせい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ACEB8305-628A-4410-82D4-E6E6E57C101C}"/>
              </a:ext>
            </a:extLst>
          </p:cNvPr>
          <p:cNvSpPr txBox="1"/>
          <p:nvPr/>
        </p:nvSpPr>
        <p:spPr>
          <a:xfrm>
            <a:off x="4179605" y="3656351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F4FE5DA6-A912-4864-842C-21E892A06587}"/>
              </a:ext>
            </a:extLst>
          </p:cNvPr>
          <p:cNvSpPr txBox="1"/>
          <p:nvPr/>
        </p:nvSpPr>
        <p:spPr>
          <a:xfrm>
            <a:off x="1586530" y="3997545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8881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8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9549F63-4484-42C0-883B-E0158A183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843" y="1015324"/>
            <a:ext cx="3648973" cy="3199116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次のクローンが作成されないようにしよう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だから、クローンを作成したら、「スペースキーが押されたではないまで待つ（=スペースキーから指が離れるまで待つ）」っていうブロックを入れることが必要なんだ。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2BC401-45FE-4278-98CA-7A117A90A028}"/>
              </a:ext>
            </a:extLst>
          </p:cNvPr>
          <p:cNvSpPr/>
          <p:nvPr/>
        </p:nvSpPr>
        <p:spPr>
          <a:xfrm>
            <a:off x="5137416" y="3305671"/>
            <a:ext cx="2974342" cy="4139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そうなんだ、むずかしい！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06A0BE43-7038-46A0-B928-703E113B155A}"/>
              </a:ext>
            </a:extLst>
          </p:cNvPr>
          <p:cNvSpPr txBox="1"/>
          <p:nvPr/>
        </p:nvSpPr>
        <p:spPr>
          <a:xfrm>
            <a:off x="2883068" y="1012097"/>
            <a:ext cx="1112726" cy="44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さくせい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192E9530-CE92-48FF-BB9A-4FE5933D0F0B}"/>
              </a:ext>
            </a:extLst>
          </p:cNvPr>
          <p:cNvSpPr txBox="1"/>
          <p:nvPr/>
        </p:nvSpPr>
        <p:spPr>
          <a:xfrm>
            <a:off x="2763652" y="1353292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38337406-9A43-4E33-858B-A4F3B171C428}"/>
              </a:ext>
            </a:extLst>
          </p:cNvPr>
          <p:cNvSpPr txBox="1"/>
          <p:nvPr/>
        </p:nvSpPr>
        <p:spPr>
          <a:xfrm>
            <a:off x="1987435" y="1685956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B7846E4D-B54E-49DF-830B-540E50CF95B2}"/>
              </a:ext>
            </a:extLst>
          </p:cNvPr>
          <p:cNvSpPr txBox="1"/>
          <p:nvPr/>
        </p:nvSpPr>
        <p:spPr>
          <a:xfrm>
            <a:off x="2763651" y="2010089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0F141FA-1BAD-4353-BBDB-BF2FA541FC94}"/>
              </a:ext>
            </a:extLst>
          </p:cNvPr>
          <p:cNvSpPr txBox="1"/>
          <p:nvPr/>
        </p:nvSpPr>
        <p:spPr>
          <a:xfrm>
            <a:off x="1424464" y="2010089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ゆび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C06CCE71-62F6-4F90-9E4E-36B6D1DFE24B}"/>
              </a:ext>
            </a:extLst>
          </p:cNvPr>
          <p:cNvSpPr txBox="1"/>
          <p:nvPr/>
        </p:nvSpPr>
        <p:spPr>
          <a:xfrm>
            <a:off x="1782719" y="2010090"/>
            <a:ext cx="507107" cy="388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A14BC45E-62FB-468C-8123-585655A566C3}"/>
              </a:ext>
            </a:extLst>
          </p:cNvPr>
          <p:cNvSpPr txBox="1"/>
          <p:nvPr/>
        </p:nvSpPr>
        <p:spPr>
          <a:xfrm>
            <a:off x="2550403" y="2368342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6C37A647-87C0-4D18-AE11-B5FB86298A88}"/>
              </a:ext>
            </a:extLst>
          </p:cNvPr>
          <p:cNvSpPr txBox="1"/>
          <p:nvPr/>
        </p:nvSpPr>
        <p:spPr>
          <a:xfrm>
            <a:off x="3667813" y="2368341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ひつ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7B07A7AE-C725-430C-80F7-D57C5F8E477E}"/>
              </a:ext>
            </a:extLst>
          </p:cNvPr>
          <p:cNvSpPr txBox="1"/>
          <p:nvPr/>
        </p:nvSpPr>
        <p:spPr>
          <a:xfrm>
            <a:off x="1177096" y="2692475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よう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5;p26">
            <a:extLst>
              <a:ext uri="{FF2B5EF4-FFF2-40B4-BE49-F238E27FC236}">
                <a16:creationId xmlns:a16="http://schemas.microsoft.com/office/drawing/2014/main" id="{01CFEEC3-DF90-4FDA-9FED-F28438FF32AD}"/>
              </a:ext>
            </a:extLst>
          </p:cNvPr>
          <p:cNvSpPr txBox="1"/>
          <p:nvPr/>
        </p:nvSpPr>
        <p:spPr>
          <a:xfrm>
            <a:off x="613001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つぎ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1" name="Google Shape;125;p26">
            <a:extLst>
              <a:ext uri="{FF2B5EF4-FFF2-40B4-BE49-F238E27FC236}">
                <a16:creationId xmlns:a16="http://schemas.microsoft.com/office/drawing/2014/main" id="{63D53D49-FD5A-4189-B050-AC0D70248308}"/>
              </a:ext>
            </a:extLst>
          </p:cNvPr>
          <p:cNvSpPr txBox="1"/>
          <p:nvPr/>
        </p:nvSpPr>
        <p:spPr>
          <a:xfrm>
            <a:off x="3479030" y="253699"/>
            <a:ext cx="1024209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さくせい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65351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B5A5F7-EC80-40DA-8863-210B2ACB34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1111" y="2290753"/>
            <a:ext cx="2284387" cy="20256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思ったとおりにうごかないときは？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ゲームをつくっていると、思いどおりにうごかないこともあると思うけど、こんなことも勉強したなって思いだしながら、</a:t>
            </a:r>
            <a:r>
              <a:rPr lang="ja-JP" sz="1500" b="1">
                <a:solidFill>
                  <a:schemeClr val="bg2"/>
                </a:solidFill>
              </a:rPr>
              <a:t>いろいろためしてみてね。</a:t>
            </a:r>
            <a:endParaRPr lang="ja-JP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87" y="339062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うん、わかった！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778AE878-4AE9-48C2-8503-6E9EB562A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777" y="2801730"/>
            <a:ext cx="2743200" cy="2084832"/>
          </a:xfrm>
          <a:prstGeom prst="rect">
            <a:avLst/>
          </a:prstGeo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DF294284-799B-4BE7-92FB-F6733566A860}"/>
              </a:ext>
            </a:extLst>
          </p:cNvPr>
          <p:cNvSpPr/>
          <p:nvPr/>
        </p:nvSpPr>
        <p:spPr>
          <a:xfrm rot="20760000" flipH="1">
            <a:off x="5058841" y="1201315"/>
            <a:ext cx="2102688" cy="1563537"/>
          </a:xfrm>
          <a:prstGeom prst="wedgeEllipseCallou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F800FE-0DC9-48D9-A2AD-D4A0E209A6F2}"/>
              </a:ext>
            </a:extLst>
          </p:cNvPr>
          <p:cNvSpPr txBox="1"/>
          <p:nvPr/>
        </p:nvSpPr>
        <p:spPr>
          <a:xfrm>
            <a:off x="5556490" y="1410419"/>
            <a:ext cx="97478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7200" b="1">
                <a:solidFill>
                  <a:srgbClr val="F55E61"/>
                </a:solidFill>
              </a:rPr>
              <a:t>！</a:t>
            </a:r>
            <a:endParaRPr lang="ja-JP" altLang="en-US" sz="7200" b="1" dirty="0">
              <a:solidFill>
                <a:srgbClr val="F55E61"/>
              </a:solidFill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DBDAD441-6E04-4AE5-B99A-01C721D8BF7E}"/>
              </a:ext>
            </a:extLst>
          </p:cNvPr>
          <p:cNvSpPr txBox="1"/>
          <p:nvPr/>
        </p:nvSpPr>
        <p:spPr>
          <a:xfrm>
            <a:off x="3480156" y="1165632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76450A67-65C2-4488-96E8-B164AFE478ED}"/>
              </a:ext>
            </a:extLst>
          </p:cNvPr>
          <p:cNvSpPr txBox="1"/>
          <p:nvPr/>
        </p:nvSpPr>
        <p:spPr>
          <a:xfrm>
            <a:off x="1356223" y="1848020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6201F78E-8093-4DD9-8E7B-841CE81623D4}"/>
              </a:ext>
            </a:extLst>
          </p:cNvPr>
          <p:cNvSpPr txBox="1"/>
          <p:nvPr/>
        </p:nvSpPr>
        <p:spPr>
          <a:xfrm>
            <a:off x="3386327" y="1848020"/>
            <a:ext cx="839771" cy="336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べんきょう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680A3D01-8CA8-4C1D-BDD2-D9909417ADEC}"/>
              </a:ext>
            </a:extLst>
          </p:cNvPr>
          <p:cNvSpPr txBox="1"/>
          <p:nvPr/>
        </p:nvSpPr>
        <p:spPr>
          <a:xfrm>
            <a:off x="2166559" y="2172154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FC0B142B-BF7E-40DB-AACF-55F040838CEF}"/>
              </a:ext>
            </a:extLst>
          </p:cNvPr>
          <p:cNvSpPr txBox="1"/>
          <p:nvPr/>
        </p:nvSpPr>
        <p:spPr>
          <a:xfrm>
            <a:off x="1218620" y="202520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おも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53459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こんなゲームをつくったよ！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585" y="154025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48174" y="1202188"/>
            <a:ext cx="3022269" cy="242339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よし、できた！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見本をぜんぶ合体したゲームをつくったよ！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イヌが玉をランダムになげてくるから、ジャンプでよけながら、落ちてくる雪をとるゲームだよ。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282" y="3738393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49230" y="3769384"/>
            <a:ext cx="3015281" cy="114132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>
                <a:solidFill>
                  <a:schemeClr val="bg2"/>
                </a:solidFill>
              </a:rPr>
              <a:t>ぜんぶ使ったんだ！すごいね</a:t>
            </a:r>
            <a:r>
              <a:rPr lang="ja-JP" altLang="en-US" sz="1500" b="1">
                <a:solidFill>
                  <a:schemeClr val="bg2"/>
                </a:solidFill>
              </a:rPr>
              <a:t>！</a:t>
            </a:r>
            <a:endParaRPr lang="ja-JP" sz="1500" b="1">
              <a:solidFill>
                <a:schemeClr val="bg2"/>
              </a:solidFill>
            </a:endParaRPr>
          </a:p>
        </p:txBody>
      </p:sp>
      <p:pic>
        <p:nvPicPr>
          <p:cNvPr id="3" name="図 6">
            <a:extLst>
              <a:ext uri="{FF2B5EF4-FFF2-40B4-BE49-F238E27FC236}">
                <a16:creationId xmlns:a16="http://schemas.microsoft.com/office/drawing/2014/main" id="{2F3D9436-9151-4F01-8B7D-12331F2F3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843" y="967948"/>
            <a:ext cx="4403784" cy="3487961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15C22541-5CE2-4AD0-92F4-529E31D1D024}"/>
              </a:ext>
            </a:extLst>
          </p:cNvPr>
          <p:cNvSpPr txBox="1"/>
          <p:nvPr/>
        </p:nvSpPr>
        <p:spPr>
          <a:xfrm>
            <a:off x="1347693" y="1592126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みほん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A91B0D5E-9902-498B-AA41-648895F689E6}"/>
              </a:ext>
            </a:extLst>
          </p:cNvPr>
          <p:cNvSpPr txBox="1"/>
          <p:nvPr/>
        </p:nvSpPr>
        <p:spPr>
          <a:xfrm>
            <a:off x="2448043" y="1617715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がったい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A2AC74E1-DA6A-42E2-8811-97E0992F47A6}"/>
              </a:ext>
            </a:extLst>
          </p:cNvPr>
          <p:cNvSpPr txBox="1"/>
          <p:nvPr/>
        </p:nvSpPr>
        <p:spPr>
          <a:xfrm>
            <a:off x="1902132" y="2291572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157A4C2-4C8F-499C-8A1C-06DC28F2C17F}"/>
              </a:ext>
            </a:extLst>
          </p:cNvPr>
          <p:cNvSpPr txBox="1"/>
          <p:nvPr/>
        </p:nvSpPr>
        <p:spPr>
          <a:xfrm>
            <a:off x="1347692" y="2956899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63A45239-9145-4198-829C-7C140589BFDF}"/>
              </a:ext>
            </a:extLst>
          </p:cNvPr>
          <p:cNvSpPr txBox="1"/>
          <p:nvPr/>
        </p:nvSpPr>
        <p:spPr>
          <a:xfrm>
            <a:off x="2277446" y="2956899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ゆき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C016F958-B2ED-488D-A0EF-F2D02278EAD5}"/>
              </a:ext>
            </a:extLst>
          </p:cNvPr>
          <p:cNvSpPr txBox="1"/>
          <p:nvPr/>
        </p:nvSpPr>
        <p:spPr>
          <a:xfrm>
            <a:off x="1902132" y="4031661"/>
            <a:ext cx="754472" cy="3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29946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せいとのつくったゲームのコード（１）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2" y="11089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132514" y="1015015"/>
            <a:ext cx="1029665" cy="145678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コードをのせとくね。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2" name="図 6">
            <a:extLst>
              <a:ext uri="{FF2B5EF4-FFF2-40B4-BE49-F238E27FC236}">
                <a16:creationId xmlns:a16="http://schemas.microsoft.com/office/drawing/2014/main" id="{F1424E03-12EB-47CC-9792-41F54858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852" y="1010451"/>
            <a:ext cx="5471303" cy="378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0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せいとのつくったゲームのコード（２）</a:t>
            </a:r>
            <a:endParaRPr lang="ja-JP" altLang="en-US" dirty="0"/>
          </a:p>
        </p:txBody>
      </p:sp>
      <p:pic>
        <p:nvPicPr>
          <p:cNvPr id="3" name="図 4" descr="タイムライン&#10;&#10;説明は自動で生成されたものです">
            <a:extLst>
              <a:ext uri="{FF2B5EF4-FFF2-40B4-BE49-F238E27FC236}">
                <a16:creationId xmlns:a16="http://schemas.microsoft.com/office/drawing/2014/main" id="{BB628512-E47F-4C7C-9E4E-FE06ADD72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5" y="1138329"/>
            <a:ext cx="8382718" cy="28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959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せいとのつくったゲームのコード（３）</a:t>
            </a:r>
            <a:endParaRPr lang="ja-JP" altLang="en-US" dirty="0"/>
          </a:p>
        </p:txBody>
      </p:sp>
      <p:pic>
        <p:nvPicPr>
          <p:cNvPr id="2" name="図 4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03DFCF25-7BAA-4AB2-A641-96A41B84D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93" y="1017109"/>
            <a:ext cx="2724150" cy="1685925"/>
          </a:xfrm>
          <a:prstGeom prst="rect">
            <a:avLst/>
          </a:prstGeom>
        </p:spPr>
      </p:pic>
      <p:pic>
        <p:nvPicPr>
          <p:cNvPr id="5" name="図 5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3ECD1B5-3F84-458F-9FA5-81C1CD5A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064527"/>
            <a:ext cx="5784011" cy="2302766"/>
          </a:xfrm>
          <a:prstGeom prst="rect">
            <a:avLst/>
          </a:prstGeom>
        </p:spPr>
      </p:pic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0C8ED493-11DA-4ACD-8A32-81D9B2553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01" y="2970812"/>
            <a:ext cx="2720735" cy="169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7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同じクラスの子にあそんでもらおう！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333522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92489" y="2993458"/>
            <a:ext cx="2877263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「リンクをコピー」して、おしえてあげればいいんだっけ？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964996"/>
            <a:ext cx="2827625" cy="18217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じゃあ、ゲームを共有して、おなじクラスの子にもあそんでもらおう！</a:t>
            </a:r>
          </a:p>
        </p:txBody>
      </p:sp>
      <p:pic>
        <p:nvPicPr>
          <p:cNvPr id="3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7DCAE8F6-FB7C-4E40-9C92-FB373A4F2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438" y="964398"/>
            <a:ext cx="4835105" cy="3020610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736BCFFB-258E-45F9-B80D-EC420497CB72}"/>
              </a:ext>
            </a:extLst>
          </p:cNvPr>
          <p:cNvSpPr txBox="1"/>
          <p:nvPr/>
        </p:nvSpPr>
        <p:spPr>
          <a:xfrm>
            <a:off x="2772177" y="121681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きょうゆう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957DEB61-CE38-4A4C-A5BC-E48DB90AC6CC}"/>
              </a:ext>
            </a:extLst>
          </p:cNvPr>
          <p:cNvSpPr txBox="1"/>
          <p:nvPr/>
        </p:nvSpPr>
        <p:spPr>
          <a:xfrm>
            <a:off x="2678348" y="158359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A598B382-16F2-4F9C-AC26-F1E30061D2B5}"/>
              </a:ext>
            </a:extLst>
          </p:cNvPr>
          <p:cNvSpPr txBox="1"/>
          <p:nvPr/>
        </p:nvSpPr>
        <p:spPr>
          <a:xfrm>
            <a:off x="988314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おな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A4B1D04D-B02C-4E8E-888E-F0A5B16E0B2D}"/>
              </a:ext>
            </a:extLst>
          </p:cNvPr>
          <p:cNvSpPr txBox="1"/>
          <p:nvPr/>
        </p:nvSpPr>
        <p:spPr>
          <a:xfrm>
            <a:off x="3555799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27668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3D789FF-FAC1-4BE1-9F8E-79E239E1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560" y="1279793"/>
            <a:ext cx="4996850" cy="3133848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クラスのページからあそんでもらおう！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14055" y="3713022"/>
            <a:ext cx="2521423" cy="113329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そうなんだ！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943430"/>
            <a:ext cx="3820306" cy="265722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クラスがいっしょの場合、URLをおしえなくても大丈夫だよ。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友達が友達自身のアカウントでサインインして「自分のクラス」のページに行けば、そこからクラスメイトのプロフィールページに行けるから、せいとくんが公開しているゲームであそぶことができるよ。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FFE743A-344D-416D-8924-2B31898A8ADA}"/>
              </a:ext>
            </a:extLst>
          </p:cNvPr>
          <p:cNvSpPr/>
          <p:nvPr/>
        </p:nvSpPr>
        <p:spPr>
          <a:xfrm>
            <a:off x="8121464" y="1738421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7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6C20303-E59B-494B-940C-EE1A6E3BD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843" y="1939876"/>
            <a:ext cx="650506" cy="984345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803BB91D-DC49-427F-AE12-4E601464C571}"/>
              </a:ext>
            </a:extLst>
          </p:cNvPr>
          <p:cNvSpPr txBox="1"/>
          <p:nvPr/>
        </p:nvSpPr>
        <p:spPr>
          <a:xfrm>
            <a:off x="3019543" y="94385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ばあい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21E2CE8B-C39D-4A93-AC95-4710C33A3BA2}"/>
              </a:ext>
            </a:extLst>
          </p:cNvPr>
          <p:cNvSpPr txBox="1"/>
          <p:nvPr/>
        </p:nvSpPr>
        <p:spPr>
          <a:xfrm>
            <a:off x="1305043" y="164330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4D435D07-DAD3-44EA-AAA6-5E92A5C6DEC3}"/>
              </a:ext>
            </a:extLst>
          </p:cNvPr>
          <p:cNvSpPr txBox="1"/>
          <p:nvPr/>
        </p:nvSpPr>
        <p:spPr>
          <a:xfrm>
            <a:off x="1885072" y="1643303"/>
            <a:ext cx="1257732" cy="447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ともだちじしん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B77BAF0B-7827-4A4E-885C-A966F822E938}"/>
              </a:ext>
            </a:extLst>
          </p:cNvPr>
          <p:cNvSpPr txBox="1"/>
          <p:nvPr/>
        </p:nvSpPr>
        <p:spPr>
          <a:xfrm>
            <a:off x="1885073" y="195890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じぶん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4E631F7-68DE-4416-A47F-1C0F66C776A5}"/>
              </a:ext>
            </a:extLst>
          </p:cNvPr>
          <p:cNvSpPr txBox="1"/>
          <p:nvPr/>
        </p:nvSpPr>
        <p:spPr>
          <a:xfrm>
            <a:off x="4196662" y="197596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91D7B01B-A594-4813-B078-4056587098D4}"/>
              </a:ext>
            </a:extLst>
          </p:cNvPr>
          <p:cNvSpPr txBox="1"/>
          <p:nvPr/>
        </p:nvSpPr>
        <p:spPr>
          <a:xfrm>
            <a:off x="1731535" y="264982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E1A9F742-925B-4A1D-B8EA-31153686CA71}"/>
              </a:ext>
            </a:extLst>
          </p:cNvPr>
          <p:cNvSpPr txBox="1"/>
          <p:nvPr/>
        </p:nvSpPr>
        <p:spPr>
          <a:xfrm>
            <a:off x="3966355" y="265835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45783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クラスページ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964996"/>
            <a:ext cx="2827625" cy="212885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クラスのページはこんなかんじ。「生徒」のところに、おなじクラスの生徒が表示されているから、そこからそれぞれの生徒のプロフィールページに行けるよ。</a:t>
            </a:r>
          </a:p>
        </p:txBody>
      </p:sp>
      <p:pic>
        <p:nvPicPr>
          <p:cNvPr id="2" name="図 2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882CC578-A36B-4044-A25C-6A4556933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572" y="966930"/>
            <a:ext cx="4807423" cy="388349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44515A0-B945-41B3-B0AC-01858ECE7BC4}"/>
              </a:ext>
            </a:extLst>
          </p:cNvPr>
          <p:cNvSpPr/>
          <p:nvPr/>
        </p:nvSpPr>
        <p:spPr>
          <a:xfrm>
            <a:off x="4325841" y="4067553"/>
            <a:ext cx="1540559" cy="75755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946A2795-D8E8-4069-AE5D-217834C02FA9}"/>
              </a:ext>
            </a:extLst>
          </p:cNvPr>
          <p:cNvSpPr txBox="1"/>
          <p:nvPr/>
        </p:nvSpPr>
        <p:spPr>
          <a:xfrm>
            <a:off x="1919193" y="122534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B4F0DC72-A19D-4166-9E83-89E6F8C47B1D}"/>
              </a:ext>
            </a:extLst>
          </p:cNvPr>
          <p:cNvSpPr txBox="1"/>
          <p:nvPr/>
        </p:nvSpPr>
        <p:spPr>
          <a:xfrm>
            <a:off x="2490693" y="157506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BD9F0C2F-97BF-4619-AD1C-B9680E25366D}"/>
              </a:ext>
            </a:extLst>
          </p:cNvPr>
          <p:cNvSpPr txBox="1"/>
          <p:nvPr/>
        </p:nvSpPr>
        <p:spPr>
          <a:xfrm>
            <a:off x="1705945" y="2257451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3C4ACE51-1540-4A77-A9A1-C0D4B638C152}"/>
              </a:ext>
            </a:extLst>
          </p:cNvPr>
          <p:cNvSpPr txBox="1"/>
          <p:nvPr/>
        </p:nvSpPr>
        <p:spPr>
          <a:xfrm>
            <a:off x="3002482" y="157506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ひょうじ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5FBEC75F-7C9A-4EC1-8388-765FBBC5D666}"/>
              </a:ext>
            </a:extLst>
          </p:cNvPr>
          <p:cNvSpPr txBox="1"/>
          <p:nvPr/>
        </p:nvSpPr>
        <p:spPr>
          <a:xfrm>
            <a:off x="1740064" y="260717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47803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クラスメイトのプロフィールページ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135985" y="964996"/>
            <a:ext cx="2661694" cy="378944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プロフィールページはこんなかんじだよ。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「共有したプロジェクト」のところに、その生徒が公開しているプロジェクトが表示されているから、えらんであそぶことができるよ。もし公開されているゲームがあったら、あそんでみよう！</a:t>
            </a:r>
          </a:p>
        </p:txBody>
      </p:sp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027ADBA7-A703-47A1-9D33-2DAE2487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909" y="966362"/>
            <a:ext cx="5007633" cy="362053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9648D73-A502-4A58-9DFF-D704B59B7F22}"/>
              </a:ext>
            </a:extLst>
          </p:cNvPr>
          <p:cNvSpPr/>
          <p:nvPr/>
        </p:nvSpPr>
        <p:spPr>
          <a:xfrm>
            <a:off x="4023917" y="3409789"/>
            <a:ext cx="3977521" cy="11241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01954C7A-1BD7-44C3-8C98-EEA65F7F24FB}"/>
              </a:ext>
            </a:extLst>
          </p:cNvPr>
          <p:cNvSpPr txBox="1"/>
          <p:nvPr/>
        </p:nvSpPr>
        <p:spPr>
          <a:xfrm>
            <a:off x="1313572" y="186507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きょうゆう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E2CBB7C2-FB18-4B9A-9842-343DF0377AA9}"/>
              </a:ext>
            </a:extLst>
          </p:cNvPr>
          <p:cNvSpPr txBox="1"/>
          <p:nvPr/>
        </p:nvSpPr>
        <p:spPr>
          <a:xfrm>
            <a:off x="2507752" y="2189212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4C5FD70D-E914-459B-B8C1-4DB5FB39ACCC}"/>
              </a:ext>
            </a:extLst>
          </p:cNvPr>
          <p:cNvSpPr txBox="1"/>
          <p:nvPr/>
        </p:nvSpPr>
        <p:spPr>
          <a:xfrm>
            <a:off x="3198669" y="325544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82DFAC5E-A028-4A28-B2B1-0A677D8BCA95}"/>
              </a:ext>
            </a:extLst>
          </p:cNvPr>
          <p:cNvSpPr txBox="1"/>
          <p:nvPr/>
        </p:nvSpPr>
        <p:spPr>
          <a:xfrm>
            <a:off x="3053662" y="257305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ひょうじ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9987908A-5420-4533-8677-55FEC9064AB5}"/>
              </a:ext>
            </a:extLst>
          </p:cNvPr>
          <p:cNvSpPr txBox="1"/>
          <p:nvPr/>
        </p:nvSpPr>
        <p:spPr>
          <a:xfrm>
            <a:off x="3019542" y="2189212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97886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自分のプロフィールページ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752" y="130336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293545" y="1105175"/>
            <a:ext cx="2461002" cy="215042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自分のプロフィールページは編集することができるよ。だれからにでも見られてしまうページだということを意識して書こうね。</a:t>
            </a:r>
            <a:endParaRPr lang="ja-JP">
              <a:solidFill>
                <a:schemeClr val="bg2"/>
              </a:solidFill>
            </a:endParaRPr>
          </a:p>
        </p:txBody>
      </p:sp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4EC64CA4-F3FC-4498-A340-5731D72C0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777" y="1104925"/>
            <a:ext cx="5007633" cy="3246357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8067549" y="1285534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11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FDF56DA-CE77-47E6-B9F8-1B007D0C7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77" y="1691867"/>
            <a:ext cx="650506" cy="984345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7ABA2CAD-07E1-474B-B8E9-9D5CABAA6188}"/>
              </a:ext>
            </a:extLst>
          </p:cNvPr>
          <p:cNvSpPr txBox="1"/>
          <p:nvPr/>
        </p:nvSpPr>
        <p:spPr>
          <a:xfrm>
            <a:off x="1296512" y="101209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じぶん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F17C7BA0-AF8A-4F63-AE47-6C9F806A6323}"/>
              </a:ext>
            </a:extLst>
          </p:cNvPr>
          <p:cNvSpPr txBox="1"/>
          <p:nvPr/>
        </p:nvSpPr>
        <p:spPr>
          <a:xfrm>
            <a:off x="1671825" y="1361817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へんしゅう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F4959807-2995-4032-9041-9C9C08866393}"/>
              </a:ext>
            </a:extLst>
          </p:cNvPr>
          <p:cNvSpPr txBox="1"/>
          <p:nvPr/>
        </p:nvSpPr>
        <p:spPr>
          <a:xfrm>
            <a:off x="3241317" y="172860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399AC57E-CF3E-462A-8634-DD4C52AEEC42}"/>
              </a:ext>
            </a:extLst>
          </p:cNvPr>
          <p:cNvSpPr txBox="1"/>
          <p:nvPr/>
        </p:nvSpPr>
        <p:spPr>
          <a:xfrm>
            <a:off x="2217734" y="238539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いしき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610C6FEE-C9F0-444E-A0FF-842593358FE8}"/>
              </a:ext>
            </a:extLst>
          </p:cNvPr>
          <p:cNvSpPr txBox="1"/>
          <p:nvPr/>
        </p:nvSpPr>
        <p:spPr>
          <a:xfrm>
            <a:off x="3019540" y="238539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3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9A62B0C-69F6-43A9-826E-57D0CF8C8A1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07;p32">
            <a:extLst>
              <a:ext uri="{FF2B5EF4-FFF2-40B4-BE49-F238E27FC236}">
                <a16:creationId xmlns:a16="http://schemas.microsoft.com/office/drawing/2014/main" id="{AA1AB165-6A74-45BC-888C-3737C515369F}"/>
              </a:ext>
            </a:extLst>
          </p:cNvPr>
          <p:cNvSpPr/>
          <p:nvPr/>
        </p:nvSpPr>
        <p:spPr>
          <a:xfrm>
            <a:off x="1296997" y="3397418"/>
            <a:ext cx="2453184" cy="14488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本名とか学校名とかメールアドレスとかの個人情報は書かないようにしないとね。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EF9DCDCC-B159-4005-8988-D42477B5D7E5}"/>
              </a:ext>
            </a:extLst>
          </p:cNvPr>
          <p:cNvSpPr txBox="1"/>
          <p:nvPr/>
        </p:nvSpPr>
        <p:spPr>
          <a:xfrm>
            <a:off x="1296510" y="3323682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ほんみょう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B3AB4CA7-0EC3-4405-AC83-52FBFDAE864A}"/>
              </a:ext>
            </a:extLst>
          </p:cNvPr>
          <p:cNvSpPr txBox="1"/>
          <p:nvPr/>
        </p:nvSpPr>
        <p:spPr>
          <a:xfrm>
            <a:off x="2072726" y="3323682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がっこうめい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D6D61F62-C728-4CEB-96BC-E9C11BB18F5E}"/>
              </a:ext>
            </a:extLst>
          </p:cNvPr>
          <p:cNvSpPr txBox="1"/>
          <p:nvPr/>
        </p:nvSpPr>
        <p:spPr>
          <a:xfrm>
            <a:off x="2772174" y="3664876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こじんじょう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0F9A9CCC-64DF-489F-99DE-150E2C221695}"/>
              </a:ext>
            </a:extLst>
          </p:cNvPr>
          <p:cNvSpPr txBox="1"/>
          <p:nvPr/>
        </p:nvSpPr>
        <p:spPr>
          <a:xfrm>
            <a:off x="1296510" y="401460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DC86658C-A450-4381-9C12-780DB9FC5D22}"/>
              </a:ext>
            </a:extLst>
          </p:cNvPr>
          <p:cNvSpPr txBox="1"/>
          <p:nvPr/>
        </p:nvSpPr>
        <p:spPr>
          <a:xfrm>
            <a:off x="1705943" y="398048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AAB3FD4B-D449-4142-BBC9-8DB3F4C5E69A}"/>
              </a:ext>
            </a:extLst>
          </p:cNvPr>
          <p:cNvSpPr txBox="1"/>
          <p:nvPr/>
        </p:nvSpPr>
        <p:spPr>
          <a:xfrm>
            <a:off x="2182493" y="245169"/>
            <a:ext cx="1024209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じぶん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57569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E0E995F1-1177-466B-826E-69AA3A8F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692" y="1109953"/>
            <a:ext cx="4759623" cy="3570575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自分の紹介をしてね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620" y="130336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293545" y="1105175"/>
            <a:ext cx="2525700" cy="191319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「私について」「私が取り組んでいること」は自由に書きこむことができるよ。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4110181" y="1759987"/>
            <a:ext cx="1680738" cy="150158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2A8AEF1D-4D11-4138-8D28-D2F630C084D5}"/>
              </a:ext>
            </a:extLst>
          </p:cNvPr>
          <p:cNvSpPr txBox="1"/>
          <p:nvPr/>
        </p:nvSpPr>
        <p:spPr>
          <a:xfrm>
            <a:off x="1441520" y="1430056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わたし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535D4B25-218A-4F35-893E-D534D397B51A}"/>
              </a:ext>
            </a:extLst>
          </p:cNvPr>
          <p:cNvSpPr txBox="1"/>
          <p:nvPr/>
        </p:nvSpPr>
        <p:spPr>
          <a:xfrm>
            <a:off x="2746587" y="1387407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わたし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0C60994B-E1A4-46EB-8581-F03AD37D7BB6}"/>
              </a:ext>
            </a:extLst>
          </p:cNvPr>
          <p:cNvSpPr txBox="1"/>
          <p:nvPr/>
        </p:nvSpPr>
        <p:spPr>
          <a:xfrm>
            <a:off x="3190139" y="1404466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B778440F-F913-48CF-8DD1-82F5B85F335F}"/>
              </a:ext>
            </a:extLst>
          </p:cNvPr>
          <p:cNvSpPr txBox="1"/>
          <p:nvPr/>
        </p:nvSpPr>
        <p:spPr>
          <a:xfrm>
            <a:off x="1313571" y="1762719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BAFDEF08-67E4-40BF-B6A7-BCF03569505B}"/>
              </a:ext>
            </a:extLst>
          </p:cNvPr>
          <p:cNvSpPr txBox="1"/>
          <p:nvPr/>
        </p:nvSpPr>
        <p:spPr>
          <a:xfrm>
            <a:off x="3045131" y="176272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じゆう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594C50D-3F18-4BB8-8013-DCF623C62ED5}"/>
              </a:ext>
            </a:extLst>
          </p:cNvPr>
          <p:cNvSpPr txBox="1"/>
          <p:nvPr/>
        </p:nvSpPr>
        <p:spPr>
          <a:xfrm>
            <a:off x="1330631" y="211244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BDB512EB-3478-4277-A258-755AC5FE3354}"/>
              </a:ext>
            </a:extLst>
          </p:cNvPr>
          <p:cNvSpPr txBox="1"/>
          <p:nvPr/>
        </p:nvSpPr>
        <p:spPr>
          <a:xfrm>
            <a:off x="2813702" y="211049"/>
            <a:ext cx="955970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じぶん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5;p26">
            <a:extLst>
              <a:ext uri="{FF2B5EF4-FFF2-40B4-BE49-F238E27FC236}">
                <a16:creationId xmlns:a16="http://schemas.microsoft.com/office/drawing/2014/main" id="{8C22E5E2-22F7-4E2B-B698-79E8AE85AE4D}"/>
              </a:ext>
            </a:extLst>
          </p:cNvPr>
          <p:cNvSpPr txBox="1"/>
          <p:nvPr/>
        </p:nvSpPr>
        <p:spPr>
          <a:xfrm>
            <a:off x="3820223" y="211049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しょうかい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83144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6" descr="グラフィカル ユーザー インターフェイス, テキスト, アプリケーション, メール&#10;&#10;説明は自動で生成されたものです">
            <a:extLst>
              <a:ext uri="{FF2B5EF4-FFF2-40B4-BE49-F238E27FC236}">
                <a16:creationId xmlns:a16="http://schemas.microsoft.com/office/drawing/2014/main" id="{9552C043-8A9E-4AB0-83B3-560FE38F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126" y="1027123"/>
            <a:ext cx="4770406" cy="3509792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フォロー・フォロワー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98" y="1669985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105889" y="1105175"/>
            <a:ext cx="2713356" cy="338483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ページを下にスクロールすると、「フォロー」「フォロワー」ってあるよね。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おなじクラスの生徒は、おたがい自動的にフォローされるから、ここからプロフィールールページに行くこともできるよ。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4110181" y="1555110"/>
            <a:ext cx="1680738" cy="170646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9A7E52E0-BDD1-4CBE-A862-2C495F005DDB}"/>
              </a:ext>
            </a:extLst>
          </p:cNvPr>
          <p:cNvSpPr txBox="1"/>
          <p:nvPr/>
        </p:nvSpPr>
        <p:spPr>
          <a:xfrm>
            <a:off x="1825363" y="1285049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6F52D00C-9320-4B2C-9555-2A87B087C238}"/>
              </a:ext>
            </a:extLst>
          </p:cNvPr>
          <p:cNvSpPr txBox="1"/>
          <p:nvPr/>
        </p:nvSpPr>
        <p:spPr>
          <a:xfrm>
            <a:off x="2465102" y="235128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5B5B61F-8F7C-4B30-91AB-7A9776548310}"/>
              </a:ext>
            </a:extLst>
          </p:cNvPr>
          <p:cNvSpPr txBox="1"/>
          <p:nvPr/>
        </p:nvSpPr>
        <p:spPr>
          <a:xfrm>
            <a:off x="1518288" y="267541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じどうてき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66828B9C-3166-43E6-BFBC-9D66E5ADD805}"/>
              </a:ext>
            </a:extLst>
          </p:cNvPr>
          <p:cNvSpPr txBox="1"/>
          <p:nvPr/>
        </p:nvSpPr>
        <p:spPr>
          <a:xfrm>
            <a:off x="2285975" y="3374862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20080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みんなも作ってみよう！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83936" cy="15726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次回からはみんなにも、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遊んでみたいオリジナルゲームを作ってもらうよ！</a:t>
            </a:r>
          </a:p>
        </p:txBody>
      </p:sp>
      <p:pic>
        <p:nvPicPr>
          <p:cNvPr id="6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237060F-70F3-40CD-AF2E-C7FAE52F3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7" y="315339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;p32">
            <a:extLst>
              <a:ext uri="{FF2B5EF4-FFF2-40B4-BE49-F238E27FC236}">
                <a16:creationId xmlns:a16="http://schemas.microsoft.com/office/drawing/2014/main" id="{E336784D-BD25-45A2-827F-B8749F9AFC64}"/>
              </a:ext>
            </a:extLst>
          </p:cNvPr>
          <p:cNvSpPr/>
          <p:nvPr/>
        </p:nvSpPr>
        <p:spPr>
          <a:xfrm>
            <a:off x="1205299" y="3016883"/>
            <a:ext cx="3083936" cy="11948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みんなのゲームも</a:t>
            </a:r>
            <a:r>
              <a:rPr lang="ja" sz="1500" b="1" dirty="0">
                <a:solidFill>
                  <a:schemeClr val="dk2"/>
                </a:solidFill>
              </a:rPr>
              <a:t>楽しみ</a:t>
            </a:r>
            <a:r>
              <a:rPr lang="ja-JP" altLang="en-US" sz="1500" b="1" dirty="0">
                <a:solidFill>
                  <a:schemeClr val="dk2"/>
                </a:solidFill>
              </a:rPr>
              <a:t>だね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5" name="図 6" descr="おもちゃ, 人形, 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607E3C3-1817-4AB9-A581-4659F1958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806" y="1512005"/>
            <a:ext cx="3843067" cy="3273271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9286EEDF-FE3B-4F2D-A8AA-9C37C0D941CB}"/>
              </a:ext>
            </a:extLst>
          </p:cNvPr>
          <p:cNvSpPr txBox="1"/>
          <p:nvPr/>
        </p:nvSpPr>
        <p:spPr>
          <a:xfrm>
            <a:off x="1202683" y="1217571"/>
            <a:ext cx="630735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BBF535F4-9520-42C4-919A-D731ACBBB230}"/>
              </a:ext>
            </a:extLst>
          </p:cNvPr>
          <p:cNvSpPr txBox="1"/>
          <p:nvPr/>
        </p:nvSpPr>
        <p:spPr>
          <a:xfrm>
            <a:off x="2711847" y="330911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たの</a:t>
            </a:r>
          </a:p>
        </p:txBody>
      </p:sp>
      <p:sp>
        <p:nvSpPr>
          <p:cNvPr id="17" name="Google Shape;125;p26">
            <a:extLst>
              <a:ext uri="{FF2B5EF4-FFF2-40B4-BE49-F238E27FC236}">
                <a16:creationId xmlns:a16="http://schemas.microsoft.com/office/drawing/2014/main" id="{FB83F139-BAD6-4217-BFD2-42EE115FD27A}"/>
              </a:ext>
            </a:extLst>
          </p:cNvPr>
          <p:cNvSpPr txBox="1"/>
          <p:nvPr/>
        </p:nvSpPr>
        <p:spPr>
          <a:xfrm>
            <a:off x="3879863" y="228109"/>
            <a:ext cx="609010" cy="38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EBC58D7C-24BE-4A4C-BE4B-D694EC4B9034}"/>
              </a:ext>
            </a:extLst>
          </p:cNvPr>
          <p:cNvSpPr txBox="1"/>
          <p:nvPr/>
        </p:nvSpPr>
        <p:spPr>
          <a:xfrm>
            <a:off x="1202682" y="1582095"/>
            <a:ext cx="630735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あそ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3AB31C5B-2575-46E2-8849-43AC148D2AE0}"/>
              </a:ext>
            </a:extLst>
          </p:cNvPr>
          <p:cNvSpPr txBox="1"/>
          <p:nvPr/>
        </p:nvSpPr>
        <p:spPr>
          <a:xfrm>
            <a:off x="1202682" y="1893713"/>
            <a:ext cx="630735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21766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・コード見本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移動しながらジャンプ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空から雪がふってくる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弾を発射する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・クラスページ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・プロフィールページ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" name="Google Shape;1046;p87">
            <a:extLst>
              <a:ext uri="{FF2B5EF4-FFF2-40B4-BE49-F238E27FC236}">
                <a16:creationId xmlns:a16="http://schemas.microsoft.com/office/drawing/2014/main" id="{964F6EDA-8F08-4951-B81F-7E40A1D7965B}"/>
              </a:ext>
            </a:extLst>
          </p:cNvPr>
          <p:cNvSpPr txBox="1"/>
          <p:nvPr/>
        </p:nvSpPr>
        <p:spPr>
          <a:xfrm>
            <a:off x="5730484" y="123718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みほん</a:t>
            </a:r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046;p87">
            <a:extLst>
              <a:ext uri="{FF2B5EF4-FFF2-40B4-BE49-F238E27FC236}">
                <a16:creationId xmlns:a16="http://schemas.microsoft.com/office/drawing/2014/main" id="{70360C05-DE04-4B71-98A0-CCB1D09818CB}"/>
              </a:ext>
            </a:extLst>
          </p:cNvPr>
          <p:cNvSpPr txBox="1"/>
          <p:nvPr/>
        </p:nvSpPr>
        <p:spPr>
          <a:xfrm>
            <a:off x="5193104" y="1697793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いどう</a:t>
            </a:r>
            <a:endParaRPr lang="ja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046;p87">
            <a:extLst>
              <a:ext uri="{FF2B5EF4-FFF2-40B4-BE49-F238E27FC236}">
                <a16:creationId xmlns:a16="http://schemas.microsoft.com/office/drawing/2014/main" id="{141B5D48-B75B-4AA1-BAC6-6A0C7440B529}"/>
              </a:ext>
            </a:extLst>
          </p:cNvPr>
          <p:cNvSpPr txBox="1"/>
          <p:nvPr/>
        </p:nvSpPr>
        <p:spPr>
          <a:xfrm>
            <a:off x="5133395" y="21584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046;p87">
            <a:extLst>
              <a:ext uri="{FF2B5EF4-FFF2-40B4-BE49-F238E27FC236}">
                <a16:creationId xmlns:a16="http://schemas.microsoft.com/office/drawing/2014/main" id="{9CE82DC7-94D7-47AC-99F6-7483F83DA857}"/>
              </a:ext>
            </a:extLst>
          </p:cNvPr>
          <p:cNvSpPr txBox="1"/>
          <p:nvPr/>
        </p:nvSpPr>
        <p:spPr>
          <a:xfrm>
            <a:off x="5756074" y="21584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ゆき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046;p87">
            <a:extLst>
              <a:ext uri="{FF2B5EF4-FFF2-40B4-BE49-F238E27FC236}">
                <a16:creationId xmlns:a16="http://schemas.microsoft.com/office/drawing/2014/main" id="{4F438FB7-8111-4E6F-BAC4-845591597FF5}"/>
              </a:ext>
            </a:extLst>
          </p:cNvPr>
          <p:cNvSpPr txBox="1"/>
          <p:nvPr/>
        </p:nvSpPr>
        <p:spPr>
          <a:xfrm>
            <a:off x="5133394" y="2627546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たま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046;p87">
            <a:extLst>
              <a:ext uri="{FF2B5EF4-FFF2-40B4-BE49-F238E27FC236}">
                <a16:creationId xmlns:a16="http://schemas.microsoft.com/office/drawing/2014/main" id="{DF32F63F-A766-427E-BCCD-41797A4BC4BF}"/>
              </a:ext>
            </a:extLst>
          </p:cNvPr>
          <p:cNvSpPr txBox="1"/>
          <p:nvPr/>
        </p:nvSpPr>
        <p:spPr>
          <a:xfrm>
            <a:off x="5653714" y="262754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はっしゃ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1334</Words>
  <Application>Microsoft Office PowerPoint</Application>
  <PresentationFormat>画面に合わせる (16:9)</PresentationFormat>
  <Paragraphs>286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5" baseType="lpstr">
      <vt:lpstr>Lato</vt:lpstr>
      <vt:lpstr>Playfair Display</vt:lpstr>
      <vt:lpstr>Arial</vt:lpstr>
      <vt:lpstr>Coral</vt:lpstr>
      <vt:lpstr>Scratchで ゲームを 作ろう！</vt:lpstr>
      <vt:lpstr>登場人物紹介</vt:lpstr>
      <vt:lpstr>オリジナルゲームをつくろう！</vt:lpstr>
      <vt:lpstr>サインインしよう！</vt:lpstr>
      <vt:lpstr>オリジナルゲームをつくろう！ ～せいと編～</vt:lpstr>
      <vt:lpstr>「作る」をクリックしてゲームをつくっていこう</vt:lpstr>
      <vt:lpstr>ヒントになりそうなコードをいくつか紹介するね</vt:lpstr>
      <vt:lpstr>コード見本集</vt:lpstr>
      <vt:lpstr>１.移動しながらジャンプ</vt:lpstr>
      <vt:lpstr>「移動しながらジャンプ」のコード</vt:lpstr>
      <vt:lpstr>２.空から雪がふってくる</vt:lpstr>
      <vt:lpstr>「空から雪がふってくる」のコード</vt:lpstr>
      <vt:lpstr>３.弾を発射する</vt:lpstr>
      <vt:lpstr>「弾を発射する」のコード</vt:lpstr>
      <vt:lpstr>「弾を発射する」のコードのポイント</vt:lpstr>
      <vt:lpstr>１回しかスペースキーを押していないのに</vt:lpstr>
      <vt:lpstr>次のクローンが作成されないようにしよう</vt:lpstr>
      <vt:lpstr>思ったとおりにうごかないときは？</vt:lpstr>
      <vt:lpstr>こんなゲームをつくったよ！</vt:lpstr>
      <vt:lpstr>せいとのつくったゲームのコード（１）</vt:lpstr>
      <vt:lpstr>せいとのつくったゲームのコード（２）</vt:lpstr>
      <vt:lpstr>せいとのつくったゲームのコード（３）</vt:lpstr>
      <vt:lpstr>同じクラスの子にあそんでもらおう！</vt:lpstr>
      <vt:lpstr>クラスのページからあそんでもらおう！</vt:lpstr>
      <vt:lpstr>クラスページ</vt:lpstr>
      <vt:lpstr>クラスメイトのプロフィールページ</vt:lpstr>
      <vt:lpstr>自分のプロフィールページ</vt:lpstr>
      <vt:lpstr>自分の紹介をしてね</vt:lpstr>
      <vt:lpstr>フォロー・フォロワー</vt:lpstr>
      <vt:lpstr>みんなも作ってみよう！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9043</cp:revision>
  <dcterms:modified xsi:type="dcterms:W3CDTF">2021-11-25T06:48:00Z</dcterms:modified>
</cp:coreProperties>
</file>