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34"/>
  </p:notesMasterIdLst>
  <p:sldIdLst>
    <p:sldId id="400" r:id="rId3"/>
    <p:sldId id="257" r:id="rId4"/>
    <p:sldId id="33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318" r:id="rId33"/>
  </p:sldIdLst>
  <p:sldSz cx="9144000" cy="5143500" type="screen16x9"/>
  <p:notesSz cx="6858000" cy="9144000"/>
  <p:embeddedFontLst>
    <p:embeddedFont>
      <p:font typeface="Lato" panose="020F0502020204030203" pitchFamily="34" charset="0"/>
      <p:regular r:id="rId35"/>
      <p:bold r:id="rId36"/>
      <p:italic r:id="rId37"/>
      <p:boldItalic r:id="rId38"/>
    </p:embeddedFont>
    <p:embeddedFont>
      <p:font typeface="Playfair Display" panose="00000500000000000000" pitchFamily="2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93C2C8-0C29-465E-86BA-C85B6E568B0A}" v="7" dt="2021-03-04T08:59:38.029"/>
    <p1510:client id="{4F0E8FFB-6EDB-460F-B17E-A5BBCD3D6AFE}" v="218" dt="2021-03-03T08:47:44.517"/>
    <p1510:client id="{8397B5D6-490A-4A99-AB08-C27364E7BA43}" v="164" dt="2021-03-05T08:20:05.790"/>
    <p1510:client id="{8DED4023-259A-470A-AD33-A8C38697E642}" v="62" dt="2021-03-05T07:27:59.738"/>
    <p1510:client id="{AFCC58F8-B29A-4193-9AD7-4609A20DBEEC}" v="312" dt="2021-03-04T06:39:08.523"/>
    <p1510:client id="{CD166D09-413D-417D-A079-458F1DBBCF69}" v="121" dt="2021-03-04T08:19:35.795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96" y="1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5.fntdata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1.fntdata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4.fntdata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9519ed54c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b9519ed54c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b9519ed54c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b9519ed54c_0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9519ed54c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b9519ed54c_0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b9519ed54c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b9519ed54c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b9519ed54c_0_5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b9519ed54c_0_5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b9519ed54c_0_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b9519ed54c_0_5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b9519ed54c_0_5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b9519ed54c_0_5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b9519ed54c_0_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b9519ed54c_0_5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b9519ed54c_0_5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b9519ed54c_0_5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b9519ed54c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b9519ed54c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b9519ed54c_0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b9519ed54c_0_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b5a938d17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b5a938d17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b5a938d17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b5a938d17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b5a938d17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b5a938d17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b5a938d176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b5a938d176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b5a938d176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b5a938d176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b5a938d176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b5a938d176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b5a938d176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b5a938d176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bafdeccc45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bafdeccc45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bafdeccc45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bafdeccc45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b5a938d176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b5a938d176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b5a938d176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b5a938d176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b5a938d176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b5a938d176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491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4843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１４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930144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917814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118" name="Google Shape;11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6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120" name="Google Shape;12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6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382700" y="3179850"/>
            <a:ext cx="21294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>
                <a:solidFill>
                  <a:schemeClr val="dk2"/>
                </a:solidFill>
              </a:rPr>
              <a:t>いいゲームにするぞ～！</a:t>
            </a:r>
            <a:endParaRPr sz="16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6"/>
          <p:cNvSpPr txBox="1"/>
          <p:nvPr/>
        </p:nvSpPr>
        <p:spPr>
          <a:xfrm>
            <a:off x="3282846" y="168400"/>
            <a:ext cx="2679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6" name="Google Shape;126;p26"/>
          <p:cNvSpPr txBox="1"/>
          <p:nvPr/>
        </p:nvSpPr>
        <p:spPr>
          <a:xfrm>
            <a:off x="4424025" y="12246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4530841" y="30534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4" name="Google Shape;78;p14">
            <a:extLst>
              <a:ext uri="{FF2B5EF4-FFF2-40B4-BE49-F238E27FC236}">
                <a16:creationId xmlns:a16="http://schemas.microsoft.com/office/drawing/2014/main" id="{F401CED2-1EE0-452B-8FCC-EC2B8462A1C8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でゲームを作ろう！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79;p14">
            <a:extLst>
              <a:ext uri="{FF2B5EF4-FFF2-40B4-BE49-F238E27FC236}">
                <a16:creationId xmlns:a16="http://schemas.microsoft.com/office/drawing/2014/main" id="{861CB936-47C3-4A6A-AE73-59ADF433EEA4}"/>
              </a:ext>
            </a:extLst>
          </p:cNvPr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6" name="Google Shape;80;p14">
            <a:extLst>
              <a:ext uri="{FF2B5EF4-FFF2-40B4-BE49-F238E27FC236}">
                <a16:creationId xmlns:a16="http://schemas.microsoft.com/office/drawing/2014/main" id="{74958652-E649-41C8-BE32-7D4223600815}"/>
              </a:ext>
            </a:extLst>
          </p:cNvPr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7" name="Google Shape;81;p14">
            <a:extLst>
              <a:ext uri="{FF2B5EF4-FFF2-40B4-BE49-F238E27FC236}">
                <a16:creationId xmlns:a16="http://schemas.microsoft.com/office/drawing/2014/main" id="{EEC557F1-B0B0-4AB0-BB5F-03C0F0CC8C0D}"/>
              </a:ext>
            </a:extLst>
          </p:cNvPr>
          <p:cNvSpPr txBox="1"/>
          <p:nvPr/>
        </p:nvSpPr>
        <p:spPr>
          <a:xfrm>
            <a:off x="1302156" y="1616672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8" name="Google Shape;122;p17">
            <a:extLst>
              <a:ext uri="{FF2B5EF4-FFF2-40B4-BE49-F238E27FC236}">
                <a16:creationId xmlns:a16="http://schemas.microsoft.com/office/drawing/2014/main" id="{5D59D5B4-2893-4D2D-A5FE-F79A86A89968}"/>
              </a:ext>
            </a:extLst>
          </p:cNvPr>
          <p:cNvSpPr txBox="1"/>
          <p:nvPr/>
        </p:nvSpPr>
        <p:spPr>
          <a:xfrm>
            <a:off x="1384767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Scratchを開いてね</a:t>
            </a:r>
            <a:endParaRPr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6394642" y="3177089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4607707" y="1837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保存しておいたゲームを開こう</a:t>
            </a:r>
            <a:endParaRPr>
              <a:latin typeface="Arial"/>
              <a:cs typeface="Arial"/>
            </a:endParaRPr>
          </a:p>
        </p:txBody>
      </p:sp>
      <p:sp>
        <p:nvSpPr>
          <p:cNvPr id="148" name="Google Shape;148;p28"/>
          <p:cNvSpPr/>
          <p:nvPr/>
        </p:nvSpPr>
        <p:spPr>
          <a:xfrm>
            <a:off x="5070650" y="1410925"/>
            <a:ext cx="3226200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>
                <a:solidFill>
                  <a:schemeClr val="dk2"/>
                </a:solidFill>
              </a:rPr>
              <a:t>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コンピューターから読み込む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>
                <a:solidFill>
                  <a:schemeClr val="dk2"/>
                </a:solidFill>
              </a:rPr>
              <a:t>して、前回保存したゲームを開いてね。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49" name="Google Shape;14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8"/>
          <p:cNvPicPr preferRelativeResize="0"/>
          <p:nvPr/>
        </p:nvPicPr>
        <p:blipFill rotWithShape="1">
          <a:blip r:embed="rId4">
            <a:alphaModFix/>
          </a:blip>
          <a:srcRect t="11743" r="71384" b="40322"/>
          <a:stretch/>
        </p:blipFill>
        <p:spPr>
          <a:xfrm>
            <a:off x="720325" y="1071575"/>
            <a:ext cx="4037026" cy="38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8"/>
          <p:cNvSpPr/>
          <p:nvPr/>
        </p:nvSpPr>
        <p:spPr>
          <a:xfrm>
            <a:off x="2009945" y="1071583"/>
            <a:ext cx="690300" cy="460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8"/>
          <p:cNvSpPr/>
          <p:nvPr/>
        </p:nvSpPr>
        <p:spPr>
          <a:xfrm>
            <a:off x="1948050" y="1791925"/>
            <a:ext cx="1845300" cy="38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8"/>
          <p:cNvSpPr txBox="1"/>
          <p:nvPr/>
        </p:nvSpPr>
        <p:spPr>
          <a:xfrm>
            <a:off x="7012144" y="1876163"/>
            <a:ext cx="3216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よ</a:t>
            </a:r>
            <a:endParaRPr sz="4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4" name="Google Shape;154;p28"/>
          <p:cNvSpPr txBox="1"/>
          <p:nvPr/>
        </p:nvSpPr>
        <p:spPr>
          <a:xfrm>
            <a:off x="7390319" y="1876147"/>
            <a:ext cx="5217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5" name="Google Shape;155;p28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56" name="Google Shape;156;p28"/>
          <p:cNvSpPr txBox="1"/>
          <p:nvPr/>
        </p:nvSpPr>
        <p:spPr>
          <a:xfrm>
            <a:off x="5227558" y="2226229"/>
            <a:ext cx="6123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7" name="Google Shape;157;p28"/>
          <p:cNvSpPr txBox="1"/>
          <p:nvPr/>
        </p:nvSpPr>
        <p:spPr>
          <a:xfrm>
            <a:off x="7202757" y="2210539"/>
            <a:ext cx="6903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58" name="Google Shape;158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8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「〇〇〇.sb3」っていう名前のファイルだよね。</a:t>
            </a:r>
            <a:endParaRPr sz="1500" b="1" i="0" u="none" strike="noStrike" cap="none">
              <a:solidFill>
                <a:schemeClr val="dk2"/>
              </a:solidFill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6747064" y="2213598"/>
            <a:ext cx="7533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ぜんかい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1806351" y="199017"/>
            <a:ext cx="9645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ほぞん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2" name="Google Shape;162;p28"/>
          <p:cNvSpPr txBox="1"/>
          <p:nvPr/>
        </p:nvSpPr>
        <p:spPr>
          <a:xfrm>
            <a:off x="6122541" y="229292"/>
            <a:ext cx="9525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3" name="Google Shape;163;p28"/>
          <p:cNvSpPr txBox="1"/>
          <p:nvPr/>
        </p:nvSpPr>
        <p:spPr>
          <a:xfrm>
            <a:off x="5821310" y="2575884"/>
            <a:ext cx="4593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4" name="Google Shape;164;p28"/>
          <p:cNvSpPr txBox="1"/>
          <p:nvPr/>
        </p:nvSpPr>
        <p:spPr>
          <a:xfrm>
            <a:off x="4989545" y="4089610"/>
            <a:ext cx="690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開いたゲームを実行してみよう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170" name="Google Shape;17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9"/>
          <p:cNvSpPr/>
          <p:nvPr/>
        </p:nvSpPr>
        <p:spPr>
          <a:xfrm>
            <a:off x="1497150" y="1532275"/>
            <a:ext cx="2646000" cy="1267200"/>
          </a:xfrm>
          <a:prstGeom prst="wedgeRoundRectCallout">
            <a:avLst>
              <a:gd name="adj1" fmla="val -68331"/>
              <a:gd name="adj2" fmla="val 424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はたを押してみよう！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前とおなじ</a:t>
            </a:r>
            <a:r>
              <a:rPr lang="ja" sz="1500" b="1">
                <a:solidFill>
                  <a:srgbClr val="5E696C"/>
                </a:solidFill>
              </a:rPr>
              <a:t>動きをするかな？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72" name="Google Shape;172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9"/>
          <p:cNvSpPr/>
          <p:nvPr/>
        </p:nvSpPr>
        <p:spPr>
          <a:xfrm>
            <a:off x="1316425" y="3076575"/>
            <a:ext cx="2826600" cy="1733100"/>
          </a:xfrm>
          <a:prstGeom prst="wedgeRoundRectCallout">
            <a:avLst>
              <a:gd name="adj1" fmla="val -62264"/>
              <a:gd name="adj2" fmla="val -237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ネズミをクローンで100ぴきにふやしたよね。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うん！</a:t>
            </a:r>
            <a:r>
              <a:rPr lang="ja" sz="1500" b="1">
                <a:solidFill>
                  <a:schemeClr val="accent5"/>
                </a:solidFill>
              </a:rPr>
              <a:t>前に作ったゲームと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おなじ</a:t>
            </a:r>
            <a:r>
              <a:rPr lang="ja" sz="1500" b="1">
                <a:solidFill>
                  <a:srgbClr val="5E696C"/>
                </a:solidFill>
              </a:rPr>
              <a:t>だ！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74" name="Google Shape;174;p29"/>
          <p:cNvSpPr txBox="1"/>
          <p:nvPr/>
        </p:nvSpPr>
        <p:spPr>
          <a:xfrm>
            <a:off x="1665782" y="209783"/>
            <a:ext cx="597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4560731" y="229625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76" name="Google Shape;176;p29"/>
          <p:cNvSpPr txBox="1"/>
          <p:nvPr/>
        </p:nvSpPr>
        <p:spPr>
          <a:xfrm>
            <a:off x="2103535" y="1509524"/>
            <a:ext cx="381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7" name="Google Shape;177;p29"/>
          <p:cNvSpPr txBox="1"/>
          <p:nvPr/>
        </p:nvSpPr>
        <p:spPr>
          <a:xfrm>
            <a:off x="1490853" y="1861607"/>
            <a:ext cx="5970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78" name="Google Shape;178;p29"/>
          <p:cNvSpPr txBox="1"/>
          <p:nvPr/>
        </p:nvSpPr>
        <p:spPr>
          <a:xfrm>
            <a:off x="2424661" y="1861590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9" name="Google Shape;179;p29"/>
          <p:cNvSpPr txBox="1"/>
          <p:nvPr/>
        </p:nvSpPr>
        <p:spPr>
          <a:xfrm>
            <a:off x="1884585" y="3769764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80" name="Google Shape;180;p29"/>
          <p:cNvSpPr txBox="1"/>
          <p:nvPr/>
        </p:nvSpPr>
        <p:spPr>
          <a:xfrm>
            <a:off x="2263915" y="3769396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38675" y="1093650"/>
            <a:ext cx="4552272" cy="382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>
                <a:latin typeface="Arial"/>
                <a:cs typeface="Arial"/>
              </a:rPr>
              <a:t>ゲームを作ろう！</a:t>
            </a:r>
            <a:endParaRPr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>
                <a:latin typeface="Arial"/>
                <a:cs typeface="Arial"/>
              </a:rPr>
              <a:t>レベル６</a:t>
            </a:r>
            <a:endParaRPr sz="4000">
              <a:latin typeface="Arial"/>
              <a:cs typeface="Arial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4578200" y="1314375"/>
            <a:ext cx="83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さらにゲームを改造しよう！</a:t>
            </a:r>
            <a:endParaRPr>
              <a:latin typeface="Arial"/>
              <a:cs typeface="Arial"/>
            </a:endParaRP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749850" y="1017450"/>
            <a:ext cx="4237800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solidFill>
                  <a:srgbClr val="5E696C"/>
                </a:solidFill>
                <a:latin typeface="Arial"/>
                <a:cs typeface="Arial"/>
              </a:rPr>
              <a:t>こんなゲームにしてみよう！</a:t>
            </a:r>
            <a:endParaRPr sz="15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latin typeface="Arial"/>
                <a:cs typeface="Arial"/>
              </a:rPr>
              <a:t>・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せいげんじかんをつけよう</a:t>
            </a:r>
            <a:endParaRPr sz="1500" b="1">
              <a:solidFill>
                <a:schemeClr val="accent5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latin typeface="Arial"/>
                <a:cs typeface="Arial"/>
              </a:rPr>
              <a:t>・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点数制にしよう</a:t>
            </a:r>
            <a:endParaRPr sz="1500" b="1">
              <a:solidFill>
                <a:schemeClr val="accent5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latin typeface="Arial"/>
                <a:cs typeface="Arial"/>
              </a:rPr>
              <a:t>・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点数が２倍になるネズミをつくろう</a:t>
            </a:r>
            <a:endParaRPr sz="1500" b="1">
              <a:solidFill>
                <a:schemeClr val="accent5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>
              <a:solidFill>
                <a:srgbClr val="999999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1"/>
          <p:cNvSpPr txBox="1"/>
          <p:nvPr/>
        </p:nvSpPr>
        <p:spPr>
          <a:xfrm>
            <a:off x="3856525" y="306275"/>
            <a:ext cx="2679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かいぞう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96" name="Google Shape;196;p31"/>
          <p:cNvSpPr txBox="1"/>
          <p:nvPr/>
        </p:nvSpPr>
        <p:spPr>
          <a:xfrm>
            <a:off x="897866" y="2480283"/>
            <a:ext cx="6639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97" name="Google Shape;197;p31"/>
          <p:cNvSpPr txBox="1"/>
          <p:nvPr/>
        </p:nvSpPr>
        <p:spPr>
          <a:xfrm>
            <a:off x="1566959" y="2480623"/>
            <a:ext cx="6639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ばい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198" name="Google Shape;19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8075" y="1169850"/>
            <a:ext cx="4343526" cy="3578738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1"/>
          <p:cNvSpPr txBox="1"/>
          <p:nvPr/>
        </p:nvSpPr>
        <p:spPr>
          <a:xfrm>
            <a:off x="869324" y="2007767"/>
            <a:ext cx="923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てんすうせい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>
                <a:latin typeface="Arial"/>
                <a:cs typeface="Arial"/>
              </a:rPr>
              <a:t>さて、このあとは...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205" name="Google Shape;20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7326" y="1325025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870" y="332682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/>
          <p:nvPr/>
        </p:nvSpPr>
        <p:spPr>
          <a:xfrm>
            <a:off x="1492875" y="1401225"/>
            <a:ext cx="2765700" cy="108030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よーし、ネズミはいっぱい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でるようになったから、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このあとは...。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208" name="Google Shape;208;p32"/>
          <p:cNvSpPr/>
          <p:nvPr/>
        </p:nvSpPr>
        <p:spPr>
          <a:xfrm>
            <a:off x="1416675" y="3228250"/>
            <a:ext cx="3439200" cy="1080300"/>
          </a:xfrm>
          <a:prstGeom prst="wedgeRoundRectCallout">
            <a:avLst>
              <a:gd name="adj1" fmla="val -60282"/>
              <a:gd name="adj2" fmla="val -1153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そういえば、点数をつけたいっていってなかったけ？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09" name="Google Shape;209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67336" y="1093650"/>
            <a:ext cx="3823614" cy="3209601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2"/>
          <p:cNvSpPr txBox="1"/>
          <p:nvPr/>
        </p:nvSpPr>
        <p:spPr>
          <a:xfrm>
            <a:off x="2520178" y="3311517"/>
            <a:ext cx="6639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じかんせいげんと点数をつけよう</a:t>
            </a:r>
            <a:endParaRPr>
              <a:latin typeface="Arial"/>
              <a:cs typeface="Arial"/>
            </a:endParaRPr>
          </a:p>
        </p:txBody>
      </p:sp>
      <p:sp>
        <p:nvSpPr>
          <p:cNvPr id="216" name="Google Shape;216;p33"/>
          <p:cNvSpPr/>
          <p:nvPr/>
        </p:nvSpPr>
        <p:spPr>
          <a:xfrm>
            <a:off x="1465550" y="1299400"/>
            <a:ext cx="3320400" cy="1733100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そうそう、点数をつけるように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したいんだ。</a:t>
            </a:r>
            <a:r>
              <a:rPr lang="ja" sz="1500" b="1">
                <a:solidFill>
                  <a:schemeClr val="accent5"/>
                </a:solidFill>
              </a:rPr>
              <a:t>ネズミをつかまえる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たびに点数がふえる</a:t>
            </a:r>
            <a:r>
              <a:rPr lang="ja" sz="1500" b="1">
                <a:solidFill>
                  <a:schemeClr val="dk2"/>
                </a:solidFill>
              </a:rPr>
              <a:t>ように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するとかさ。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17" name="Google Shape;21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7326" y="1325025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876" y="3326825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3"/>
          <p:cNvSpPr/>
          <p:nvPr/>
        </p:nvSpPr>
        <p:spPr>
          <a:xfrm>
            <a:off x="1450200" y="3228250"/>
            <a:ext cx="3496200" cy="173310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じゃあ、じかんをきめて、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その</a:t>
            </a:r>
            <a:r>
              <a:rPr lang="ja" sz="1500" b="1">
                <a:solidFill>
                  <a:schemeClr val="accent5"/>
                </a:solidFill>
              </a:rPr>
              <a:t>じかん内につかまえた数を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点数にする</a:t>
            </a:r>
            <a:r>
              <a:rPr lang="ja" sz="1500" b="1">
                <a:solidFill>
                  <a:schemeClr val="dk2"/>
                </a:solidFill>
              </a:rPr>
              <a:t>っていうのはどうかな？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20" name="Google Shape;22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46125" y="2073200"/>
            <a:ext cx="3838575" cy="2476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3"/>
          <p:cNvSpPr txBox="1"/>
          <p:nvPr/>
        </p:nvSpPr>
        <p:spPr>
          <a:xfrm>
            <a:off x="4689900" y="244600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てんすう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23" name="Google Shape;223;p33"/>
          <p:cNvSpPr txBox="1"/>
          <p:nvPr/>
        </p:nvSpPr>
        <p:spPr>
          <a:xfrm>
            <a:off x="2388697" y="1321978"/>
            <a:ext cx="6639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24" name="Google Shape;224;p33"/>
          <p:cNvSpPr txBox="1"/>
          <p:nvPr/>
        </p:nvSpPr>
        <p:spPr>
          <a:xfrm>
            <a:off x="2001944" y="2010327"/>
            <a:ext cx="6639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25" name="Google Shape;225;p33"/>
          <p:cNvSpPr txBox="1"/>
          <p:nvPr/>
        </p:nvSpPr>
        <p:spPr>
          <a:xfrm>
            <a:off x="1428861" y="4103319"/>
            <a:ext cx="6639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26" name="Google Shape;226;p33"/>
          <p:cNvSpPr txBox="1"/>
          <p:nvPr/>
        </p:nvSpPr>
        <p:spPr>
          <a:xfrm>
            <a:off x="3588677" y="3781394"/>
            <a:ext cx="6639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27" name="Google Shape;227;p33"/>
          <p:cNvSpPr txBox="1"/>
          <p:nvPr/>
        </p:nvSpPr>
        <p:spPr>
          <a:xfrm>
            <a:off x="7087950" y="2418675"/>
            <a:ext cx="505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2"/>
                </a:solidFill>
                <a:ea typeface="Lato"/>
                <a:sym typeface="Lato"/>
              </a:rPr>
              <a:t>てん</a:t>
            </a:r>
            <a:endParaRPr sz="90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28" name="Google Shape;228;p33"/>
          <p:cNvSpPr txBox="1"/>
          <p:nvPr/>
        </p:nvSpPr>
        <p:spPr>
          <a:xfrm>
            <a:off x="2267778" y="3777202"/>
            <a:ext cx="6639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ゲームクリアの条件がかわるよ</a:t>
            </a:r>
            <a:endParaRPr>
              <a:latin typeface="Arial"/>
              <a:cs typeface="Arial"/>
            </a:endParaRPr>
          </a:p>
        </p:txBody>
      </p:sp>
      <p:pic>
        <p:nvPicPr>
          <p:cNvPr id="234" name="Google Shape;234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8326" y="13250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4"/>
          <p:cNvSpPr/>
          <p:nvPr/>
        </p:nvSpPr>
        <p:spPr>
          <a:xfrm>
            <a:off x="1918675" y="1299400"/>
            <a:ext cx="3163800" cy="1340100"/>
          </a:xfrm>
          <a:prstGeom prst="wedgeRoundRectCallout">
            <a:avLst>
              <a:gd name="adj1" fmla="val -59911"/>
              <a:gd name="adj2" fmla="val -2320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それいいね！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じゃあ、</a:t>
            </a:r>
            <a:r>
              <a:rPr lang="ja" sz="1500" b="1">
                <a:solidFill>
                  <a:schemeClr val="accent5"/>
                </a:solidFill>
              </a:rPr>
              <a:t>ゲームクリアの条件がかわる</a:t>
            </a:r>
            <a:r>
              <a:rPr lang="ja" sz="1500" b="1">
                <a:solidFill>
                  <a:schemeClr val="dk2"/>
                </a:solidFill>
              </a:rPr>
              <a:t>ってことだね。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076" y="3326825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4"/>
          <p:cNvSpPr/>
          <p:nvPr/>
        </p:nvSpPr>
        <p:spPr>
          <a:xfrm>
            <a:off x="2136000" y="3228250"/>
            <a:ext cx="2949600" cy="14709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そうだね。クリアの条件は、「</a:t>
            </a:r>
            <a:r>
              <a:rPr lang="ja" sz="1500" b="1">
                <a:solidFill>
                  <a:schemeClr val="accent5"/>
                </a:solidFill>
              </a:rPr>
              <a:t>きめたじかんがたったら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ってことになるね。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238" name="Google Shape;238;p34"/>
          <p:cNvSpPr txBox="1"/>
          <p:nvPr/>
        </p:nvSpPr>
        <p:spPr>
          <a:xfrm>
            <a:off x="5161925" y="1982375"/>
            <a:ext cx="3521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ea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ea typeface="Lato"/>
                <a:sym typeface="Lato"/>
              </a:rPr>
              <a:t>ネズミを３びきつかまえたら</a:t>
            </a:r>
            <a:endParaRPr sz="1800">
              <a:ea typeface="Lato"/>
              <a:sym typeface="Lato"/>
            </a:endParaRPr>
          </a:p>
        </p:txBody>
      </p:sp>
      <p:sp>
        <p:nvSpPr>
          <p:cNvPr id="239" name="Google Shape;239;p34"/>
          <p:cNvSpPr txBox="1"/>
          <p:nvPr/>
        </p:nvSpPr>
        <p:spPr>
          <a:xfrm>
            <a:off x="5509750" y="1463775"/>
            <a:ext cx="2949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100" b="1">
                <a:solidFill>
                  <a:schemeClr val="dk2"/>
                </a:solidFill>
                <a:ea typeface="Lato"/>
                <a:sym typeface="Lato"/>
              </a:rPr>
              <a:t>クリア条件をへんこう</a:t>
            </a:r>
            <a:endParaRPr sz="21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40" name="Google Shape;240;p34"/>
          <p:cNvSpPr txBox="1"/>
          <p:nvPr/>
        </p:nvSpPr>
        <p:spPr>
          <a:xfrm>
            <a:off x="5311200" y="3032500"/>
            <a:ext cx="35211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ea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ea typeface="Lato"/>
                <a:sym typeface="Lato"/>
              </a:rPr>
              <a:t>きめたじかんがたったら</a:t>
            </a:r>
            <a:endParaRPr sz="1800">
              <a:ea typeface="Lato"/>
              <a:sym typeface="Lato"/>
            </a:endParaRPr>
          </a:p>
        </p:txBody>
      </p:sp>
      <p:sp>
        <p:nvSpPr>
          <p:cNvPr id="241" name="Google Shape;241;p34"/>
          <p:cNvSpPr/>
          <p:nvPr/>
        </p:nvSpPr>
        <p:spPr>
          <a:xfrm>
            <a:off x="6747375" y="2707550"/>
            <a:ext cx="442500" cy="553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</p:txBody>
      </p:sp>
      <p:sp>
        <p:nvSpPr>
          <p:cNvPr id="242" name="Google Shape;242;p34"/>
          <p:cNvSpPr txBox="1"/>
          <p:nvPr/>
        </p:nvSpPr>
        <p:spPr>
          <a:xfrm>
            <a:off x="4308900" y="244600"/>
            <a:ext cx="1325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じょうけん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43" name="Google Shape;243;p34"/>
          <p:cNvSpPr txBox="1"/>
          <p:nvPr/>
        </p:nvSpPr>
        <p:spPr>
          <a:xfrm>
            <a:off x="3882150" y="1613575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44" name="Google Shape;244;p34"/>
          <p:cNvSpPr txBox="1"/>
          <p:nvPr/>
        </p:nvSpPr>
        <p:spPr>
          <a:xfrm>
            <a:off x="3745035" y="3357400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45" name="Google Shape;245;p34"/>
          <p:cNvSpPr txBox="1"/>
          <p:nvPr/>
        </p:nvSpPr>
        <p:spPr>
          <a:xfrm>
            <a:off x="6298026" y="1299400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ゲームのじかんをきめよう</a:t>
            </a:r>
            <a:endParaRPr>
              <a:latin typeface="Arial"/>
              <a:cs typeface="Arial"/>
            </a:endParaRPr>
          </a:p>
        </p:txBody>
      </p:sp>
      <p:pic>
        <p:nvPicPr>
          <p:cNvPr id="251" name="Google Shape;251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9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5"/>
          <p:cNvSpPr/>
          <p:nvPr/>
        </p:nvSpPr>
        <p:spPr>
          <a:xfrm>
            <a:off x="1627525" y="1438600"/>
            <a:ext cx="4059000" cy="1188600"/>
          </a:xfrm>
          <a:prstGeom prst="wedgeRoundRectCallout">
            <a:avLst>
              <a:gd name="adj1" fmla="val -59076"/>
              <a:gd name="adj2" fmla="val -1531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よーし、じゃあ、さっそくやっていくよ。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まずは</a:t>
            </a:r>
            <a:r>
              <a:rPr lang="ja" sz="1500" b="1">
                <a:solidFill>
                  <a:schemeClr val="accent5"/>
                </a:solidFill>
              </a:rPr>
              <a:t>ゲームのじかん</a:t>
            </a:r>
            <a:r>
              <a:rPr lang="ja" sz="1500" b="1">
                <a:solidFill>
                  <a:schemeClr val="dk2"/>
                </a:solidFill>
              </a:rPr>
              <a:t>をきめないとね。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どのくらいにしようか？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53" name="Google Shape;253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4938" y="334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5"/>
          <p:cNvSpPr/>
          <p:nvPr/>
        </p:nvSpPr>
        <p:spPr>
          <a:xfrm>
            <a:off x="1665150" y="3346450"/>
            <a:ext cx="2997600" cy="1061400"/>
          </a:xfrm>
          <a:prstGeom prst="wedgeRoundRectCallout">
            <a:avLst>
              <a:gd name="adj1" fmla="val -63462"/>
              <a:gd name="adj2" fmla="val -1054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30秒</a:t>
            </a:r>
            <a:r>
              <a:rPr lang="ja" sz="1500" b="1">
                <a:solidFill>
                  <a:schemeClr val="dk2"/>
                </a:solidFill>
              </a:rPr>
              <a:t>くらいでどうかな？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257" name="Google Shape;257;p35"/>
          <p:cNvSpPr txBox="1"/>
          <p:nvPr/>
        </p:nvSpPr>
        <p:spPr>
          <a:xfrm>
            <a:off x="1656748" y="3521659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びょう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「タイマー」をつかおう</a:t>
            </a:r>
            <a:endParaRPr>
              <a:latin typeface="Arial"/>
              <a:cs typeface="Arial"/>
            </a:endParaRPr>
          </a:p>
        </p:txBody>
      </p:sp>
      <p:pic>
        <p:nvPicPr>
          <p:cNvPr id="264" name="Google Shape;2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1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6"/>
          <p:cNvSpPr/>
          <p:nvPr/>
        </p:nvSpPr>
        <p:spPr>
          <a:xfrm>
            <a:off x="2105000" y="1446500"/>
            <a:ext cx="3656700" cy="1470900"/>
          </a:xfrm>
          <a:prstGeom prst="wedgeRoundRectCallout">
            <a:avLst>
              <a:gd name="adj1" fmla="val -58550"/>
              <a:gd name="adj2" fmla="val -1836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じかんにかんしては、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タイマー</a:t>
            </a:r>
            <a:r>
              <a:rPr lang="ja" sz="1500" b="1">
                <a:solidFill>
                  <a:schemeClr val="dk2"/>
                </a:solidFill>
              </a:rPr>
              <a:t>」という機能があるから、これがつかえるよ。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66" name="Google Shape;266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44250" y="1017450"/>
            <a:ext cx="1778500" cy="386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2138" y="334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6"/>
          <p:cNvSpPr/>
          <p:nvPr/>
        </p:nvSpPr>
        <p:spPr>
          <a:xfrm>
            <a:off x="2046150" y="3346450"/>
            <a:ext cx="3543000" cy="1061400"/>
          </a:xfrm>
          <a:prstGeom prst="wedgeRoundRectCallout">
            <a:avLst>
              <a:gd name="adj1" fmla="val -58556"/>
              <a:gd name="adj2" fmla="val -694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調べる</a:t>
            </a:r>
            <a:r>
              <a:rPr lang="ja" sz="1500" b="1">
                <a:solidFill>
                  <a:schemeClr val="dk2"/>
                </a:solidFill>
              </a:rPr>
              <a:t>」カテゴリにある、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このへんのやつかな？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269" name="Google Shape;269;p36"/>
          <p:cNvSpPr/>
          <p:nvPr/>
        </p:nvSpPr>
        <p:spPr>
          <a:xfrm>
            <a:off x="6433975" y="3576475"/>
            <a:ext cx="913800" cy="534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36"/>
          <p:cNvSpPr txBox="1"/>
          <p:nvPr/>
        </p:nvSpPr>
        <p:spPr>
          <a:xfrm>
            <a:off x="3663111" y="1855975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きのう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71" name="Google Shape;271;p36"/>
          <p:cNvSpPr txBox="1"/>
          <p:nvPr/>
        </p:nvSpPr>
        <p:spPr>
          <a:xfrm>
            <a:off x="1990050" y="3378799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しら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タイマーを表示しよう</a:t>
            </a:r>
            <a:endParaRPr>
              <a:latin typeface="Arial"/>
              <a:cs typeface="Arial"/>
            </a:endParaRPr>
          </a:p>
        </p:txBody>
      </p:sp>
      <p:pic>
        <p:nvPicPr>
          <p:cNvPr id="277" name="Google Shape;277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7"/>
          <p:cNvSpPr/>
          <p:nvPr/>
        </p:nvSpPr>
        <p:spPr>
          <a:xfrm>
            <a:off x="1475125" y="1017450"/>
            <a:ext cx="3018600" cy="22881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とりあえず、タイマーが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どんなものかみるために、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タイマーブロックの左</a:t>
            </a:r>
            <a:r>
              <a:rPr lang="ja" sz="1500" b="1">
                <a:solidFill>
                  <a:schemeClr val="dk2"/>
                </a:solidFill>
              </a:rPr>
              <a:t>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チェックを入れて、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ステージに表示</a:t>
            </a:r>
            <a:r>
              <a:rPr lang="ja" sz="1500" b="1">
                <a:solidFill>
                  <a:schemeClr val="dk2"/>
                </a:solidFill>
              </a:rPr>
              <a:t>されるように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してみてね。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79" name="Google Shape;279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538" y="35700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7"/>
          <p:cNvSpPr/>
          <p:nvPr/>
        </p:nvSpPr>
        <p:spPr>
          <a:xfrm>
            <a:off x="1588950" y="3422650"/>
            <a:ext cx="3153000" cy="1470900"/>
          </a:xfrm>
          <a:prstGeom prst="wedgeRoundRectCallout">
            <a:avLst>
              <a:gd name="adj1" fmla="val -68322"/>
              <a:gd name="adj2" fmla="val -126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入れたよ。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わ、なんか、</a:t>
            </a:r>
            <a:r>
              <a:rPr lang="ja" sz="1500" b="1">
                <a:solidFill>
                  <a:schemeClr val="accent5"/>
                </a:solidFill>
              </a:rPr>
              <a:t>すうじが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すごいはやさでうごいてる</a:t>
            </a:r>
            <a:r>
              <a:rPr lang="ja" sz="1500" b="1">
                <a:solidFill>
                  <a:schemeClr val="dk2"/>
                </a:solidFill>
              </a:rPr>
              <a:t>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81" name="Google Shape;281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4348" y="1017450"/>
            <a:ext cx="1645225" cy="3779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91973" y="1017450"/>
            <a:ext cx="2299627" cy="1886768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7"/>
          <p:cNvSpPr/>
          <p:nvPr/>
        </p:nvSpPr>
        <p:spPr>
          <a:xfrm>
            <a:off x="5180375" y="3038733"/>
            <a:ext cx="239700" cy="170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7"/>
          <p:cNvSpPr/>
          <p:nvPr/>
        </p:nvSpPr>
        <p:spPr>
          <a:xfrm>
            <a:off x="6692079" y="1306450"/>
            <a:ext cx="700500" cy="258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7"/>
          <p:cNvSpPr txBox="1"/>
          <p:nvPr/>
        </p:nvSpPr>
        <p:spPr>
          <a:xfrm>
            <a:off x="4537500" y="244600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ひょうじ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86" name="Google Shape;286;p37"/>
          <p:cNvSpPr txBox="1"/>
          <p:nvPr/>
        </p:nvSpPr>
        <p:spPr>
          <a:xfrm>
            <a:off x="2982292" y="1657369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7" name="Google Shape;287;p37"/>
          <p:cNvSpPr txBox="1"/>
          <p:nvPr/>
        </p:nvSpPr>
        <p:spPr>
          <a:xfrm>
            <a:off x="2168037" y="2011310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88" name="Google Shape;288;p37"/>
          <p:cNvSpPr txBox="1"/>
          <p:nvPr/>
        </p:nvSpPr>
        <p:spPr>
          <a:xfrm>
            <a:off x="2304289" y="2352735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ひょうじ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89" name="Google Shape;289;p37"/>
          <p:cNvSpPr txBox="1"/>
          <p:nvPr/>
        </p:nvSpPr>
        <p:spPr>
          <a:xfrm>
            <a:off x="1331558" y="3534242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>
                <a:latin typeface="Arial"/>
                <a:cs typeface="Arial"/>
              </a:rPr>
              <a:t>ゲームをひらいてからのけいかじかんだよ</a:t>
            </a:r>
            <a:endParaRPr sz="3100">
              <a:latin typeface="Arial"/>
              <a:cs typeface="Arial"/>
            </a:endParaRPr>
          </a:p>
        </p:txBody>
      </p:sp>
      <p:pic>
        <p:nvPicPr>
          <p:cNvPr id="295" name="Google Shape;29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8"/>
          <p:cNvSpPr/>
          <p:nvPr/>
        </p:nvSpPr>
        <p:spPr>
          <a:xfrm>
            <a:off x="1475125" y="1438600"/>
            <a:ext cx="3294300" cy="14709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これは、こんかいほぞんして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おいた</a:t>
            </a:r>
            <a:r>
              <a:rPr lang="ja" sz="1500" b="1">
                <a:solidFill>
                  <a:schemeClr val="accent5"/>
                </a:solidFill>
              </a:rPr>
              <a:t>ゲームをひらいてから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なん秒たったか</a:t>
            </a:r>
            <a:r>
              <a:rPr lang="ja" sz="1500" b="1">
                <a:solidFill>
                  <a:schemeClr val="dk2"/>
                </a:solidFill>
              </a:rPr>
              <a:t>をあらわして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いるんだよ。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97" name="Google Shape;297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538" y="334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8"/>
          <p:cNvSpPr/>
          <p:nvPr/>
        </p:nvSpPr>
        <p:spPr>
          <a:xfrm>
            <a:off x="1588950" y="3194050"/>
            <a:ext cx="2579700" cy="1470900"/>
          </a:xfrm>
          <a:prstGeom prst="wedgeRoundRectCallout">
            <a:avLst>
              <a:gd name="adj1" fmla="val -68322"/>
              <a:gd name="adj2" fmla="val -126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へえ～。といっている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あいだにも、どんどん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すすんでいくね。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99" name="Google Shape;299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30650" y="1169850"/>
            <a:ext cx="4060950" cy="335597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8"/>
          <p:cNvSpPr/>
          <p:nvPr/>
        </p:nvSpPr>
        <p:spPr>
          <a:xfrm>
            <a:off x="4944500" y="1760425"/>
            <a:ext cx="1065900" cy="306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38"/>
          <p:cNvSpPr txBox="1"/>
          <p:nvPr/>
        </p:nvSpPr>
        <p:spPr>
          <a:xfrm>
            <a:off x="1637323" y="2007856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びょう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600" y="2991175"/>
            <a:ext cx="2401476" cy="2003407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>
                <a:latin typeface="Arial"/>
                <a:cs typeface="Arial"/>
              </a:rPr>
              <a:t>タイマーのすうじが３０になったらゲームクリアにしよう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308" name="Google Shape;308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9"/>
          <p:cNvSpPr/>
          <p:nvPr/>
        </p:nvSpPr>
        <p:spPr>
          <a:xfrm>
            <a:off x="1475125" y="1438600"/>
            <a:ext cx="2913300" cy="14709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このタイマーを、</a:t>
            </a:r>
            <a:r>
              <a:rPr lang="ja" sz="1500" b="1">
                <a:solidFill>
                  <a:schemeClr val="accent5"/>
                </a:solidFill>
              </a:rPr>
              <a:t>ゲームを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スタートしたときに0に</a:t>
            </a:r>
            <a:endParaRPr sz="1500" b="1">
              <a:solidFill>
                <a:schemeClr val="accent5"/>
              </a:solidFill>
            </a:endParaRPr>
          </a:p>
          <a:p>
            <a:r>
              <a:rPr lang="ja" sz="1500" b="1">
                <a:solidFill>
                  <a:schemeClr val="accent5"/>
                </a:solidFill>
              </a:rPr>
              <a:t>リセット</a:t>
            </a:r>
            <a:r>
              <a:rPr lang="ja" sz="1500" b="1">
                <a:solidFill>
                  <a:schemeClr val="dk2"/>
                </a:solidFill>
              </a:rPr>
              <a:t>して、</a:t>
            </a:r>
            <a:r>
              <a:rPr lang="ja" sz="1500" b="1">
                <a:solidFill>
                  <a:schemeClr val="accent5"/>
                </a:solidFill>
              </a:rPr>
              <a:t>30になったら</a:t>
            </a:r>
            <a:endParaRPr lang="ja" altLang="en-US" sz="1500" b="1">
              <a:solidFill>
                <a:schemeClr val="accent5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ゲームクリア</a:t>
            </a:r>
            <a:r>
              <a:rPr lang="ja" sz="1500" b="1">
                <a:solidFill>
                  <a:schemeClr val="dk2"/>
                </a:solidFill>
              </a:rPr>
              <a:t>にすれば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いいよね。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10" name="Google Shape;310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538" y="334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9"/>
          <p:cNvSpPr/>
          <p:nvPr/>
        </p:nvSpPr>
        <p:spPr>
          <a:xfrm>
            <a:off x="1625950" y="3465400"/>
            <a:ext cx="1478100" cy="914100"/>
          </a:xfrm>
          <a:prstGeom prst="wedgeRoundRectCallout">
            <a:avLst>
              <a:gd name="adj1" fmla="val -73495"/>
              <a:gd name="adj2" fmla="val -1350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なるほど！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12" name="Google Shape;312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71600" y="885300"/>
            <a:ext cx="2401476" cy="19954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9"/>
          <p:cNvSpPr/>
          <p:nvPr/>
        </p:nvSpPr>
        <p:spPr>
          <a:xfrm>
            <a:off x="7332550" y="885300"/>
            <a:ext cx="1745100" cy="842100"/>
          </a:xfrm>
          <a:prstGeom prst="wedgeRoundRectCallout">
            <a:avLst>
              <a:gd name="adj1" fmla="val -89473"/>
              <a:gd name="adj2" fmla="val 665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ゲームスタート！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314" name="Google Shape;314;p39"/>
          <p:cNvSpPr/>
          <p:nvPr/>
        </p:nvSpPr>
        <p:spPr>
          <a:xfrm>
            <a:off x="7332600" y="2499300"/>
            <a:ext cx="1745100" cy="842100"/>
          </a:xfrm>
          <a:prstGeom prst="wedgeRoundRectCallout">
            <a:avLst>
              <a:gd name="adj1" fmla="val -88600"/>
              <a:gd name="adj2" fmla="val 5131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ゲームクリア！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315" name="Google Shape;315;p39"/>
          <p:cNvSpPr/>
          <p:nvPr/>
        </p:nvSpPr>
        <p:spPr>
          <a:xfrm>
            <a:off x="5042479" y="2098550"/>
            <a:ext cx="673800" cy="154620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39"/>
          <p:cNvSpPr txBox="1"/>
          <p:nvPr/>
        </p:nvSpPr>
        <p:spPr>
          <a:xfrm>
            <a:off x="5388425" y="2464600"/>
            <a:ext cx="73356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317" name="Google Shape;317;p39"/>
          <p:cNvSpPr txBox="1"/>
          <p:nvPr/>
        </p:nvSpPr>
        <p:spPr>
          <a:xfrm>
            <a:off x="4745500" y="2464600"/>
            <a:ext cx="1065900" cy="615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30秒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たったら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18" name="Google Shape;318;p39"/>
          <p:cNvSpPr txBox="1"/>
          <p:nvPr/>
        </p:nvSpPr>
        <p:spPr>
          <a:xfrm>
            <a:off x="4935683" y="2359064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びょう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ゲームクリア条件のブロックをつくってね</a:t>
            </a:r>
            <a:endParaRPr>
              <a:latin typeface="Arial"/>
              <a:cs typeface="Arial"/>
            </a:endParaRPr>
          </a:p>
        </p:txBody>
      </p:sp>
      <p:pic>
        <p:nvPicPr>
          <p:cNvPr id="324" name="Google Shape;324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75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40"/>
          <p:cNvSpPr/>
          <p:nvPr/>
        </p:nvSpPr>
        <p:spPr>
          <a:xfrm>
            <a:off x="1740825" y="1370300"/>
            <a:ext cx="3307200" cy="1470900"/>
          </a:xfrm>
          <a:prstGeom prst="wedgeRoundRectCallout">
            <a:avLst>
              <a:gd name="adj1" fmla="val -58952"/>
              <a:gd name="adj2" fmla="val -1653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さあ、いまのせいとくんだったら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ひとりでできるよね！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ゲームクリアの条件のブロック</a:t>
            </a:r>
            <a:r>
              <a:rPr lang="ja" sz="1500" b="1">
                <a:solidFill>
                  <a:schemeClr val="dk2"/>
                </a:solidFill>
              </a:rPr>
              <a:t>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つくってみよう！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26" name="Google Shape;326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538" y="334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40"/>
          <p:cNvSpPr/>
          <p:nvPr/>
        </p:nvSpPr>
        <p:spPr>
          <a:xfrm>
            <a:off x="1837501" y="3194050"/>
            <a:ext cx="1835400" cy="1470900"/>
          </a:xfrm>
          <a:prstGeom prst="wedgeRoundRectCallout">
            <a:avLst>
              <a:gd name="adj1" fmla="val -68275"/>
              <a:gd name="adj2" fmla="val -1390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まかせて！！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えーと、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こうだよね！！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28" name="Google Shape;32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60725" y="2571750"/>
            <a:ext cx="2276475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0"/>
          <p:cNvSpPr txBox="1"/>
          <p:nvPr/>
        </p:nvSpPr>
        <p:spPr>
          <a:xfrm>
            <a:off x="2937742" y="274774"/>
            <a:ext cx="1239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じょうけん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30" name="Google Shape;330;p40"/>
          <p:cNvSpPr txBox="1"/>
          <p:nvPr/>
        </p:nvSpPr>
        <p:spPr>
          <a:xfrm>
            <a:off x="2966542" y="1949494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6434" y="1127800"/>
            <a:ext cx="4340749" cy="3332175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4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ゲームクリアの条件をかえよう</a:t>
            </a:r>
            <a:endParaRPr>
              <a:latin typeface="Arial"/>
              <a:cs typeface="Arial"/>
            </a:endParaRPr>
          </a:p>
        </p:txBody>
      </p:sp>
      <p:pic>
        <p:nvPicPr>
          <p:cNvPr id="337" name="Google Shape;337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576" y="1438600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538" y="3341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41"/>
          <p:cNvSpPr/>
          <p:nvPr/>
        </p:nvSpPr>
        <p:spPr>
          <a:xfrm>
            <a:off x="1398925" y="1438600"/>
            <a:ext cx="2716800" cy="17568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じゃあ、そのとおりに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ゲームクリア処理の条件を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へんこうしてね！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タイマーのリセットも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わすれずに</a:t>
            </a:r>
            <a:r>
              <a:rPr lang="ja" sz="1500" b="1">
                <a:solidFill>
                  <a:schemeClr val="dk2"/>
                </a:solidFill>
              </a:rPr>
              <a:t>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40" name="Google Shape;340;p41"/>
          <p:cNvSpPr/>
          <p:nvPr/>
        </p:nvSpPr>
        <p:spPr>
          <a:xfrm>
            <a:off x="1360350" y="3346450"/>
            <a:ext cx="1953600" cy="914100"/>
          </a:xfrm>
          <a:prstGeom prst="wedgeRoundRectCallout">
            <a:avLst>
              <a:gd name="adj1" fmla="val -59251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これでいいかな？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41" name="Google Shape;341;p41"/>
          <p:cNvSpPr/>
          <p:nvPr/>
        </p:nvSpPr>
        <p:spPr>
          <a:xfrm>
            <a:off x="4920789" y="2016401"/>
            <a:ext cx="820200" cy="358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41"/>
          <p:cNvSpPr/>
          <p:nvPr/>
        </p:nvSpPr>
        <p:spPr>
          <a:xfrm>
            <a:off x="5240610" y="2715600"/>
            <a:ext cx="979500" cy="358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41"/>
          <p:cNvSpPr txBox="1"/>
          <p:nvPr/>
        </p:nvSpPr>
        <p:spPr>
          <a:xfrm>
            <a:off x="4429247" y="270098"/>
            <a:ext cx="1146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じょうけん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44" name="Google Shape;344;p41"/>
          <p:cNvSpPr txBox="1"/>
          <p:nvPr/>
        </p:nvSpPr>
        <p:spPr>
          <a:xfrm>
            <a:off x="2393811" y="1652755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45" name="Google Shape;345;p41"/>
          <p:cNvSpPr txBox="1"/>
          <p:nvPr/>
        </p:nvSpPr>
        <p:spPr>
          <a:xfrm>
            <a:off x="3049941" y="1650088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351" name="Google Shape;351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4638" y="11370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42"/>
          <p:cNvSpPr/>
          <p:nvPr/>
        </p:nvSpPr>
        <p:spPr>
          <a:xfrm>
            <a:off x="2198700" y="1136983"/>
            <a:ext cx="2373300" cy="1522200"/>
          </a:xfrm>
          <a:prstGeom prst="wedgeRoundRectCallout">
            <a:avLst>
              <a:gd name="adj1" fmla="val -73350"/>
              <a:gd name="adj2" fmla="val -2700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タイマーが0になって、どんどんふえて、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15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30になったら</a:t>
            </a:r>
            <a:endParaRPr lang="ja" altLang="en-US" sz="1500" b="1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ゲームクリア...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クリアにならない～！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53" name="Google Shape;35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4400" y="1169850"/>
            <a:ext cx="4267200" cy="3517764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42"/>
          <p:cNvSpPr/>
          <p:nvPr/>
        </p:nvSpPr>
        <p:spPr>
          <a:xfrm>
            <a:off x="4791425" y="1791050"/>
            <a:ext cx="1102200" cy="367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42"/>
          <p:cNvSpPr txBox="1"/>
          <p:nvPr/>
        </p:nvSpPr>
        <p:spPr>
          <a:xfrm>
            <a:off x="3123425" y="283800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タイマーはとっても精密なんだ</a:t>
            </a:r>
            <a:endParaRPr>
              <a:latin typeface="Arial"/>
              <a:cs typeface="Arial"/>
            </a:endParaRPr>
          </a:p>
        </p:txBody>
      </p:sp>
      <p:pic>
        <p:nvPicPr>
          <p:cNvPr id="361" name="Google Shape;361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738" y="1135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43"/>
          <p:cNvSpPr/>
          <p:nvPr/>
        </p:nvSpPr>
        <p:spPr>
          <a:xfrm>
            <a:off x="1665300" y="1135875"/>
            <a:ext cx="2297400" cy="1133100"/>
          </a:xfrm>
          <a:prstGeom prst="wedgeRoundRectCallout">
            <a:avLst>
              <a:gd name="adj1" fmla="val -73350"/>
              <a:gd name="adj2" fmla="val -2700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なんで～！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ぜったい</a:t>
            </a:r>
            <a:r>
              <a:rPr lang="ja" altLang="en-US" sz="1500" b="1">
                <a:solidFill>
                  <a:schemeClr val="dk2"/>
                </a:solidFill>
              </a:rPr>
              <a:t>に</a:t>
            </a:r>
            <a:r>
              <a:rPr lang="ja" sz="1500" b="1">
                <a:solidFill>
                  <a:schemeClr val="dk2"/>
                </a:solidFill>
              </a:rPr>
              <a:t>いけると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おもったのに～！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63" name="Google Shape;363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776" y="323435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43"/>
          <p:cNvSpPr/>
          <p:nvPr/>
        </p:nvSpPr>
        <p:spPr>
          <a:xfrm>
            <a:off x="1295550" y="2396775"/>
            <a:ext cx="3528000" cy="2609100"/>
          </a:xfrm>
          <a:prstGeom prst="wedgeRoundRectCallout">
            <a:avLst>
              <a:gd name="adj1" fmla="val -55577"/>
              <a:gd name="adj2" fmla="val -837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タイマーはとっても精密だから、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この条件にあてはまるには、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このブロックが実行されている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ときに</a:t>
            </a:r>
            <a:r>
              <a:rPr lang="ja" sz="1500" b="1">
                <a:solidFill>
                  <a:schemeClr val="accent5"/>
                </a:solidFill>
              </a:rPr>
              <a:t>ぴったり</a:t>
            </a:r>
            <a:r>
              <a:rPr lang="ja" sz="1500" b="1">
                <a:solidFill>
                  <a:schemeClr val="dk2"/>
                </a:solidFill>
              </a:rPr>
              <a:t>30（30.000のこと）じゃないといけないんだ。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0.001秒のずれも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ゆるされないんだよ。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65" name="Google Shape;36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550" y="1169850"/>
            <a:ext cx="4168050" cy="2756583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43"/>
          <p:cNvSpPr/>
          <p:nvPr/>
        </p:nvSpPr>
        <p:spPr>
          <a:xfrm>
            <a:off x="6344075" y="2433475"/>
            <a:ext cx="2647500" cy="2254800"/>
          </a:xfrm>
          <a:prstGeom prst="wedgeRoundRectCallout">
            <a:avLst>
              <a:gd name="adj1" fmla="val -68750"/>
              <a:gd name="adj2" fmla="val -45904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ここが実行されたとき29.999秒だったり</a:t>
            </a:r>
            <a:endParaRPr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b="1">
                <a:solidFill>
                  <a:schemeClr val="dk2"/>
                </a:solidFill>
              </a:rPr>
              <a:t>30.001秒だったりすると、</a:t>
            </a:r>
            <a:endParaRPr lang="ja" altLang="en-US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条件にあてはまらず、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ずっとゲームクリアに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ならない。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367" name="Google Shape;367;p43"/>
          <p:cNvSpPr txBox="1"/>
          <p:nvPr/>
        </p:nvSpPr>
        <p:spPr>
          <a:xfrm>
            <a:off x="5353775" y="293950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せいみつ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68" name="Google Shape;368;p43"/>
          <p:cNvSpPr txBox="1"/>
          <p:nvPr/>
        </p:nvSpPr>
        <p:spPr>
          <a:xfrm>
            <a:off x="2875784" y="2346985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せいみつ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69" name="Google Shape;369;p43"/>
          <p:cNvSpPr txBox="1"/>
          <p:nvPr/>
        </p:nvSpPr>
        <p:spPr>
          <a:xfrm>
            <a:off x="1573532" y="2673102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70" name="Google Shape;370;p43"/>
          <p:cNvSpPr txBox="1"/>
          <p:nvPr/>
        </p:nvSpPr>
        <p:spPr>
          <a:xfrm>
            <a:off x="2517832" y="3031568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71" name="Google Shape;371;p43"/>
          <p:cNvSpPr txBox="1"/>
          <p:nvPr/>
        </p:nvSpPr>
        <p:spPr>
          <a:xfrm>
            <a:off x="1573532" y="4069852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びょう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72" name="Google Shape;372;p43"/>
          <p:cNvSpPr txBox="1"/>
          <p:nvPr/>
        </p:nvSpPr>
        <p:spPr>
          <a:xfrm>
            <a:off x="6125173" y="2784436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びょう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73" name="Google Shape;373;p43"/>
          <p:cNvSpPr txBox="1"/>
          <p:nvPr/>
        </p:nvSpPr>
        <p:spPr>
          <a:xfrm>
            <a:off x="6655879" y="3103184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びょう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74" name="Google Shape;374;p43"/>
          <p:cNvSpPr txBox="1"/>
          <p:nvPr/>
        </p:nvSpPr>
        <p:spPr>
          <a:xfrm>
            <a:off x="6223560" y="3420326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75" name="Google Shape;375;p43"/>
          <p:cNvSpPr txBox="1"/>
          <p:nvPr/>
        </p:nvSpPr>
        <p:spPr>
          <a:xfrm>
            <a:off x="6699117" y="2444463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タイマーが３０より大きかったらにかえよう</a:t>
            </a:r>
            <a:endParaRPr>
              <a:latin typeface="Arial"/>
              <a:cs typeface="Arial"/>
            </a:endParaRPr>
          </a:p>
        </p:txBody>
      </p:sp>
      <p:pic>
        <p:nvPicPr>
          <p:cNvPr id="381" name="Google Shape;381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138" y="1135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44"/>
          <p:cNvSpPr/>
          <p:nvPr/>
        </p:nvSpPr>
        <p:spPr>
          <a:xfrm>
            <a:off x="2128050" y="1093650"/>
            <a:ext cx="3233400" cy="1630800"/>
          </a:xfrm>
          <a:prstGeom prst="wedgeRoundRectCallout">
            <a:avLst>
              <a:gd name="adj1" fmla="val -68224"/>
              <a:gd name="adj2" fmla="val -2687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かんぜんに30秒ぴったりの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ときにここが実行されないと、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ゲームがつづいてしまうんだね。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83" name="Google Shape;383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2150" y="3158150"/>
            <a:ext cx="989901" cy="1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4"/>
          <p:cNvSpPr/>
          <p:nvPr/>
        </p:nvSpPr>
        <p:spPr>
          <a:xfrm>
            <a:off x="2128050" y="2971800"/>
            <a:ext cx="3015300" cy="15570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そう。だから、ちょっと</a:t>
            </a:r>
            <a:r>
              <a:rPr lang="en-US" altLang="ja" sz="1500" b="1" dirty="0">
                <a:solidFill>
                  <a:schemeClr val="dk2"/>
                </a:solidFill>
              </a:rPr>
              <a:t>30</a:t>
            </a:r>
            <a:r>
              <a:rPr lang="ja" sz="1500" b="1">
                <a:solidFill>
                  <a:schemeClr val="dk2"/>
                </a:solidFill>
              </a:rPr>
              <a:t>秒を</a:t>
            </a:r>
            <a:r>
              <a:rPr lang="ja" altLang="en-US" sz="1500" b="1">
                <a:solidFill>
                  <a:schemeClr val="dk2"/>
                </a:solidFill>
              </a:rPr>
              <a:t>こえても</a:t>
            </a:r>
            <a:r>
              <a:rPr lang="ja" sz="1500" b="1">
                <a:solidFill>
                  <a:schemeClr val="dk2"/>
                </a:solidFill>
              </a:rPr>
              <a:t>きにしないことにして、条件を「</a:t>
            </a:r>
            <a:r>
              <a:rPr lang="ja" sz="1500" b="1">
                <a:solidFill>
                  <a:schemeClr val="accent5"/>
                </a:solidFill>
              </a:rPr>
              <a:t>タイマーが30より</a:t>
            </a:r>
            <a:endParaRPr lang="ja-JP" altLang="en-US"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大きかったら</a:t>
            </a:r>
            <a:r>
              <a:rPr lang="ja" sz="1500" b="1">
                <a:solidFill>
                  <a:schemeClr val="dk2"/>
                </a:solidFill>
              </a:rPr>
              <a:t>」にしよう。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85" name="Google Shape;385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85625" y="1751550"/>
            <a:ext cx="2343150" cy="1133475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44"/>
          <p:cNvSpPr txBox="1"/>
          <p:nvPr/>
        </p:nvSpPr>
        <p:spPr>
          <a:xfrm>
            <a:off x="3081357" y="1242108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びょう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87" name="Google Shape;387;p44"/>
          <p:cNvSpPr txBox="1"/>
          <p:nvPr/>
        </p:nvSpPr>
        <p:spPr>
          <a:xfrm>
            <a:off x="3134074" y="1592335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88" name="Google Shape;388;p44"/>
          <p:cNvSpPr txBox="1"/>
          <p:nvPr/>
        </p:nvSpPr>
        <p:spPr>
          <a:xfrm>
            <a:off x="2044062" y="3592012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89" name="Google Shape;389;p44"/>
          <p:cNvSpPr txBox="1"/>
          <p:nvPr/>
        </p:nvSpPr>
        <p:spPr>
          <a:xfrm>
            <a:off x="3922975" y="232275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90" name="Google Shape;390;p44"/>
          <p:cNvSpPr txBox="1"/>
          <p:nvPr/>
        </p:nvSpPr>
        <p:spPr>
          <a:xfrm>
            <a:off x="1910227" y="3937442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3" name="Google Shape;386;p44">
            <a:extLst>
              <a:ext uri="{FF2B5EF4-FFF2-40B4-BE49-F238E27FC236}">
                <a16:creationId xmlns:a16="http://schemas.microsoft.com/office/drawing/2014/main" id="{2A978657-369D-464D-8BA6-EB5B6FD64F5D}"/>
              </a:ext>
            </a:extLst>
          </p:cNvPr>
          <p:cNvSpPr txBox="1"/>
          <p:nvPr/>
        </p:nvSpPr>
        <p:spPr>
          <a:xfrm>
            <a:off x="4190238" y="2913959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びょう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条件を「タイマー&gt;３０」にかえよう</a:t>
            </a:r>
            <a:endParaRPr sz="3400">
              <a:latin typeface="Arial"/>
              <a:cs typeface="Arial"/>
            </a:endParaRPr>
          </a:p>
        </p:txBody>
      </p:sp>
      <p:pic>
        <p:nvPicPr>
          <p:cNvPr id="396" name="Google Shape;396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138" y="1593075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176" y="323435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45"/>
          <p:cNvSpPr/>
          <p:nvPr/>
        </p:nvSpPr>
        <p:spPr>
          <a:xfrm>
            <a:off x="2093075" y="1486150"/>
            <a:ext cx="2140800" cy="1020900"/>
          </a:xfrm>
          <a:prstGeom prst="wedgeRoundRectCallout">
            <a:avLst>
              <a:gd name="adj1" fmla="val -62855"/>
              <a:gd name="adj2" fmla="val 259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これでいい？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99" name="Google Shape;399;p45"/>
          <p:cNvSpPr/>
          <p:nvPr/>
        </p:nvSpPr>
        <p:spPr>
          <a:xfrm>
            <a:off x="2093075" y="3234350"/>
            <a:ext cx="2228100" cy="11331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OKだよ！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400" name="Google Shape;400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73575" y="1169850"/>
            <a:ext cx="4518024" cy="328524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45"/>
          <p:cNvSpPr/>
          <p:nvPr/>
        </p:nvSpPr>
        <p:spPr>
          <a:xfrm>
            <a:off x="4944500" y="2755450"/>
            <a:ext cx="995100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45"/>
          <p:cNvSpPr txBox="1"/>
          <p:nvPr/>
        </p:nvSpPr>
        <p:spPr>
          <a:xfrm>
            <a:off x="1063550" y="285342"/>
            <a:ext cx="12498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じょうけん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4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実行しよう</a:t>
            </a:r>
            <a:endParaRPr>
              <a:latin typeface="Arial"/>
              <a:cs typeface="Arial"/>
            </a:endParaRPr>
          </a:p>
        </p:txBody>
      </p:sp>
      <p:pic>
        <p:nvPicPr>
          <p:cNvPr id="408" name="Google Shape;408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138" y="15930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46"/>
          <p:cNvSpPr/>
          <p:nvPr/>
        </p:nvSpPr>
        <p:spPr>
          <a:xfrm>
            <a:off x="2093075" y="1486150"/>
            <a:ext cx="2140800" cy="1020900"/>
          </a:xfrm>
          <a:prstGeom prst="wedgeRoundRectCallout">
            <a:avLst>
              <a:gd name="adj1" fmla="val -62855"/>
              <a:gd name="adj2" fmla="val 259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こんどはゲーム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クリアになったぞ！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410" name="Google Shape;410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275" y="1169850"/>
            <a:ext cx="4605325" cy="3777871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46"/>
          <p:cNvSpPr txBox="1"/>
          <p:nvPr/>
        </p:nvSpPr>
        <p:spPr>
          <a:xfrm>
            <a:off x="3515307" y="292383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タイマーはとまらない？</a:t>
            </a:r>
            <a:endParaRPr>
              <a:latin typeface="Arial"/>
              <a:cs typeface="Arial"/>
            </a:endParaRPr>
          </a:p>
        </p:txBody>
      </p:sp>
      <p:pic>
        <p:nvPicPr>
          <p:cNvPr id="417" name="Google Shape;417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138" y="10596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47"/>
          <p:cNvSpPr/>
          <p:nvPr/>
        </p:nvSpPr>
        <p:spPr>
          <a:xfrm>
            <a:off x="1599375" y="1017450"/>
            <a:ext cx="3548700" cy="1052400"/>
          </a:xfrm>
          <a:prstGeom prst="wedgeRoundRectCallout">
            <a:avLst>
              <a:gd name="adj1" fmla="val -60899"/>
              <a:gd name="adj2" fmla="val -1925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ん？でも、ゲームが終わっても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タイマーはうごきっぱなしだね。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これはとめられないの？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419" name="Google Shape;419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5175" y="27771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47"/>
          <p:cNvSpPr/>
          <p:nvPr/>
        </p:nvSpPr>
        <p:spPr>
          <a:xfrm>
            <a:off x="1599375" y="2170875"/>
            <a:ext cx="3700500" cy="2745300"/>
          </a:xfrm>
          <a:prstGeom prst="wedgeRoundRectCallout">
            <a:avLst>
              <a:gd name="adj1" fmla="val -60666"/>
              <a:gd name="adj2" fmla="val -2129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そうだね。ざんねんながら、タイマーを0にクリアすることはできるけど、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とめることはできない</a:t>
            </a:r>
            <a:r>
              <a:rPr lang="ja" sz="1500" b="1">
                <a:solidFill>
                  <a:schemeClr val="dk2"/>
                </a:solidFill>
              </a:rPr>
              <a:t>んだ。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とめられるようなタイマーにしたい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ときは、変数をつかってじぶんで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つくることができるけど、ちょっと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むずかしいから、もっとレベルが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あがってからためしてみてね。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421" name="Google Shape;421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65775" y="1169850"/>
            <a:ext cx="3625825" cy="3031537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47"/>
          <p:cNvSpPr txBox="1"/>
          <p:nvPr/>
        </p:nvSpPr>
        <p:spPr>
          <a:xfrm>
            <a:off x="3066430" y="946636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23" name="Google Shape;423;p47"/>
          <p:cNvSpPr txBox="1"/>
          <p:nvPr/>
        </p:nvSpPr>
        <p:spPr>
          <a:xfrm>
            <a:off x="2242619" y="3378086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>
                <a:latin typeface="Arial"/>
                <a:cs typeface="Arial"/>
              </a:rPr>
              <a:t>点数は「つかまえた回数」がそのままつかえるね</a:t>
            </a:r>
            <a:endParaRPr sz="2900">
              <a:latin typeface="Arial"/>
              <a:cs typeface="Arial"/>
            </a:endParaRPr>
          </a:p>
        </p:txBody>
      </p:sp>
      <p:pic>
        <p:nvPicPr>
          <p:cNvPr id="429" name="Google Shape;429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38" y="1516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8"/>
          <p:cNvSpPr/>
          <p:nvPr/>
        </p:nvSpPr>
        <p:spPr>
          <a:xfrm>
            <a:off x="1278675" y="1105150"/>
            <a:ext cx="2910900" cy="1886400"/>
          </a:xfrm>
          <a:prstGeom prst="wedgeRoundRectCallout">
            <a:avLst>
              <a:gd name="adj1" fmla="val -60367"/>
              <a:gd name="adj2" fmla="val -788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点数は「つかまえた回数」が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そのままつかえるね。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1ぴきつかまえたら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1点ってことで。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431" name="Google Shape;431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5438" y="34419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48"/>
          <p:cNvSpPr/>
          <p:nvPr/>
        </p:nvSpPr>
        <p:spPr>
          <a:xfrm>
            <a:off x="1264525" y="3441950"/>
            <a:ext cx="3339000" cy="1302300"/>
          </a:xfrm>
          <a:prstGeom prst="wedgeRoundRectCallout">
            <a:avLst>
              <a:gd name="adj1" fmla="val -58893"/>
              <a:gd name="adj2" fmla="val -891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そうだね！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名前だけ「</a:t>
            </a:r>
            <a:r>
              <a:rPr lang="ja" sz="1500" b="1">
                <a:solidFill>
                  <a:schemeClr val="accent5"/>
                </a:solidFill>
              </a:rPr>
              <a:t>点数</a:t>
            </a:r>
            <a:r>
              <a:rPr lang="ja" sz="1500" b="1">
                <a:solidFill>
                  <a:schemeClr val="dk2"/>
                </a:solidFill>
              </a:rPr>
              <a:t>」にかえようか。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433" name="Google Shape;433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3575" y="1169850"/>
            <a:ext cx="4098025" cy="3426341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48"/>
          <p:cNvSpPr/>
          <p:nvPr/>
        </p:nvSpPr>
        <p:spPr>
          <a:xfrm>
            <a:off x="6735525" y="1530800"/>
            <a:ext cx="2020800" cy="914100"/>
          </a:xfrm>
          <a:prstGeom prst="wedgeRoundRectCallout">
            <a:avLst>
              <a:gd name="adj1" fmla="val -79543"/>
              <a:gd name="adj2" fmla="val -3157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これを「点数」に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しよう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435" name="Google Shape;435;p48"/>
          <p:cNvSpPr txBox="1"/>
          <p:nvPr/>
        </p:nvSpPr>
        <p:spPr>
          <a:xfrm>
            <a:off x="354832" y="278516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てんすう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36" name="Google Shape;436;p48"/>
          <p:cNvSpPr txBox="1"/>
          <p:nvPr/>
        </p:nvSpPr>
        <p:spPr>
          <a:xfrm>
            <a:off x="3663275" y="300082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かいすう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37" name="Google Shape;437;p48"/>
          <p:cNvSpPr txBox="1"/>
          <p:nvPr/>
        </p:nvSpPr>
        <p:spPr>
          <a:xfrm>
            <a:off x="1183455" y="1213594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38" name="Google Shape;438;p48"/>
          <p:cNvSpPr txBox="1"/>
          <p:nvPr/>
        </p:nvSpPr>
        <p:spPr>
          <a:xfrm>
            <a:off x="2882949" y="1199483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かいすう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39" name="Google Shape;439;p48"/>
          <p:cNvSpPr txBox="1"/>
          <p:nvPr/>
        </p:nvSpPr>
        <p:spPr>
          <a:xfrm>
            <a:off x="1151264" y="2246611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てん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40" name="Google Shape;440;p48"/>
          <p:cNvSpPr txBox="1"/>
          <p:nvPr/>
        </p:nvSpPr>
        <p:spPr>
          <a:xfrm>
            <a:off x="1162288" y="3937612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41" name="Google Shape;441;p48"/>
          <p:cNvSpPr txBox="1"/>
          <p:nvPr/>
        </p:nvSpPr>
        <p:spPr>
          <a:xfrm>
            <a:off x="2105044" y="3939787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42" name="Google Shape;442;p48"/>
          <p:cNvSpPr txBox="1"/>
          <p:nvPr/>
        </p:nvSpPr>
        <p:spPr>
          <a:xfrm>
            <a:off x="7301239" y="1516875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6350" y="1017450"/>
            <a:ext cx="3224181" cy="3821251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4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>
                <a:latin typeface="Arial"/>
                <a:cs typeface="Arial"/>
              </a:rPr>
              <a:t>変数「つかまえた数」を「点数」という名前にかえよう</a:t>
            </a:r>
            <a:endParaRPr sz="2600">
              <a:latin typeface="Arial"/>
              <a:cs typeface="Arial"/>
            </a:endParaRPr>
          </a:p>
        </p:txBody>
      </p:sp>
      <p:pic>
        <p:nvPicPr>
          <p:cNvPr id="449" name="Google Shape;449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6713" y="1307550"/>
            <a:ext cx="989901" cy="1052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263" y="32500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49"/>
          <p:cNvSpPr/>
          <p:nvPr/>
        </p:nvSpPr>
        <p:spPr>
          <a:xfrm>
            <a:off x="1390500" y="1172150"/>
            <a:ext cx="3292500" cy="2057100"/>
          </a:xfrm>
          <a:prstGeom prst="wedgeRoundRectCallout">
            <a:avLst>
              <a:gd name="adj1" fmla="val -59240"/>
              <a:gd name="adj2" fmla="val -2423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ブロックパレット</a:t>
            </a:r>
            <a:r>
              <a:rPr lang="ja" sz="1500" b="1">
                <a:solidFill>
                  <a:schemeClr val="dk2"/>
                </a:solidFill>
              </a:rPr>
              <a:t>で変数の名前を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かえることができるよ。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変数</a:t>
            </a:r>
            <a:r>
              <a:rPr lang="ja" sz="1500" b="1">
                <a:solidFill>
                  <a:schemeClr val="dk2"/>
                </a:solidFill>
              </a:rPr>
              <a:t>」カテゴリにある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つかまえた数</a:t>
            </a:r>
            <a:r>
              <a:rPr lang="ja" sz="1500" b="1">
                <a:solidFill>
                  <a:schemeClr val="dk2"/>
                </a:solidFill>
              </a:rPr>
              <a:t>」の変数ブロック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を</a:t>
            </a:r>
            <a:r>
              <a:rPr lang="ja" sz="1500" b="1">
                <a:solidFill>
                  <a:schemeClr val="accent5"/>
                </a:solidFill>
              </a:rPr>
              <a:t>右クリック</a:t>
            </a:r>
            <a:r>
              <a:rPr lang="ja" sz="1500" b="1">
                <a:solidFill>
                  <a:schemeClr val="dk2"/>
                </a:solidFill>
              </a:rPr>
              <a:t>してみてね。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52" name="Google Shape;452;p49"/>
          <p:cNvSpPr/>
          <p:nvPr/>
        </p:nvSpPr>
        <p:spPr>
          <a:xfrm>
            <a:off x="1429724" y="3444300"/>
            <a:ext cx="3749700" cy="1239900"/>
          </a:xfrm>
          <a:prstGeom prst="wedgeRoundRectCallout">
            <a:avLst>
              <a:gd name="adj1" fmla="val -58543"/>
              <a:gd name="adj2" fmla="val -2337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変数名を変更</a:t>
            </a:r>
            <a:r>
              <a:rPr lang="ja" sz="1500" b="1">
                <a:solidFill>
                  <a:schemeClr val="dk2"/>
                </a:solidFill>
              </a:rPr>
              <a:t>」っていうのがあるね。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もしかしてこれ？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53" name="Google Shape;453;p49"/>
          <p:cNvSpPr/>
          <p:nvPr/>
        </p:nvSpPr>
        <p:spPr>
          <a:xfrm>
            <a:off x="6397563" y="2082575"/>
            <a:ext cx="1197600" cy="229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49"/>
          <p:cNvSpPr txBox="1"/>
          <p:nvPr/>
        </p:nvSpPr>
        <p:spPr>
          <a:xfrm>
            <a:off x="311700" y="256950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へんすう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55" name="Google Shape;455;p49"/>
          <p:cNvSpPr txBox="1"/>
          <p:nvPr/>
        </p:nvSpPr>
        <p:spPr>
          <a:xfrm>
            <a:off x="2793125" y="275875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かず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56" name="Google Shape;456;p49"/>
          <p:cNvSpPr txBox="1"/>
          <p:nvPr/>
        </p:nvSpPr>
        <p:spPr>
          <a:xfrm>
            <a:off x="4265325" y="245450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てんすう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57" name="Google Shape;457;p49"/>
          <p:cNvSpPr txBox="1"/>
          <p:nvPr/>
        </p:nvSpPr>
        <p:spPr>
          <a:xfrm>
            <a:off x="6292575" y="245450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58" name="Google Shape;458;p49"/>
          <p:cNvSpPr txBox="1"/>
          <p:nvPr/>
        </p:nvSpPr>
        <p:spPr>
          <a:xfrm>
            <a:off x="2948817" y="1183902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59" name="Google Shape;459;p49"/>
          <p:cNvSpPr txBox="1"/>
          <p:nvPr/>
        </p:nvSpPr>
        <p:spPr>
          <a:xfrm>
            <a:off x="3539606" y="1166843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60" name="Google Shape;460;p49"/>
          <p:cNvSpPr txBox="1"/>
          <p:nvPr/>
        </p:nvSpPr>
        <p:spPr>
          <a:xfrm>
            <a:off x="2931757" y="2211113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61" name="Google Shape;461;p49"/>
          <p:cNvSpPr txBox="1"/>
          <p:nvPr/>
        </p:nvSpPr>
        <p:spPr>
          <a:xfrm>
            <a:off x="1403029" y="1874213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62" name="Google Shape;462;p49"/>
          <p:cNvSpPr txBox="1"/>
          <p:nvPr/>
        </p:nvSpPr>
        <p:spPr>
          <a:xfrm>
            <a:off x="1427009" y="3540011"/>
            <a:ext cx="1063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</a:t>
            </a:r>
            <a:r>
              <a:rPr lang="ja" altLang="en-US" sz="900" b="1">
                <a:solidFill>
                  <a:schemeClr val="accent5"/>
                </a:solidFill>
                <a:ea typeface="Lato"/>
                <a:sym typeface="Lato"/>
              </a:rPr>
              <a:t>す</a:t>
            </a: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うめい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63" name="Google Shape;463;p49"/>
          <p:cNvSpPr txBox="1"/>
          <p:nvPr/>
        </p:nvSpPr>
        <p:spPr>
          <a:xfrm>
            <a:off x="2243269" y="3540011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へんこう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64" name="Google Shape;464;p49"/>
          <p:cNvSpPr txBox="1"/>
          <p:nvPr/>
        </p:nvSpPr>
        <p:spPr>
          <a:xfrm>
            <a:off x="2301913" y="2236386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65" name="Google Shape;465;p49"/>
          <p:cNvSpPr txBox="1"/>
          <p:nvPr/>
        </p:nvSpPr>
        <p:spPr>
          <a:xfrm>
            <a:off x="1339688" y="2565072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5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「点数」という名前にかえよう</a:t>
            </a:r>
            <a:endParaRPr>
              <a:latin typeface="Arial"/>
              <a:cs typeface="Arial"/>
            </a:endParaRPr>
          </a:p>
        </p:txBody>
      </p:sp>
      <p:pic>
        <p:nvPicPr>
          <p:cNvPr id="471" name="Google Shape;471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487" y="13075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50"/>
          <p:cNvSpPr/>
          <p:nvPr/>
        </p:nvSpPr>
        <p:spPr>
          <a:xfrm>
            <a:off x="1291025" y="1172150"/>
            <a:ext cx="2972700" cy="1749600"/>
          </a:xfrm>
          <a:prstGeom prst="wedgeRoundRectCallout">
            <a:avLst>
              <a:gd name="adj1" fmla="val -59364"/>
              <a:gd name="adj2" fmla="val -983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うん。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こんながめんになるから、</a:t>
            </a:r>
            <a:endParaRPr lang="ja" altLang="en-US"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「つかまえた数」をけして、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点数</a:t>
            </a:r>
            <a:r>
              <a:rPr lang="ja" sz="1500" b="1">
                <a:solidFill>
                  <a:schemeClr val="dk2"/>
                </a:solidFill>
              </a:rPr>
              <a:t>」と入力してね。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473" name="Google Shape;473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46800" y="1169850"/>
            <a:ext cx="4229100" cy="3400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50"/>
          <p:cNvSpPr txBox="1"/>
          <p:nvPr/>
        </p:nvSpPr>
        <p:spPr>
          <a:xfrm>
            <a:off x="2119125" y="257800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てんすう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75" name="Google Shape;475;p50"/>
          <p:cNvSpPr txBox="1"/>
          <p:nvPr/>
        </p:nvSpPr>
        <p:spPr>
          <a:xfrm>
            <a:off x="4572000" y="257800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76" name="Google Shape;476;p50"/>
          <p:cNvSpPr txBox="1"/>
          <p:nvPr/>
        </p:nvSpPr>
        <p:spPr>
          <a:xfrm>
            <a:off x="1346807" y="2231419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てんすう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77" name="Google Shape;477;p50"/>
          <p:cNvSpPr txBox="1"/>
          <p:nvPr/>
        </p:nvSpPr>
        <p:spPr>
          <a:xfrm>
            <a:off x="2178250" y="1875203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1400" y="1492250"/>
            <a:ext cx="2353750" cy="2906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6326" y="1492251"/>
            <a:ext cx="2353750" cy="2915750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5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300">
                <a:latin typeface="Arial"/>
                <a:cs typeface="Arial"/>
              </a:rPr>
              <a:t>変数の名前をかえると、おいてあるブロックもかえてくれるよ</a:t>
            </a:r>
            <a:endParaRPr sz="2300">
              <a:latin typeface="Arial"/>
              <a:cs typeface="Arial"/>
            </a:endParaRPr>
          </a:p>
        </p:txBody>
      </p:sp>
      <p:pic>
        <p:nvPicPr>
          <p:cNvPr id="485" name="Google Shape;485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688" y="10174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51"/>
          <p:cNvSpPr/>
          <p:nvPr/>
        </p:nvSpPr>
        <p:spPr>
          <a:xfrm>
            <a:off x="305825" y="2374900"/>
            <a:ext cx="3020400" cy="1886400"/>
          </a:xfrm>
          <a:prstGeom prst="wedgeRoundRectCallout">
            <a:avLst>
              <a:gd name="adj1" fmla="val -36268"/>
              <a:gd name="adj2" fmla="val -6959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名前をかえたら、</a:t>
            </a:r>
            <a:r>
              <a:rPr lang="ja" altLang="en-US" sz="1500" b="1">
                <a:solidFill>
                  <a:schemeClr val="dk2"/>
                </a:solidFill>
              </a:rPr>
              <a:t>ブロックのなかの</a:t>
            </a:r>
            <a:r>
              <a:rPr lang="ja" sz="1500" b="1">
                <a:solidFill>
                  <a:schemeClr val="dk2"/>
                </a:solidFill>
              </a:rPr>
              <a:t>「つかまえた数」が、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ぜんぶあたらしい名前に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かわってる</a:t>
            </a:r>
            <a:r>
              <a:rPr lang="ja" sz="1500" b="1">
                <a:solidFill>
                  <a:schemeClr val="dk2"/>
                </a:solidFill>
              </a:rPr>
              <a:t>！べんりだね！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87" name="Google Shape;487;p51"/>
          <p:cNvSpPr/>
          <p:nvPr/>
        </p:nvSpPr>
        <p:spPr>
          <a:xfrm>
            <a:off x="4038941" y="3425941"/>
            <a:ext cx="398100" cy="183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8" name="Google Shape;488;p51"/>
          <p:cNvSpPr/>
          <p:nvPr/>
        </p:nvSpPr>
        <p:spPr>
          <a:xfrm>
            <a:off x="6687565" y="2204708"/>
            <a:ext cx="398100" cy="183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9" name="Google Shape;489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26260" y="1570825"/>
            <a:ext cx="664940" cy="43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51350" y="1570826"/>
            <a:ext cx="530572" cy="430699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51"/>
          <p:cNvSpPr txBox="1"/>
          <p:nvPr/>
        </p:nvSpPr>
        <p:spPr>
          <a:xfrm>
            <a:off x="235413" y="237075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へんすう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92" name="Google Shape;492;p51"/>
          <p:cNvSpPr txBox="1"/>
          <p:nvPr/>
        </p:nvSpPr>
        <p:spPr>
          <a:xfrm>
            <a:off x="1149513" y="237075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93" name="Google Shape;493;p51"/>
          <p:cNvSpPr txBox="1"/>
          <p:nvPr/>
        </p:nvSpPr>
        <p:spPr>
          <a:xfrm>
            <a:off x="178033" y="2480733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94" name="Google Shape;494;p51"/>
          <p:cNvSpPr txBox="1"/>
          <p:nvPr/>
        </p:nvSpPr>
        <p:spPr>
          <a:xfrm>
            <a:off x="1584690" y="2827638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かず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96" name="Google Shape;496;p51"/>
          <p:cNvSpPr txBox="1"/>
          <p:nvPr/>
        </p:nvSpPr>
        <p:spPr>
          <a:xfrm>
            <a:off x="1676350" y="3151061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5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ネズミがでてくるかんかくをあけたいな</a:t>
            </a:r>
            <a:endParaRPr/>
          </a:p>
        </p:txBody>
      </p:sp>
      <p:pic>
        <p:nvPicPr>
          <p:cNvPr id="502" name="Google Shape;502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2138" y="1516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52"/>
          <p:cNvSpPr/>
          <p:nvPr/>
        </p:nvSpPr>
        <p:spPr>
          <a:xfrm>
            <a:off x="1931008" y="1017450"/>
            <a:ext cx="2727367" cy="1974000"/>
          </a:xfrm>
          <a:prstGeom prst="wedgeRoundRectCallout">
            <a:avLst>
              <a:gd name="adj1" fmla="val -64437"/>
              <a:gd name="adj2" fmla="val 280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ところでこれさ、ネズミ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がいっきにでてきちゃって、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じっとしてても</a:t>
            </a:r>
            <a:endParaRPr sz="1500" b="1">
              <a:solidFill>
                <a:schemeClr val="dk2"/>
              </a:solidFill>
            </a:endParaRPr>
          </a:p>
          <a:p>
            <a:pPr>
              <a:lnSpc>
                <a:spcPct val="115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かんたんにつかまえられ</a:t>
            </a:r>
            <a:endParaRPr lang="ja" altLang="en-US" sz="1500" b="1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ちゃうから、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ちょっとつまんないよね。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04" name="Google Shape;504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4162" y="34419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52"/>
          <p:cNvSpPr/>
          <p:nvPr/>
        </p:nvSpPr>
        <p:spPr>
          <a:xfrm>
            <a:off x="2093075" y="3254125"/>
            <a:ext cx="2071800" cy="15858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たしかに。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ネズミがでてくる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かんかくをもっと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あけよう</a:t>
            </a:r>
            <a:r>
              <a:rPr lang="ja" sz="1500" b="1">
                <a:solidFill>
                  <a:schemeClr val="dk2"/>
                </a:solidFill>
              </a:rPr>
              <a:t>か。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06" name="Google Shape;506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3575" y="1169850"/>
            <a:ext cx="4098025" cy="3452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9500" y="1242500"/>
            <a:ext cx="4015899" cy="2354876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5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/>
              <a:t>クローンがつくられるかんかくをあけるには？</a:t>
            </a:r>
            <a:endParaRPr sz="3100"/>
          </a:p>
        </p:txBody>
      </p:sp>
      <p:pic>
        <p:nvPicPr>
          <p:cNvPr id="513" name="Google Shape;513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538" y="1516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53"/>
          <p:cNvSpPr/>
          <p:nvPr/>
        </p:nvSpPr>
        <p:spPr>
          <a:xfrm>
            <a:off x="1483475" y="1105150"/>
            <a:ext cx="3208800" cy="1398900"/>
          </a:xfrm>
          <a:prstGeom prst="wedgeRoundRectCallout">
            <a:avLst>
              <a:gd name="adj1" fmla="val -59073"/>
              <a:gd name="adj2" fmla="val -1085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クローンがつくられる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かんかくをあければいい</a:t>
            </a:r>
            <a:r>
              <a:rPr lang="ja" sz="1500" b="1">
                <a:solidFill>
                  <a:schemeClr val="dk2"/>
                </a:solidFill>
              </a:rPr>
              <a:t>よね。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どうしたらいいかな？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15" name="Google Shape;515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5438" y="3441950"/>
            <a:ext cx="989901" cy="1052369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53"/>
          <p:cNvSpPr/>
          <p:nvPr/>
        </p:nvSpPr>
        <p:spPr>
          <a:xfrm>
            <a:off x="1483475" y="2836950"/>
            <a:ext cx="3318600" cy="2079300"/>
          </a:xfrm>
          <a:prstGeom prst="wedgeRoundRectCallout">
            <a:avLst>
              <a:gd name="adj1" fmla="val -64572"/>
              <a:gd name="adj2" fmla="val -1737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クローンを1体つくったら、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1秒待つ</a:t>
            </a:r>
            <a:r>
              <a:rPr lang="ja" sz="1500" b="1">
                <a:solidFill>
                  <a:schemeClr val="dk2"/>
                </a:solidFill>
              </a:rPr>
              <a:t>」ことにしよう。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制御</a:t>
            </a:r>
            <a:r>
              <a:rPr lang="ja" sz="1500" b="1">
                <a:solidFill>
                  <a:schemeClr val="dk2"/>
                </a:solidFill>
              </a:rPr>
              <a:t>」カテゴリにある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～秒待つ</a:t>
            </a:r>
            <a:r>
              <a:rPr lang="ja" sz="1500" b="1">
                <a:solidFill>
                  <a:schemeClr val="dk2"/>
                </a:solidFill>
              </a:rPr>
              <a:t>」のブロックを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つかうよ。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517" name="Google Shape;517;p53"/>
          <p:cNvSpPr/>
          <p:nvPr/>
        </p:nvSpPr>
        <p:spPr>
          <a:xfrm>
            <a:off x="5143150" y="1545427"/>
            <a:ext cx="566400" cy="244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53"/>
          <p:cNvSpPr/>
          <p:nvPr/>
        </p:nvSpPr>
        <p:spPr>
          <a:xfrm>
            <a:off x="7777500" y="2586101"/>
            <a:ext cx="566400" cy="1224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19" name="Google Shape;519;p53"/>
          <p:cNvCxnSpPr>
            <a:stCxn id="517" idx="3"/>
            <a:endCxn id="518" idx="1"/>
          </p:cNvCxnSpPr>
          <p:nvPr/>
        </p:nvCxnSpPr>
        <p:spPr>
          <a:xfrm>
            <a:off x="5709550" y="1667827"/>
            <a:ext cx="2067900" cy="979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520" name="Google Shape;520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57920" y="3009250"/>
            <a:ext cx="1057475" cy="1612979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53"/>
          <p:cNvSpPr/>
          <p:nvPr/>
        </p:nvSpPr>
        <p:spPr>
          <a:xfrm>
            <a:off x="5128200" y="3746225"/>
            <a:ext cx="2403600" cy="1093800"/>
          </a:xfrm>
          <a:prstGeom prst="wedgeRoundRectCallout">
            <a:avLst>
              <a:gd name="adj1" fmla="val 64638"/>
              <a:gd name="adj2" fmla="val -13775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2" name="Google Shape;522;p5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41584" y="3761533"/>
            <a:ext cx="1776828" cy="1052375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53"/>
          <p:cNvSpPr txBox="1"/>
          <p:nvPr/>
        </p:nvSpPr>
        <p:spPr>
          <a:xfrm>
            <a:off x="2301236" y="2864142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たい</a:t>
            </a:r>
            <a:endParaRPr sz="900" b="1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4" name="Google Shape;524;p53"/>
          <p:cNvSpPr txBox="1"/>
          <p:nvPr/>
        </p:nvSpPr>
        <p:spPr>
          <a:xfrm>
            <a:off x="1590236" y="3201042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びょうま</a:t>
            </a:r>
            <a:endParaRPr sz="900" b="1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5" name="Google Shape;525;p53"/>
          <p:cNvSpPr txBox="1"/>
          <p:nvPr/>
        </p:nvSpPr>
        <p:spPr>
          <a:xfrm>
            <a:off x="1516236" y="3537942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せいぎょ</a:t>
            </a:r>
            <a:endParaRPr sz="900" b="1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6" name="Google Shape;526;p53"/>
          <p:cNvSpPr txBox="1"/>
          <p:nvPr/>
        </p:nvSpPr>
        <p:spPr>
          <a:xfrm>
            <a:off x="1693311" y="3884355"/>
            <a:ext cx="8595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びょうま</a:t>
            </a:r>
            <a:endParaRPr sz="900" b="1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5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532" name="Google Shape;532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738" y="1516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54"/>
          <p:cNvSpPr/>
          <p:nvPr/>
        </p:nvSpPr>
        <p:spPr>
          <a:xfrm>
            <a:off x="1352675" y="1516875"/>
            <a:ext cx="3083700" cy="1337100"/>
          </a:xfrm>
          <a:prstGeom prst="wedgeRoundRectCallout">
            <a:avLst>
              <a:gd name="adj1" fmla="val -59199"/>
              <a:gd name="adj2" fmla="val -1106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いいかんじに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むずかしくなった！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このくらいがちょうどいいね！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34" name="Google Shape;534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43675" y="1169850"/>
            <a:ext cx="4447925" cy="3673331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54"/>
          <p:cNvSpPr txBox="1"/>
          <p:nvPr/>
        </p:nvSpPr>
        <p:spPr>
          <a:xfrm>
            <a:off x="3084688" y="274075"/>
            <a:ext cx="914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972225" y="1157700"/>
            <a:ext cx="33894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タイマー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変数名を変える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～秒待つ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87"/>
          <p:cNvSpPr txBox="1"/>
          <p:nvPr/>
        </p:nvSpPr>
        <p:spPr>
          <a:xfrm>
            <a:off x="4714975" y="23450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46" name="Google Shape;1046;p87"/>
          <p:cNvSpPr txBox="1"/>
          <p:nvPr/>
        </p:nvSpPr>
        <p:spPr>
          <a:xfrm>
            <a:off x="2634148" y="1757502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47" name="Google Shape;1047;p87"/>
          <p:cNvSpPr txBox="1"/>
          <p:nvPr/>
        </p:nvSpPr>
        <p:spPr>
          <a:xfrm>
            <a:off x="4911306" y="1677509"/>
            <a:ext cx="9138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へんすうめい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48" name="Google Shape;1048;p87"/>
          <p:cNvSpPr txBox="1"/>
          <p:nvPr/>
        </p:nvSpPr>
        <p:spPr>
          <a:xfrm>
            <a:off x="5022833" y="2160425"/>
            <a:ext cx="9138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びょうま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051" name="Google Shape;1051;p87"/>
          <p:cNvSpPr txBox="1"/>
          <p:nvPr/>
        </p:nvSpPr>
        <p:spPr>
          <a:xfrm>
            <a:off x="5862974" y="1714499"/>
            <a:ext cx="398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1377</Words>
  <Application>Microsoft Office PowerPoint</Application>
  <PresentationFormat>画面に合わせる (16:9)</PresentationFormat>
  <Paragraphs>329</Paragraphs>
  <Slides>31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31</vt:i4>
      </vt:variant>
    </vt:vector>
  </HeadingPairs>
  <TitlesOfParts>
    <vt:vector size="36" baseType="lpstr">
      <vt:lpstr>Playfair Display</vt:lpstr>
      <vt:lpstr>Lato</vt:lpstr>
      <vt:lpstr>Arial</vt:lpstr>
      <vt:lpstr>Simple Light</vt:lpstr>
      <vt:lpstr>Coral</vt:lpstr>
      <vt:lpstr>Scratchで ゲームを 作ろう！</vt:lpstr>
      <vt:lpstr>登場人物紹介</vt:lpstr>
      <vt:lpstr>Scratchを開いてね</vt:lpstr>
      <vt:lpstr>保存しておいたゲームを開こう</vt:lpstr>
      <vt:lpstr>開いたゲームを実行してみよう</vt:lpstr>
      <vt:lpstr>ゲームを作ろう！ レベル６</vt:lpstr>
      <vt:lpstr>さらにゲームを改造しよう！</vt:lpstr>
      <vt:lpstr>さて、このあとは...</vt:lpstr>
      <vt:lpstr>じかんせいげんと点数をつけよう</vt:lpstr>
      <vt:lpstr>ゲームクリアの条件がかわるよ</vt:lpstr>
      <vt:lpstr>ゲームのじかんをきめよう</vt:lpstr>
      <vt:lpstr>「タイマー」をつかおう</vt:lpstr>
      <vt:lpstr>タイマーを表示しよう</vt:lpstr>
      <vt:lpstr>ゲームをひらいてからのけいかじかんだよ</vt:lpstr>
      <vt:lpstr>タイマーのすうじが３０になったらゲームクリアにしよう</vt:lpstr>
      <vt:lpstr>ゲームクリア条件のブロックをつくってね</vt:lpstr>
      <vt:lpstr>ゲームクリアの条件をかえよう</vt:lpstr>
      <vt:lpstr>実行してみよう</vt:lpstr>
      <vt:lpstr>タイマーはとっても精密なんだ</vt:lpstr>
      <vt:lpstr>タイマーが３０より大きかったらにかえよう</vt:lpstr>
      <vt:lpstr>条件を「タイマー&gt;３０」にかえよう</vt:lpstr>
      <vt:lpstr>実行しよう</vt:lpstr>
      <vt:lpstr>タイマーはとまらない？</vt:lpstr>
      <vt:lpstr>点数は「つかまえた回数」がそのままつかえるね</vt:lpstr>
      <vt:lpstr>変数「つかまえた数」を「点数」という名前にかえよう</vt:lpstr>
      <vt:lpstr>「点数」という名前にかえよう</vt:lpstr>
      <vt:lpstr>変数の名前をかえると、おいてあるブロックもかえてくれるよ</vt:lpstr>
      <vt:lpstr>ネズミがでてくるかんかくをあけたいな</vt:lpstr>
      <vt:lpstr>クローンがつくられるかんかくをあけるには？</vt:lpstr>
      <vt:lpstr>実行してみよう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343</cp:revision>
  <dcterms:modified xsi:type="dcterms:W3CDTF">2021-11-25T06:42:30Z</dcterms:modified>
</cp:coreProperties>
</file>