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5" roundtripDataSignature="AMtx7mjvNthNZ0s1p77JIYNfTO5t7Yc0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14" autoAdjust="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37B2B841-B87F-8B68-2128-3174070B91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68FDFA8-874A-F74F-E934-9CC206FC629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8ED07C-1F5E-4F17-80EA-6D3D9F1AB76F}" type="datetimeFigureOut">
              <a:rPr kumimoji="1" lang="ja-JP" altLang="en-US" smtClean="0"/>
              <a:t>2022/6/14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5EE69CB-B037-08A9-9435-5AFD5030D0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96C6C3A-0EA4-DD75-C15E-5B57AE89B3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A6B88-E795-4424-94E7-2F0F7F43D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99670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1" name="Google Shape;63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7" name="Google Shape;70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2" name="Google Shape;74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2" name="Google Shape;762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8" name="Google Shape;78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6" name="Google Shape;816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1" name="Google Shape;89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3" name="Google Shape;923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4" name="Google Shape;944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3" name="Google Shape;96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4" name="Google Shape;98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1" name="Google Shape;1001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2" name="Google Shape;106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7" name="Google Shape;110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9" name="Google Shape;1129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9" name="Google Shape;1169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9" name="Google Shape;118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5" name="Google Shape;1215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2" name="Google Shape;124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6" name="Google Shape;1266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Google Shape;1317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8" name="Google Shape;1318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7" name="Google Shape;1367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2" name="Google Shape;140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3" name="Google Shape;1433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4" name="Google Shape;1434;p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52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5" name="Google Shape;1445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Google Shape;1474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5" name="Google Shape;1475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9" name="Google Shape;151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0" name="Google Shape;1520;p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55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Google Shape;1527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8" name="Google Shape;1528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" name="Google Shape;1565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6" name="Google Shape;1566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7" name="Google Shape;158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Google Shape;1608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9" name="Google Shape;160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6" name="Google Shape;1646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と画像">
  <p:cSld name="タイトル スライドと画像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2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449734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62"/>
          <p:cNvSpPr/>
          <p:nvPr/>
        </p:nvSpPr>
        <p:spPr>
          <a:xfrm>
            <a:off x="-1" y="0"/>
            <a:ext cx="9144001" cy="6858000"/>
          </a:xfrm>
          <a:custGeom>
            <a:avLst/>
            <a:gdLst/>
            <a:ahLst/>
            <a:cxnLst/>
            <a:rect l="l" t="t" r="r" b="b"/>
            <a:pathLst>
              <a:path w="12192001" h="6858000" extrusionOk="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62"/>
          <p:cNvSpPr txBox="1">
            <a:spLocks noGrp="1"/>
          </p:cNvSpPr>
          <p:nvPr>
            <p:ph type="subTitle" idx="1"/>
          </p:nvPr>
        </p:nvSpPr>
        <p:spPr>
          <a:xfrm>
            <a:off x="521153" y="5603183"/>
            <a:ext cx="6858000" cy="282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65F65"/>
              </a:buClr>
              <a:buSzPts val="1350"/>
              <a:buNone/>
              <a:defRPr sz="1350">
                <a:solidFill>
                  <a:srgbClr val="265F6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62"/>
          <p:cNvSpPr txBox="1">
            <a:spLocks noGrp="1"/>
          </p:cNvSpPr>
          <p:nvPr>
            <p:ph type="ctrTitle"/>
          </p:nvPr>
        </p:nvSpPr>
        <p:spPr>
          <a:xfrm>
            <a:off x="521153" y="5053805"/>
            <a:ext cx="7955280" cy="549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300"/>
              <a:buFont typeface="Arial"/>
              <a:buNone/>
              <a:defRPr sz="33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2"/>
          <p:cNvSpPr/>
          <p:nvPr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62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>
  <p:cSld name="タイトルとコンテンツ">
    <p:bg>
      <p:bgPr>
        <a:solidFill>
          <a:srgbClr val="F2F2F2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3"/>
          <p:cNvSpPr/>
          <p:nvPr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63"/>
          <p:cNvSpPr/>
          <p:nvPr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63"/>
          <p:cNvSpPr/>
          <p:nvPr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rgbClr val="A2BBC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63"/>
          <p:cNvSpPr txBox="1"/>
          <p:nvPr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34275" rIns="0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"/>
              <a:buFont typeface="Arial"/>
              <a:buNone/>
            </a:pPr>
            <a:fld id="{00000000-1234-1234-1234-123412341234}" type="slidenum">
              <a:rPr lang="ja-JP" sz="75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5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63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63"/>
          <p:cNvSpPr txBox="1">
            <a:spLocks noGrp="1"/>
          </p:cNvSpPr>
          <p:nvPr>
            <p:ph type="body" idx="1"/>
          </p:nvPr>
        </p:nvSpPr>
        <p:spPr>
          <a:xfrm>
            <a:off x="334739" y="1463040"/>
            <a:ext cx="6023201" cy="4770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lnSpc>
                <a:spcPct val="200000"/>
              </a:lnSpc>
              <a:spcBef>
                <a:spcPts val="45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 sz="2000">
                <a:solidFill>
                  <a:srgbClr val="3F3F3F"/>
                </a:solidFill>
              </a:defRPr>
            </a:lvl1pPr>
            <a:lvl2pPr marL="914400" lvl="1" indent="-355600" algn="l">
              <a:lnSpc>
                <a:spcPct val="2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 sz="2000">
                <a:solidFill>
                  <a:srgbClr val="3F3F3F"/>
                </a:solidFill>
              </a:defRPr>
            </a:lvl2pPr>
            <a:lvl3pPr marL="1371600" lvl="2" indent="-330200" algn="l">
              <a:lnSpc>
                <a:spcPct val="2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1600"/>
              <a:buChar char="•"/>
              <a:defRPr sz="1600">
                <a:solidFill>
                  <a:srgbClr val="3F3F3F"/>
                </a:solidFill>
              </a:defRPr>
            </a:lvl3pPr>
            <a:lvl4pPr marL="1828800" lvl="3" indent="-295275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4pPr>
            <a:lvl5pPr marL="2286000" lvl="4" indent="-2952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9" name="Google Shape;29;p63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画像を含むセクション ヘッダー 1">
  <p:cSld name="画像を含むセクション ヘッダー 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4"/>
          <p:cNvSpPr/>
          <p:nvPr/>
        </p:nvSpPr>
        <p:spPr>
          <a:xfrm rot="10800000" flipH="1">
            <a:off x="-1" y="-3"/>
            <a:ext cx="9144001" cy="6858003"/>
          </a:xfrm>
          <a:custGeom>
            <a:avLst/>
            <a:gdLst/>
            <a:ahLst/>
            <a:cxnLst/>
            <a:rect l="l" t="t" r="r" b="b"/>
            <a:pathLst>
              <a:path w="12192001" h="6858003" extrusionOk="0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64"/>
          <p:cNvSpPr>
            <a:spLocks noGrp="1"/>
          </p:cNvSpPr>
          <p:nvPr>
            <p:ph type="pic" idx="2"/>
          </p:nvPr>
        </p:nvSpPr>
        <p:spPr>
          <a:xfrm>
            <a:off x="0" y="4515035"/>
            <a:ext cx="9144000" cy="234296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64"/>
          <p:cNvSpPr txBox="1">
            <a:spLocks noGrp="1"/>
          </p:cNvSpPr>
          <p:nvPr>
            <p:ph type="title"/>
          </p:nvPr>
        </p:nvSpPr>
        <p:spPr>
          <a:xfrm>
            <a:off x="522514" y="1611383"/>
            <a:ext cx="7249886" cy="746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 sz="3600"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4"/>
          <p:cNvSpPr txBox="1"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67F9C"/>
              </a:buClr>
              <a:buSzPts val="1600"/>
              <a:buNone/>
              <a:defRPr sz="1600">
                <a:solidFill>
                  <a:srgbClr val="067F9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4"/>
          <p:cNvSpPr/>
          <p:nvPr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64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>
  <p:cSld name="タイトルのみ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5"/>
          <p:cNvSpPr/>
          <p:nvPr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65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5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お礼を述べるスライド">
  <p:cSld name="お礼を述べるスライド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6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66"/>
          <p:cNvSpPr txBox="1">
            <a:spLocks noGrp="1"/>
          </p:cNvSpPr>
          <p:nvPr>
            <p:ph type="ctrTitle"/>
          </p:nvPr>
        </p:nvSpPr>
        <p:spPr>
          <a:xfrm>
            <a:off x="521154" y="4596754"/>
            <a:ext cx="8095308" cy="1006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sz="33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6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 2 と画像">
  <p:cSld name="タイトル スライド 2 と画像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7"/>
          <p:cNvSpPr>
            <a:spLocks noGrp="1"/>
          </p:cNvSpPr>
          <p:nvPr>
            <p:ph type="pic" idx="2"/>
          </p:nvPr>
        </p:nvSpPr>
        <p:spPr>
          <a:xfrm>
            <a:off x="3" y="0"/>
            <a:ext cx="9143999" cy="3962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67"/>
          <p:cNvSpPr txBox="1">
            <a:spLocks noGrp="1"/>
          </p:cNvSpPr>
          <p:nvPr>
            <p:ph type="subTitle" idx="1"/>
          </p:nvPr>
        </p:nvSpPr>
        <p:spPr>
          <a:xfrm>
            <a:off x="521153" y="5603183"/>
            <a:ext cx="6858000" cy="279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350"/>
              <a:buNone/>
              <a:defRPr sz="135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7"/>
          <p:cNvSpPr txBox="1">
            <a:spLocks noGrp="1"/>
          </p:cNvSpPr>
          <p:nvPr>
            <p:ph type="ctrTitle"/>
          </p:nvPr>
        </p:nvSpPr>
        <p:spPr>
          <a:xfrm>
            <a:off x="521153" y="5053805"/>
            <a:ext cx="7955280" cy="549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300"/>
              <a:buFont typeface="Arial"/>
              <a:buNone/>
              <a:defRPr sz="33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7"/>
          <p:cNvSpPr/>
          <p:nvPr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67"/>
          <p:cNvSpPr/>
          <p:nvPr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67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画像を含むセクション ヘッダー 2">
  <p:cSld name="画像を含むセクション ヘッダー 2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8"/>
          <p:cNvSpPr>
            <a:spLocks noGrp="1"/>
          </p:cNvSpPr>
          <p:nvPr>
            <p:ph type="pic" idx="2"/>
          </p:nvPr>
        </p:nvSpPr>
        <p:spPr>
          <a:xfrm>
            <a:off x="3" y="0"/>
            <a:ext cx="9143999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68"/>
          <p:cNvSpPr txBox="1">
            <a:spLocks noGrp="1"/>
          </p:cNvSpPr>
          <p:nvPr>
            <p:ph type="title"/>
          </p:nvPr>
        </p:nvSpPr>
        <p:spPr>
          <a:xfrm>
            <a:off x="522514" y="3860800"/>
            <a:ext cx="7249886" cy="1686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8"/>
          <p:cNvSpPr txBox="1">
            <a:spLocks noGrp="1"/>
          </p:cNvSpPr>
          <p:nvPr>
            <p:ph type="body" idx="1"/>
          </p:nvPr>
        </p:nvSpPr>
        <p:spPr>
          <a:xfrm>
            <a:off x="522514" y="5610175"/>
            <a:ext cx="7249886" cy="16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68"/>
          <p:cNvSpPr/>
          <p:nvPr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rgbClr val="A2BBC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8"/>
          <p:cNvSpPr txBox="1"/>
          <p:nvPr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34275" rIns="0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"/>
              <a:buFont typeface="Arial"/>
              <a:buNone/>
            </a:pPr>
            <a:fld id="{00000000-1234-1234-1234-123412341234}" type="slidenum">
              <a:rPr lang="ja-JP" sz="75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5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68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白" type="obj">
  <p:cSld name="OBJEC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9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69"/>
          <p:cNvSpPr txBox="1">
            <a:spLocks noGrp="1"/>
          </p:cNvSpPr>
          <p:nvPr>
            <p:ph type="body" idx="1"/>
          </p:nvPr>
        </p:nvSpPr>
        <p:spPr>
          <a:xfrm>
            <a:off x="2692174" y="1323684"/>
            <a:ext cx="6023201" cy="4770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3F3F3F"/>
              </a:buClr>
              <a:buSzPts val="1600"/>
              <a:buChar char="•"/>
              <a:defRPr sz="1600">
                <a:solidFill>
                  <a:srgbClr val="3F3F3F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1200"/>
              <a:buChar char="•"/>
              <a:defRPr sz="1200">
                <a:solidFill>
                  <a:srgbClr val="3F3F3F"/>
                </a:solidFill>
              </a:defRPr>
            </a:lvl2pPr>
            <a:lvl3pPr marL="1371600" lvl="2" indent="-295275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1050"/>
              <a:buChar char="•"/>
              <a:defRPr sz="1050">
                <a:solidFill>
                  <a:srgbClr val="3F3F3F"/>
                </a:solidFill>
              </a:defRPr>
            </a:lvl3pPr>
            <a:lvl4pPr marL="1828800" lvl="3" indent="-295275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4pPr>
            <a:lvl5pPr marL="2286000" lvl="4" indent="-2952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69"/>
          <p:cNvSpPr/>
          <p:nvPr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69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>
  <p:cSld name="比較">
    <p:bg>
      <p:bgPr>
        <a:solidFill>
          <a:srgbClr val="F2F2F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0"/>
          <p:cNvSpPr/>
          <p:nvPr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70"/>
          <p:cNvSpPr/>
          <p:nvPr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70"/>
          <p:cNvSpPr/>
          <p:nvPr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rgbClr val="A2BBC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70"/>
          <p:cNvSpPr txBox="1"/>
          <p:nvPr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34275" rIns="0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"/>
              <a:buFont typeface="Arial"/>
              <a:buNone/>
            </a:pPr>
            <a:fld id="{00000000-1234-1234-1234-123412341234}" type="slidenum">
              <a:rPr lang="ja-JP" sz="75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5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70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0"/>
          <p:cNvSpPr txBox="1">
            <a:spLocks noGrp="1"/>
          </p:cNvSpPr>
          <p:nvPr>
            <p:ph type="body" idx="1"/>
          </p:nvPr>
        </p:nvSpPr>
        <p:spPr>
          <a:xfrm>
            <a:off x="4829175" y="1463351"/>
            <a:ext cx="3886200" cy="487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 b="1">
                <a:solidFill>
                  <a:schemeClr val="accent6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71" name="Google Shape;71;p70"/>
          <p:cNvSpPr txBox="1">
            <a:spLocks noGrp="1"/>
          </p:cNvSpPr>
          <p:nvPr>
            <p:ph type="body" idx="2"/>
          </p:nvPr>
        </p:nvSpPr>
        <p:spPr>
          <a:xfrm>
            <a:off x="4829176" y="2149311"/>
            <a:ext cx="3886201" cy="404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52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1pPr>
            <a:lvl2pPr marL="914400" lvl="1" indent="-2952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2pPr>
            <a:lvl3pPr marL="1371600" lvl="2" indent="-2952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952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4pPr>
            <a:lvl5pPr marL="2286000" lvl="4" indent="-2952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70"/>
          <p:cNvSpPr txBox="1">
            <a:spLocks noGrp="1"/>
          </p:cNvSpPr>
          <p:nvPr>
            <p:ph type="body" idx="3"/>
          </p:nvPr>
        </p:nvSpPr>
        <p:spPr>
          <a:xfrm>
            <a:off x="334738" y="1463351"/>
            <a:ext cx="3980090" cy="487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 b="1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73" name="Google Shape;73;p70"/>
          <p:cNvSpPr txBox="1">
            <a:spLocks noGrp="1"/>
          </p:cNvSpPr>
          <p:nvPr>
            <p:ph type="body" idx="4"/>
          </p:nvPr>
        </p:nvSpPr>
        <p:spPr>
          <a:xfrm>
            <a:off x="334737" y="2149311"/>
            <a:ext cx="3980092" cy="404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52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1pPr>
            <a:lvl2pPr marL="914400" lvl="1" indent="-2952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2pPr>
            <a:lvl3pPr marL="1371600" lvl="2" indent="-2952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952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4pPr>
            <a:lvl5pPr marL="2286000" lvl="4" indent="-2952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70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の白の背景">
  <p:cSld name="比較の白の背景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71"/>
          <p:cNvSpPr/>
          <p:nvPr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71"/>
          <p:cNvSpPr txBox="1">
            <a:spLocks noGrp="1"/>
          </p:cNvSpPr>
          <p:nvPr>
            <p:ph type="body" idx="1"/>
          </p:nvPr>
        </p:nvSpPr>
        <p:spPr>
          <a:xfrm>
            <a:off x="428626" y="1509626"/>
            <a:ext cx="3675290" cy="334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71"/>
          <p:cNvSpPr txBox="1">
            <a:spLocks noGrp="1"/>
          </p:cNvSpPr>
          <p:nvPr>
            <p:ph type="body" idx="2"/>
          </p:nvPr>
        </p:nvSpPr>
        <p:spPr>
          <a:xfrm>
            <a:off x="5040085" y="1509626"/>
            <a:ext cx="3675290" cy="334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71"/>
          <p:cNvSpPr txBox="1">
            <a:spLocks noGrp="1"/>
          </p:cNvSpPr>
          <p:nvPr>
            <p:ph type="body" idx="3"/>
          </p:nvPr>
        </p:nvSpPr>
        <p:spPr>
          <a:xfrm>
            <a:off x="428626" y="2156690"/>
            <a:ext cx="3675290" cy="3561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 b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71"/>
          <p:cNvSpPr txBox="1">
            <a:spLocks noGrp="1"/>
          </p:cNvSpPr>
          <p:nvPr>
            <p:ph type="body" idx="4"/>
          </p:nvPr>
        </p:nvSpPr>
        <p:spPr>
          <a:xfrm>
            <a:off x="5040085" y="2156690"/>
            <a:ext cx="3675290" cy="3561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 b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71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71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写真 + テキスト">
  <p:cSld name="写真 + テキスト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72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72"/>
          <p:cNvSpPr>
            <a:spLocks noGrp="1"/>
          </p:cNvSpPr>
          <p:nvPr>
            <p:ph type="pic" idx="2"/>
          </p:nvPr>
        </p:nvSpPr>
        <p:spPr>
          <a:xfrm>
            <a:off x="0" y="1248881"/>
            <a:ext cx="9144000" cy="211931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72"/>
          <p:cNvSpPr txBox="1">
            <a:spLocks noGrp="1"/>
          </p:cNvSpPr>
          <p:nvPr>
            <p:ph type="body" idx="1"/>
          </p:nvPr>
        </p:nvSpPr>
        <p:spPr>
          <a:xfrm>
            <a:off x="551430" y="3802065"/>
            <a:ext cx="7338060" cy="334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72"/>
          <p:cNvSpPr txBox="1">
            <a:spLocks noGrp="1"/>
          </p:cNvSpPr>
          <p:nvPr>
            <p:ph type="body" idx="3"/>
          </p:nvPr>
        </p:nvSpPr>
        <p:spPr>
          <a:xfrm>
            <a:off x="551430" y="4294303"/>
            <a:ext cx="733806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 b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72"/>
          <p:cNvSpPr/>
          <p:nvPr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72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写真 + 3 つのセクション">
  <p:cSld name="写真 + 3 つのセクション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3"/>
          <p:cNvSpPr/>
          <p:nvPr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73"/>
          <p:cNvSpPr>
            <a:spLocks noGrp="1"/>
          </p:cNvSpPr>
          <p:nvPr>
            <p:ph type="pic" idx="2"/>
          </p:nvPr>
        </p:nvSpPr>
        <p:spPr>
          <a:xfrm>
            <a:off x="0" y="1248881"/>
            <a:ext cx="9144000" cy="211931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73"/>
          <p:cNvSpPr txBox="1">
            <a:spLocks noGrp="1"/>
          </p:cNvSpPr>
          <p:nvPr>
            <p:ph type="body" idx="1"/>
          </p:nvPr>
        </p:nvSpPr>
        <p:spPr>
          <a:xfrm>
            <a:off x="551432" y="3802065"/>
            <a:ext cx="2115571" cy="334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73"/>
          <p:cNvSpPr txBox="1">
            <a:spLocks noGrp="1"/>
          </p:cNvSpPr>
          <p:nvPr>
            <p:ph type="body" idx="3"/>
          </p:nvPr>
        </p:nvSpPr>
        <p:spPr>
          <a:xfrm>
            <a:off x="3467272" y="3802065"/>
            <a:ext cx="2115571" cy="334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73"/>
          <p:cNvSpPr txBox="1">
            <a:spLocks noGrp="1"/>
          </p:cNvSpPr>
          <p:nvPr>
            <p:ph type="body" idx="4"/>
          </p:nvPr>
        </p:nvSpPr>
        <p:spPr>
          <a:xfrm>
            <a:off x="6477002" y="3802065"/>
            <a:ext cx="2115571" cy="334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578793"/>
              </a:buClr>
              <a:buSzPts val="1200"/>
              <a:buNone/>
              <a:defRPr sz="1200" b="1">
                <a:solidFill>
                  <a:srgbClr val="5787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73"/>
          <p:cNvSpPr txBox="1">
            <a:spLocks noGrp="1"/>
          </p:cNvSpPr>
          <p:nvPr>
            <p:ph type="body" idx="5"/>
          </p:nvPr>
        </p:nvSpPr>
        <p:spPr>
          <a:xfrm>
            <a:off x="551432" y="4294303"/>
            <a:ext cx="2115571" cy="1496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 b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73"/>
          <p:cNvSpPr txBox="1">
            <a:spLocks noGrp="1"/>
          </p:cNvSpPr>
          <p:nvPr>
            <p:ph type="body" idx="6"/>
          </p:nvPr>
        </p:nvSpPr>
        <p:spPr>
          <a:xfrm>
            <a:off x="3467272" y="4294303"/>
            <a:ext cx="2115571" cy="1496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 b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73"/>
          <p:cNvSpPr txBox="1">
            <a:spLocks noGrp="1"/>
          </p:cNvSpPr>
          <p:nvPr>
            <p:ph type="body" idx="7"/>
          </p:nvPr>
        </p:nvSpPr>
        <p:spPr>
          <a:xfrm>
            <a:off x="6477002" y="4294303"/>
            <a:ext cx="2115571" cy="1496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 b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73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73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ページの半分の写真 + テキスト">
  <p:cSld name="ページの半分の写真 + テキスト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4"/>
          <p:cNvSpPr>
            <a:spLocks noGrp="1"/>
          </p:cNvSpPr>
          <p:nvPr>
            <p:ph type="pic" idx="2"/>
          </p:nvPr>
        </p:nvSpPr>
        <p:spPr>
          <a:xfrm>
            <a:off x="4724400" y="0"/>
            <a:ext cx="44196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Google Shape;103;p74"/>
          <p:cNvSpPr txBox="1"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74"/>
          <p:cNvSpPr txBox="1">
            <a:spLocks noGrp="1"/>
          </p:cNvSpPr>
          <p:nvPr>
            <p:ph type="body" idx="1"/>
          </p:nvPr>
        </p:nvSpPr>
        <p:spPr>
          <a:xfrm>
            <a:off x="428627" y="2061165"/>
            <a:ext cx="3784147" cy="334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74"/>
          <p:cNvSpPr txBox="1">
            <a:spLocks noGrp="1"/>
          </p:cNvSpPr>
          <p:nvPr>
            <p:ph type="body" idx="3"/>
          </p:nvPr>
        </p:nvSpPr>
        <p:spPr>
          <a:xfrm>
            <a:off x="428627" y="2708232"/>
            <a:ext cx="3784147" cy="3561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F3F3F"/>
              </a:buClr>
              <a:buSzPts val="1050"/>
              <a:buNone/>
              <a:defRPr sz="1050" b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74"/>
          <p:cNvSpPr/>
          <p:nvPr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74"/>
          <p:cNvSpPr/>
          <p:nvPr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rgbClr val="A2BBC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74"/>
          <p:cNvSpPr txBox="1"/>
          <p:nvPr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34275" rIns="0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"/>
              <a:buFont typeface="Arial"/>
              <a:buNone/>
            </a:pPr>
            <a:fld id="{00000000-1234-1234-1234-123412341234}" type="slidenum">
              <a:rPr lang="ja-JP" sz="75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5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74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>
  <p:cSld name="タイトル スライド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5"/>
          <p:cNvSpPr/>
          <p:nvPr/>
        </p:nvSpPr>
        <p:spPr>
          <a:xfrm flipH="1">
            <a:off x="92991" y="124955"/>
            <a:ext cx="8965061" cy="4408002"/>
          </a:xfrm>
          <a:custGeom>
            <a:avLst/>
            <a:gdLst/>
            <a:ahLst/>
            <a:cxnLst/>
            <a:rect l="l" t="t" r="r" b="b"/>
            <a:pathLst>
              <a:path w="21617" h="24785" extrusionOk="0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75"/>
          <p:cNvSpPr txBox="1">
            <a:spLocks noGrp="1"/>
          </p:cNvSpPr>
          <p:nvPr>
            <p:ph type="subTitle" idx="1"/>
          </p:nvPr>
        </p:nvSpPr>
        <p:spPr>
          <a:xfrm>
            <a:off x="521153" y="5603183"/>
            <a:ext cx="6858000" cy="279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65F65"/>
              </a:buClr>
              <a:buSzPts val="1350"/>
              <a:buNone/>
              <a:defRPr sz="1350">
                <a:solidFill>
                  <a:srgbClr val="265F6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75"/>
          <p:cNvSpPr txBox="1">
            <a:spLocks noGrp="1"/>
          </p:cNvSpPr>
          <p:nvPr>
            <p:ph type="ctrTitle"/>
          </p:nvPr>
        </p:nvSpPr>
        <p:spPr>
          <a:xfrm>
            <a:off x="521153" y="5053805"/>
            <a:ext cx="7955280" cy="549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300"/>
              <a:buFont typeface="Arial"/>
              <a:buNone/>
              <a:defRPr sz="33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75"/>
          <p:cNvSpPr/>
          <p:nvPr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75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 ヘッダー">
  <p:cSld name="セクション ヘッダー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6"/>
          <p:cNvSpPr/>
          <p:nvPr/>
        </p:nvSpPr>
        <p:spPr>
          <a:xfrm rot="10800000">
            <a:off x="85945" y="4581497"/>
            <a:ext cx="8972112" cy="2152681"/>
          </a:xfrm>
          <a:custGeom>
            <a:avLst/>
            <a:gdLst/>
            <a:ahLst/>
            <a:cxnLst/>
            <a:rect l="l" t="t" r="r" b="b"/>
            <a:pathLst>
              <a:path w="21634" h="42123" extrusionOk="0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76"/>
          <p:cNvSpPr txBox="1">
            <a:spLocks noGrp="1"/>
          </p:cNvSpPr>
          <p:nvPr>
            <p:ph type="title"/>
          </p:nvPr>
        </p:nvSpPr>
        <p:spPr>
          <a:xfrm>
            <a:off x="522514" y="1611383"/>
            <a:ext cx="7249886" cy="746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 sz="3600"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76"/>
          <p:cNvSpPr txBox="1">
            <a:spLocks noGrp="1"/>
          </p:cNvSpPr>
          <p:nvPr>
            <p:ph type="body" idx="1"/>
          </p:nvPr>
        </p:nvSpPr>
        <p:spPr>
          <a:xfrm>
            <a:off x="522514" y="2464429"/>
            <a:ext cx="7249886" cy="16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76"/>
          <p:cNvSpPr/>
          <p:nvPr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76"/>
          <p:cNvSpPr/>
          <p:nvPr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rgbClr val="A2BBC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76"/>
          <p:cNvSpPr txBox="1"/>
          <p:nvPr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0" tIns="34275" rIns="0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</a:pPr>
            <a:fld id="{00000000-1234-1234-1234-123412341234}" type="slidenum">
              <a:rPr lang="ja-JP" sz="7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76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>
  <p:cSld name="2 つのコンテンツ">
    <p:bg>
      <p:bgPr>
        <a:solidFill>
          <a:srgbClr val="F2F2F2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7"/>
          <p:cNvSpPr/>
          <p:nvPr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77"/>
          <p:cNvSpPr/>
          <p:nvPr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7"/>
          <p:cNvSpPr/>
          <p:nvPr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rgbClr val="A2BBC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7"/>
          <p:cNvSpPr txBox="1"/>
          <p:nvPr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34275" rIns="0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"/>
              <a:buFont typeface="Arial"/>
              <a:buNone/>
            </a:pPr>
            <a:fld id="{00000000-1234-1234-1234-123412341234}" type="slidenum">
              <a:rPr lang="ja-JP" sz="75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5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77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77"/>
          <p:cNvSpPr txBox="1">
            <a:spLocks noGrp="1"/>
          </p:cNvSpPr>
          <p:nvPr>
            <p:ph type="body" idx="1"/>
          </p:nvPr>
        </p:nvSpPr>
        <p:spPr>
          <a:xfrm>
            <a:off x="334738" y="1825625"/>
            <a:ext cx="398009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38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1pPr>
            <a:lvl2pPr marL="914400" lvl="1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2pPr>
            <a:lvl3pPr marL="1371600" lvl="2" indent="-30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52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4pPr>
            <a:lvl5pPr marL="2286000" lvl="4" indent="-2952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77"/>
          <p:cNvSpPr txBox="1">
            <a:spLocks noGrp="1"/>
          </p:cNvSpPr>
          <p:nvPr>
            <p:ph type="body" idx="2"/>
          </p:nvPr>
        </p:nvSpPr>
        <p:spPr>
          <a:xfrm>
            <a:off x="4829175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38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1pPr>
            <a:lvl2pPr marL="914400" lvl="1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2pPr>
            <a:lvl3pPr marL="1371600" lvl="2" indent="-30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52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4pPr>
            <a:lvl5pPr marL="2286000" lvl="4" indent="-2952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77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キャプション付きのコンテンツ">
  <p:cSld name="キャプション付きのコンテンツ">
    <p:bg>
      <p:bgPr>
        <a:solidFill>
          <a:srgbClr val="F2F2F2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8"/>
          <p:cNvSpPr/>
          <p:nvPr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78"/>
          <p:cNvSpPr/>
          <p:nvPr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78"/>
          <p:cNvSpPr/>
          <p:nvPr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rgbClr val="A2BBC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78"/>
          <p:cNvSpPr txBox="1"/>
          <p:nvPr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34275" rIns="0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"/>
              <a:buFont typeface="Arial"/>
              <a:buNone/>
            </a:pPr>
            <a:fld id="{00000000-1234-1234-1234-123412341234}" type="slidenum">
              <a:rPr lang="ja-JP" sz="75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5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8"/>
          <p:cNvSpPr txBox="1"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78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140" name="Google Shape;140;p78"/>
          <p:cNvSpPr txBox="1">
            <a:spLocks noGrp="1"/>
          </p:cNvSpPr>
          <p:nvPr>
            <p:ph type="body" idx="2"/>
          </p:nvPr>
        </p:nvSpPr>
        <p:spPr>
          <a:xfrm>
            <a:off x="3887391" y="500220"/>
            <a:ext cx="4629150" cy="5368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2pPr>
            <a:lvl3pPr marL="1371600" lvl="2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3pPr>
            <a:lvl4pPr marL="1828800" lvl="3" indent="-30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41" name="Google Shape;141;p78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キャプション付きの図">
  <p:cSld name="キャプション付きの図">
    <p:bg>
      <p:bgPr>
        <a:solidFill>
          <a:srgbClr val="F2F2F2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9"/>
          <p:cNvSpPr/>
          <p:nvPr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79"/>
          <p:cNvSpPr/>
          <p:nvPr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79"/>
          <p:cNvSpPr/>
          <p:nvPr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rgbClr val="A2BBC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79"/>
          <p:cNvSpPr txBox="1"/>
          <p:nvPr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34275" rIns="0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"/>
              <a:buFont typeface="Arial"/>
              <a:buNone/>
            </a:pPr>
            <a:fld id="{00000000-1234-1234-1234-123412341234}" type="slidenum">
              <a:rPr lang="ja-JP" sz="75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5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79"/>
          <p:cNvSpPr txBox="1"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79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149" name="Google Shape;149;p79"/>
          <p:cNvSpPr>
            <a:spLocks noGrp="1"/>
          </p:cNvSpPr>
          <p:nvPr>
            <p:ph type="pic" idx="2"/>
          </p:nvPr>
        </p:nvSpPr>
        <p:spPr>
          <a:xfrm>
            <a:off x="3887391" y="500220"/>
            <a:ext cx="4629150" cy="5368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0" name="Google Shape;150;p79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>
  <p:cSld name="空白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0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引用のスライド">
  <p:cSld name="引用のスライド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1"/>
          <p:cNvSpPr>
            <a:spLocks noGrp="1"/>
          </p:cNvSpPr>
          <p:nvPr>
            <p:ph type="pic" idx="2"/>
          </p:nvPr>
        </p:nvSpPr>
        <p:spPr>
          <a:xfrm>
            <a:off x="90488" y="136528"/>
            <a:ext cx="8963025" cy="658495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5" name="Google Shape;155;p81"/>
          <p:cNvSpPr txBox="1">
            <a:spLocks noGrp="1"/>
          </p:cNvSpPr>
          <p:nvPr>
            <p:ph type="body" idx="1"/>
          </p:nvPr>
        </p:nvSpPr>
        <p:spPr>
          <a:xfrm>
            <a:off x="1190625" y="4104799"/>
            <a:ext cx="7524750" cy="1072088"/>
          </a:xfrm>
          <a:prstGeom prst="rect">
            <a:avLst/>
          </a:prstGeom>
          <a:solidFill>
            <a:schemeClr val="dk1">
              <a:alpha val="67843"/>
            </a:schemeClr>
          </a:solidFill>
          <a:ln>
            <a:noFill/>
          </a:ln>
        </p:spPr>
        <p:txBody>
          <a:bodyPr spcFirstLastPara="1" wrap="square" lIns="274300" tIns="274300" rIns="274300" bIns="274300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  <a:defRPr sz="1350" b="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81"/>
          <p:cNvSpPr txBox="1">
            <a:spLocks noGrp="1"/>
          </p:cNvSpPr>
          <p:nvPr>
            <p:ph type="body" idx="3"/>
          </p:nvPr>
        </p:nvSpPr>
        <p:spPr>
          <a:xfrm>
            <a:off x="252414" y="3269343"/>
            <a:ext cx="866525" cy="2001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182875" rIns="182875" bIns="91425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450"/>
              <a:buNone/>
              <a:defRPr sz="1245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81"/>
          <p:cNvSpPr/>
          <p:nvPr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81"/>
          <p:cNvSpPr/>
          <p:nvPr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rgbClr val="D5D2D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81"/>
          <p:cNvSpPr txBox="1"/>
          <p:nvPr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34275" rIns="0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"/>
              <a:buFont typeface="Arial"/>
              <a:buNone/>
            </a:pPr>
            <a:fld id="{00000000-1234-1234-1234-123412341234}" type="slidenum">
              <a:rPr lang="ja-JP" sz="75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5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81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81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1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1"/>
          <p:cNvSpPr txBox="1"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61"/>
          <p:cNvSpPr txBox="1">
            <a:spLocks noGrp="1"/>
          </p:cNvSpPr>
          <p:nvPr>
            <p:ph type="ft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61"/>
          <p:cNvSpPr/>
          <p:nvPr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rgbClr val="A2BBC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61"/>
          <p:cNvSpPr txBox="1"/>
          <p:nvPr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34275" rIns="0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"/>
              <a:buFont typeface="Arial"/>
              <a:buNone/>
            </a:pPr>
            <a:fld id="{00000000-1234-1234-1234-123412341234}" type="slidenum">
              <a:rPr lang="ja-JP" sz="75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5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  <p15:guide id="3" pos="270">
          <p15:clr>
            <a:srgbClr val="F26B43"/>
          </p15:clr>
        </p15:guide>
        <p15:guide id="4" pos="5490">
          <p15:clr>
            <a:srgbClr val="F26B43"/>
          </p15:clr>
        </p15:guide>
        <p15:guide id="5" orient="horz" pos="360">
          <p15:clr>
            <a:srgbClr val="F26B43"/>
          </p15:clr>
        </p15:guide>
        <p15:guide id="6" orient="horz" pos="39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jpeg"/><Relationship Id="rId5" Type="http://schemas.openxmlformats.org/officeDocument/2006/relationships/image" Target="../media/image57.png"/><Relationship Id="rId4" Type="http://schemas.openxmlformats.org/officeDocument/2006/relationships/image" Target="../media/image5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9.png"/><Relationship Id="rId7" Type="http://schemas.openxmlformats.org/officeDocument/2006/relationships/image" Target="../media/image9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2.jpeg"/><Relationship Id="rId5" Type="http://schemas.openxmlformats.org/officeDocument/2006/relationships/image" Target="../media/image91.png"/><Relationship Id="rId10" Type="http://schemas.openxmlformats.org/officeDocument/2006/relationships/image" Target="../media/image95.jpeg"/><Relationship Id="rId4" Type="http://schemas.openxmlformats.org/officeDocument/2006/relationships/image" Target="../media/image90.png"/><Relationship Id="rId9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96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8.png"/><Relationship Id="rId5" Type="http://schemas.openxmlformats.org/officeDocument/2006/relationships/image" Target="../media/image86.png"/><Relationship Id="rId4" Type="http://schemas.openxmlformats.org/officeDocument/2006/relationships/image" Target="../media/image97.png"/><Relationship Id="rId9" Type="http://schemas.openxmlformats.org/officeDocument/2006/relationships/image" Target="../media/image10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86.png"/><Relationship Id="rId3" Type="http://schemas.openxmlformats.org/officeDocument/2006/relationships/image" Target="../media/image109.png"/><Relationship Id="rId7" Type="http://schemas.openxmlformats.org/officeDocument/2006/relationships/image" Target="../media/image112.png"/><Relationship Id="rId12" Type="http://schemas.openxmlformats.org/officeDocument/2006/relationships/image" Target="../media/image10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1.png"/><Relationship Id="rId11" Type="http://schemas.openxmlformats.org/officeDocument/2006/relationships/image" Target="../media/image88.png"/><Relationship Id="rId5" Type="http://schemas.openxmlformats.org/officeDocument/2006/relationships/image" Target="../media/image110.png"/><Relationship Id="rId10" Type="http://schemas.openxmlformats.org/officeDocument/2006/relationships/image" Target="../media/image115.png"/><Relationship Id="rId4" Type="http://schemas.openxmlformats.org/officeDocument/2006/relationships/image" Target="../media/image98.png"/><Relationship Id="rId9" Type="http://schemas.openxmlformats.org/officeDocument/2006/relationships/image" Target="../media/image11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16.pn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10" Type="http://schemas.openxmlformats.org/officeDocument/2006/relationships/image" Target="../media/image82.png"/><Relationship Id="rId4" Type="http://schemas.openxmlformats.org/officeDocument/2006/relationships/image" Target="../media/image97.png"/><Relationship Id="rId9" Type="http://schemas.openxmlformats.org/officeDocument/2006/relationships/image" Target="../media/image1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21.png"/><Relationship Id="rId7" Type="http://schemas.openxmlformats.org/officeDocument/2006/relationships/image" Target="../media/image12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2.png"/><Relationship Id="rId4" Type="http://schemas.openxmlformats.org/officeDocument/2006/relationships/image" Target="../media/image12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22.png"/><Relationship Id="rId7" Type="http://schemas.openxmlformats.org/officeDocument/2006/relationships/image" Target="../media/image98.png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8.png"/><Relationship Id="rId11" Type="http://schemas.openxmlformats.org/officeDocument/2006/relationships/image" Target="../media/image111.png"/><Relationship Id="rId5" Type="http://schemas.openxmlformats.org/officeDocument/2006/relationships/image" Target="../media/image124.png"/><Relationship Id="rId10" Type="http://schemas.openxmlformats.org/officeDocument/2006/relationships/image" Target="../media/image110.png"/><Relationship Id="rId4" Type="http://schemas.openxmlformats.org/officeDocument/2006/relationships/image" Target="../media/image123.png"/><Relationship Id="rId9" Type="http://schemas.openxmlformats.org/officeDocument/2006/relationships/image" Target="../media/image8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129.png"/><Relationship Id="rId7" Type="http://schemas.openxmlformats.org/officeDocument/2006/relationships/image" Target="../media/image111.png"/><Relationship Id="rId12" Type="http://schemas.openxmlformats.org/officeDocument/2006/relationships/image" Target="../media/image8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12.png"/><Relationship Id="rId10" Type="http://schemas.openxmlformats.org/officeDocument/2006/relationships/image" Target="../media/image114.png"/><Relationship Id="rId4" Type="http://schemas.openxmlformats.org/officeDocument/2006/relationships/image" Target="../media/image98.png"/><Relationship Id="rId9" Type="http://schemas.openxmlformats.org/officeDocument/2006/relationships/image" Target="../media/image11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117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Relationship Id="rId9" Type="http://schemas.openxmlformats.org/officeDocument/2006/relationships/image" Target="../media/image1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9.png"/><Relationship Id="rId5" Type="http://schemas.openxmlformats.org/officeDocument/2006/relationships/image" Target="../media/image82.png"/><Relationship Id="rId4" Type="http://schemas.openxmlformats.org/officeDocument/2006/relationships/image" Target="../media/image1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4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5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Relationship Id="rId9" Type="http://schemas.openxmlformats.org/officeDocument/2006/relationships/image" Target="../media/image1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0.png"/><Relationship Id="rId5" Type="http://schemas.openxmlformats.org/officeDocument/2006/relationships/image" Target="../media/image139.png"/><Relationship Id="rId4" Type="http://schemas.openxmlformats.org/officeDocument/2006/relationships/image" Target="../media/image8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 txBox="1">
            <a:spLocks noGrp="1"/>
          </p:cNvSpPr>
          <p:nvPr>
            <p:ph type="ctrTitle"/>
          </p:nvPr>
        </p:nvSpPr>
        <p:spPr>
          <a:xfrm>
            <a:off x="521153" y="5115951"/>
            <a:ext cx="8338762" cy="549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300"/>
              <a:buFont typeface="Arial"/>
              <a:buNone/>
            </a:pPr>
            <a:r>
              <a:rPr lang="ja-JP" dirty="0">
                <a:latin typeface="+mj-ea"/>
                <a:ea typeface="+mj-ea"/>
              </a:rPr>
              <a:t>第3回　高速道路ゲート</a:t>
            </a:r>
            <a:endParaRPr dirty="0">
              <a:latin typeface="+mj-ea"/>
              <a:ea typeface="+mj-ea"/>
            </a:endParaRPr>
          </a:p>
        </p:txBody>
      </p:sp>
      <p:pic>
        <p:nvPicPr>
          <p:cNvPr id="168" name="Google Shape;168;p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"/>
          <a:stretch/>
        </p:blipFill>
        <p:spPr>
          <a:xfrm>
            <a:off x="0" y="0"/>
            <a:ext cx="9144000" cy="4497345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pic>
        <p:nvPicPr>
          <p:cNvPr id="169" name="Google Shape;169;p1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1090" y="2049719"/>
            <a:ext cx="276816" cy="269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9765" y="1010738"/>
            <a:ext cx="316842" cy="251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1528" y="2282265"/>
            <a:ext cx="745508" cy="760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19370" y="1093554"/>
            <a:ext cx="858619" cy="796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27648" y="2251417"/>
            <a:ext cx="678669" cy="822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246699" y="2284836"/>
            <a:ext cx="796921" cy="755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16542" y="2253987"/>
            <a:ext cx="730084" cy="817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34457" y="1134686"/>
            <a:ext cx="760932" cy="714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685364" y="1083271"/>
            <a:ext cx="591265" cy="817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"/>
          <p:cNvPicPr preferRelativeResize="0"/>
          <p:nvPr/>
        </p:nvPicPr>
        <p:blipFill rotWithShape="1">
          <a:blip r:embed="rId1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6189" y="1377374"/>
            <a:ext cx="579008" cy="539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48058" y="2305402"/>
            <a:ext cx="760932" cy="714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890012" y="2235992"/>
            <a:ext cx="745508" cy="853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084001" y="2235992"/>
            <a:ext cx="745508" cy="853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6839" y="2097637"/>
            <a:ext cx="316842" cy="251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7369" y="2122698"/>
            <a:ext cx="316842" cy="251947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"/>
          <p:cNvSpPr txBox="1"/>
          <p:nvPr/>
        </p:nvSpPr>
        <p:spPr>
          <a:xfrm>
            <a:off x="576953" y="4876240"/>
            <a:ext cx="61265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i="0" u="none" strike="noStrike" cap="none" dirty="0">
                <a:solidFill>
                  <a:schemeClr val="dk1"/>
                </a:solidFill>
                <a:latin typeface="+mj-ea"/>
                <a:ea typeface="+mj-ea"/>
                <a:sym typeface="Arial"/>
              </a:rPr>
              <a:t>だい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185" name="Google Shape;185;p1"/>
          <p:cNvSpPr txBox="1"/>
          <p:nvPr/>
        </p:nvSpPr>
        <p:spPr>
          <a:xfrm>
            <a:off x="1256550" y="4876240"/>
            <a:ext cx="70866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i="0" u="none" strike="noStrike" cap="none" dirty="0">
                <a:solidFill>
                  <a:schemeClr val="dk1"/>
                </a:solidFill>
                <a:latin typeface="+mj-ea"/>
                <a:ea typeface="+mj-ea"/>
                <a:sym typeface="Arial"/>
              </a:rPr>
              <a:t>かい</a:t>
            </a:r>
            <a:endParaRPr dirty="0">
              <a:latin typeface="+mj-ea"/>
              <a:ea typeface="+mj-ea"/>
            </a:endParaRPr>
          </a:p>
        </p:txBody>
      </p:sp>
      <p:pic>
        <p:nvPicPr>
          <p:cNvPr id="186" name="Google Shape;186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5476" y="190890"/>
            <a:ext cx="2938853" cy="66451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"/>
          <p:cNvSpPr txBox="1"/>
          <p:nvPr/>
        </p:nvSpPr>
        <p:spPr>
          <a:xfrm>
            <a:off x="2080627" y="4876240"/>
            <a:ext cx="171901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i="0" u="none" strike="noStrike" cap="none">
                <a:solidFill>
                  <a:schemeClr val="dk1"/>
                </a:solidFill>
                <a:latin typeface="+mj-ea"/>
                <a:ea typeface="+mj-ea"/>
                <a:sym typeface="Arial"/>
              </a:rPr>
              <a:t>こうそくどうろ</a:t>
            </a:r>
            <a:endParaRPr>
              <a:latin typeface="+mj-ea"/>
              <a:ea typeface="+mj-ea"/>
            </a:endParaRPr>
          </a:p>
        </p:txBody>
      </p:sp>
      <p:grpSp>
        <p:nvGrpSpPr>
          <p:cNvPr id="188" name="Google Shape;188;p1"/>
          <p:cNvGrpSpPr/>
          <p:nvPr/>
        </p:nvGrpSpPr>
        <p:grpSpPr>
          <a:xfrm>
            <a:off x="5687369" y="3521880"/>
            <a:ext cx="3238134" cy="543054"/>
            <a:chOff x="2456839" y="5859761"/>
            <a:chExt cx="3238134" cy="543054"/>
          </a:xfrm>
        </p:grpSpPr>
        <p:pic>
          <p:nvPicPr>
            <p:cNvPr id="189" name="Google Shape;189;p1"/>
            <p:cNvPicPr preferRelativeResize="0"/>
            <p:nvPr/>
          </p:nvPicPr>
          <p:blipFill rotWithShape="1">
            <a:blip r:embed="rId16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28756" y="6068188"/>
              <a:ext cx="390714" cy="1482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1"/>
            <p:cNvPicPr preferRelativeResize="0"/>
            <p:nvPr/>
          </p:nvPicPr>
          <p:blipFill rotWithShape="1">
            <a:blip r:embed="rId17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09612" y="5859761"/>
              <a:ext cx="185361" cy="1473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1" name="Google Shape;191;p1"/>
            <p:cNvPicPr preferRelativeResize="0"/>
            <p:nvPr/>
          </p:nvPicPr>
          <p:blipFill rotWithShape="1">
            <a:blip r:embed="rId18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56839" y="5938849"/>
              <a:ext cx="428438" cy="4068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" name="Google Shape;192;p1"/>
            <p:cNvPicPr preferRelativeResize="0"/>
            <p:nvPr/>
          </p:nvPicPr>
          <p:blipFill rotWithShape="1">
            <a:blip r:embed="rId19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52298" y="5933459"/>
              <a:ext cx="449995" cy="4176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p1"/>
            <p:cNvPicPr preferRelativeResize="0"/>
            <p:nvPr/>
          </p:nvPicPr>
          <p:blipFill rotWithShape="1">
            <a:blip r:embed="rId20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91620" y="5918639"/>
              <a:ext cx="390714" cy="447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1"/>
            <p:cNvPicPr preferRelativeResize="0"/>
            <p:nvPr/>
          </p:nvPicPr>
          <p:blipFill rotWithShape="1">
            <a:blip r:embed="rId21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79836" y="5955016"/>
              <a:ext cx="398798" cy="3745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1"/>
            <p:cNvPicPr preferRelativeResize="0"/>
            <p:nvPr/>
          </p:nvPicPr>
          <p:blipFill rotWithShape="1">
            <a:blip r:embed="rId22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11994" y="5922681"/>
              <a:ext cx="404188" cy="4392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1"/>
            <p:cNvPicPr preferRelativeResize="0"/>
            <p:nvPr/>
          </p:nvPicPr>
          <p:blipFill rotWithShape="1">
            <a:blip r:embed="rId23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66697" y="6111926"/>
              <a:ext cx="312221" cy="29088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+mj-ea"/>
                <a:ea typeface="+mj-ea"/>
              </a:rPr>
              <a:t>目次</a:t>
            </a:r>
            <a:endParaRPr>
              <a:latin typeface="+mj-ea"/>
              <a:ea typeface="+mj-ea"/>
            </a:endParaRPr>
          </a:p>
        </p:txBody>
      </p:sp>
      <p:sp>
        <p:nvSpPr>
          <p:cNvPr id="202" name="Google Shape;202;p2"/>
          <p:cNvSpPr txBox="1">
            <a:spLocks noGrp="1"/>
          </p:cNvSpPr>
          <p:nvPr>
            <p:ph type="body" idx="1"/>
          </p:nvPr>
        </p:nvSpPr>
        <p:spPr>
          <a:xfrm>
            <a:off x="334739" y="1463040"/>
            <a:ext cx="6023201" cy="530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46" lvl="0" indent="-171446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ja-JP" dirty="0">
                <a:latin typeface="+mj-ea"/>
                <a:ea typeface="+mj-ea"/>
              </a:rPr>
              <a:t>本日のミッション！</a:t>
            </a:r>
            <a:endParaRPr dirty="0">
              <a:latin typeface="+mj-ea"/>
              <a:ea typeface="+mj-ea"/>
            </a:endParaRPr>
          </a:p>
          <a:p>
            <a:pPr marL="171446" lvl="0" indent="-171446" algn="l" rtl="0">
              <a:lnSpc>
                <a:spcPct val="200000"/>
              </a:lnSpc>
              <a:spcBef>
                <a:spcPts val="135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ja-JP" dirty="0">
                <a:latin typeface="+mj-ea"/>
                <a:ea typeface="+mj-ea"/>
              </a:rPr>
              <a:t>ロボットを組み立てよう！</a:t>
            </a:r>
            <a:endParaRPr dirty="0">
              <a:latin typeface="+mj-ea"/>
              <a:ea typeface="+mj-ea"/>
            </a:endParaRPr>
          </a:p>
          <a:p>
            <a:pPr marL="171446" lvl="0" indent="-171446" algn="l" rtl="0">
              <a:lnSpc>
                <a:spcPct val="200000"/>
              </a:lnSpc>
              <a:spcBef>
                <a:spcPts val="135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ja-JP" dirty="0">
                <a:latin typeface="+mj-ea"/>
                <a:ea typeface="+mj-ea"/>
              </a:rPr>
              <a:t>プログラミングの準備</a:t>
            </a:r>
            <a:endParaRPr dirty="0">
              <a:latin typeface="+mj-ea"/>
              <a:ea typeface="+mj-ea"/>
            </a:endParaRPr>
          </a:p>
          <a:p>
            <a:pPr marL="171446" lvl="0" indent="-171446" algn="l" rtl="0">
              <a:lnSpc>
                <a:spcPct val="200000"/>
              </a:lnSpc>
              <a:spcBef>
                <a:spcPts val="135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ja-JP" dirty="0">
                <a:latin typeface="+mj-ea"/>
                <a:ea typeface="+mj-ea"/>
              </a:rPr>
              <a:t>ロボットを動かそう！</a:t>
            </a:r>
            <a:endParaRPr dirty="0">
              <a:latin typeface="+mj-ea"/>
              <a:ea typeface="+mj-ea"/>
            </a:endParaRPr>
          </a:p>
          <a:p>
            <a:pPr marL="171446" lvl="0" indent="-171446" algn="l" rtl="0">
              <a:lnSpc>
                <a:spcPct val="200000"/>
              </a:lnSpc>
              <a:spcBef>
                <a:spcPts val="135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ja-JP" dirty="0">
                <a:latin typeface="+mj-ea"/>
                <a:ea typeface="+mj-ea"/>
              </a:rPr>
              <a:t>ステップアップ！</a:t>
            </a:r>
            <a:endParaRPr dirty="0">
              <a:latin typeface="+mj-ea"/>
              <a:ea typeface="+mj-ea"/>
            </a:endParaRPr>
          </a:p>
          <a:p>
            <a:pPr marL="171446" lvl="0" indent="-171446" algn="l" rtl="0">
              <a:lnSpc>
                <a:spcPct val="200000"/>
              </a:lnSpc>
              <a:spcBef>
                <a:spcPts val="135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ja-JP" dirty="0">
                <a:latin typeface="+mj-ea"/>
                <a:ea typeface="+mj-ea"/>
              </a:rPr>
              <a:t>チャレンジ！</a:t>
            </a:r>
            <a:endParaRPr dirty="0">
              <a:latin typeface="+mj-ea"/>
              <a:ea typeface="+mj-ea"/>
            </a:endParaRPr>
          </a:p>
          <a:p>
            <a:pPr marL="171446" lvl="0" indent="-44446" algn="l" rtl="0">
              <a:lnSpc>
                <a:spcPct val="200000"/>
              </a:lnSpc>
              <a:spcBef>
                <a:spcPts val="135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endParaRPr dirty="0">
              <a:latin typeface="+mj-ea"/>
              <a:ea typeface="+mj-ea"/>
            </a:endParaRPr>
          </a:p>
        </p:txBody>
      </p:sp>
      <p:sp>
        <p:nvSpPr>
          <p:cNvPr id="203" name="Google Shape;203;p2"/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i="0" u="none" strike="noStrike" cap="none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もくじ</a:t>
            </a:r>
            <a:endParaRPr>
              <a:latin typeface="+mj-ea"/>
              <a:ea typeface="+mj-ea"/>
            </a:endParaRPr>
          </a:p>
        </p:txBody>
      </p:sp>
      <p:sp>
        <p:nvSpPr>
          <p:cNvPr id="204" name="Google Shape;204;p2"/>
          <p:cNvSpPr txBox="1"/>
          <p:nvPr/>
        </p:nvSpPr>
        <p:spPr>
          <a:xfrm>
            <a:off x="524182" y="1517899"/>
            <a:ext cx="2193722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50" b="0" i="0" u="none" strike="noStrike" cap="none" dirty="0">
                <a:solidFill>
                  <a:schemeClr val="dk1"/>
                </a:solidFill>
                <a:latin typeface="+mj-ea"/>
                <a:ea typeface="+mj-ea"/>
                <a:sym typeface="Arial"/>
              </a:rPr>
              <a:t>ほんじつ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205" name="Google Shape;205;p2"/>
          <p:cNvSpPr txBox="1"/>
          <p:nvPr/>
        </p:nvSpPr>
        <p:spPr>
          <a:xfrm>
            <a:off x="1564830" y="2310628"/>
            <a:ext cx="815077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50">
                <a:solidFill>
                  <a:schemeClr val="dk1"/>
                </a:solidFill>
                <a:latin typeface="+mj-ea"/>
                <a:ea typeface="+mj-ea"/>
                <a:sym typeface="Arial"/>
              </a:rPr>
              <a:t>く</a:t>
            </a:r>
            <a:endParaRPr>
              <a:latin typeface="+mj-ea"/>
              <a:ea typeface="+mj-ea"/>
            </a:endParaRPr>
          </a:p>
        </p:txBody>
      </p:sp>
      <p:sp>
        <p:nvSpPr>
          <p:cNvPr id="206" name="Google Shape;206;p2"/>
          <p:cNvSpPr txBox="1"/>
          <p:nvPr/>
        </p:nvSpPr>
        <p:spPr>
          <a:xfrm>
            <a:off x="2205410" y="3105616"/>
            <a:ext cx="1333919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50" dirty="0">
                <a:solidFill>
                  <a:schemeClr val="dk1"/>
                </a:solidFill>
                <a:latin typeface="+mj-ea"/>
                <a:ea typeface="+mj-ea"/>
                <a:sym typeface="Arial"/>
              </a:rPr>
              <a:t>じゅんび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207" name="Google Shape;207;p2"/>
          <p:cNvSpPr txBox="1"/>
          <p:nvPr/>
        </p:nvSpPr>
        <p:spPr>
          <a:xfrm>
            <a:off x="2052410" y="2310628"/>
            <a:ext cx="815077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50">
                <a:solidFill>
                  <a:schemeClr val="dk1"/>
                </a:solidFill>
                <a:latin typeface="+mj-ea"/>
                <a:ea typeface="+mj-ea"/>
                <a:sym typeface="Arial"/>
              </a:rPr>
              <a:t>た</a:t>
            </a:r>
            <a:endParaRPr>
              <a:latin typeface="+mj-ea"/>
              <a:ea typeface="+mj-ea"/>
            </a:endParaRPr>
          </a:p>
        </p:txBody>
      </p:sp>
      <p:sp>
        <p:nvSpPr>
          <p:cNvPr id="208" name="Google Shape;208;p2"/>
          <p:cNvSpPr txBox="1"/>
          <p:nvPr/>
        </p:nvSpPr>
        <p:spPr>
          <a:xfrm>
            <a:off x="1557621" y="3886378"/>
            <a:ext cx="815077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50" dirty="0">
                <a:solidFill>
                  <a:schemeClr val="dk1"/>
                </a:solidFill>
                <a:latin typeface="+mj-ea"/>
                <a:ea typeface="+mj-ea"/>
                <a:sym typeface="Arial"/>
              </a:rPr>
              <a:t>うご</a:t>
            </a:r>
            <a:endParaRPr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"/>
          <p:cNvSpPr txBox="1">
            <a:spLocks noGrp="1"/>
          </p:cNvSpPr>
          <p:nvPr>
            <p:ph type="title"/>
          </p:nvPr>
        </p:nvSpPr>
        <p:spPr>
          <a:xfrm>
            <a:off x="522514" y="1638017"/>
            <a:ext cx="7249886" cy="746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</a:pPr>
            <a:r>
              <a:rPr lang="ja-JP" dirty="0">
                <a:latin typeface="+mj-ea"/>
                <a:ea typeface="+mj-ea"/>
              </a:rPr>
              <a:t>本日のミッション！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215" name="Google Shape;215;p3"/>
          <p:cNvSpPr txBox="1"/>
          <p:nvPr/>
        </p:nvSpPr>
        <p:spPr>
          <a:xfrm>
            <a:off x="646801" y="1404395"/>
            <a:ext cx="89664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ほんじつ</a:t>
            </a:r>
            <a:endParaRPr dirty="0">
              <a:latin typeface="+mj-ea"/>
              <a:ea typeface="+mj-ea"/>
            </a:endParaRPr>
          </a:p>
        </p:txBody>
      </p:sp>
      <p:pic>
        <p:nvPicPr>
          <p:cNvPr id="216" name="Google Shape;216;p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r="-31632"/>
          <a:stretch/>
        </p:blipFill>
        <p:spPr>
          <a:xfrm>
            <a:off x="0" y="4515035"/>
            <a:ext cx="9144000" cy="2342965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217" name="Google Shape;217;p3"/>
          <p:cNvSpPr txBox="1"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F9C"/>
              </a:buClr>
              <a:buSzPts val="1600"/>
              <a:buNone/>
            </a:pPr>
            <a:r>
              <a:rPr lang="ja-JP">
                <a:latin typeface="+mj-ea"/>
                <a:ea typeface="+mj-ea"/>
              </a:rPr>
              <a:t>課題をクリアしよう！</a:t>
            </a:r>
            <a:endParaRPr>
              <a:latin typeface="+mj-ea"/>
              <a:ea typeface="+mj-ea"/>
            </a:endParaRPr>
          </a:p>
        </p:txBody>
      </p:sp>
      <p:sp>
        <p:nvSpPr>
          <p:cNvPr id="218" name="Google Shape;218;p3"/>
          <p:cNvSpPr txBox="1"/>
          <p:nvPr/>
        </p:nvSpPr>
        <p:spPr>
          <a:xfrm>
            <a:off x="578950" y="2276875"/>
            <a:ext cx="551684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800">
                <a:solidFill>
                  <a:srgbClr val="067F9C"/>
                </a:solidFill>
                <a:latin typeface="+mj-ea"/>
                <a:ea typeface="+mj-ea"/>
                <a:cs typeface="Meiryo"/>
                <a:sym typeface="Meiryo"/>
              </a:rPr>
              <a:t>かだい</a:t>
            </a:r>
            <a:endParaRPr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"/>
          <p:cNvSpPr txBox="1">
            <a:spLocks noGrp="1"/>
          </p:cNvSpPr>
          <p:nvPr>
            <p:ph type="title"/>
          </p:nvPr>
        </p:nvSpPr>
        <p:spPr>
          <a:xfrm>
            <a:off x="334735" y="598057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j-ea"/>
                <a:ea typeface="+mj-ea"/>
              </a:rPr>
              <a:t>ミッション：高速道路のゲートをつくろう！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224" name="Google Shape;224;p4"/>
          <p:cNvSpPr txBox="1"/>
          <p:nvPr/>
        </p:nvSpPr>
        <p:spPr>
          <a:xfrm>
            <a:off x="2569736" y="352060"/>
            <a:ext cx="1411549" cy="286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こうそくどうろ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225" name="Google Shape;225;p4"/>
          <p:cNvSpPr txBox="1"/>
          <p:nvPr/>
        </p:nvSpPr>
        <p:spPr>
          <a:xfrm>
            <a:off x="753104" y="1227603"/>
            <a:ext cx="6570974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i="0" dirty="0">
                <a:solidFill>
                  <a:srgbClr val="C00000"/>
                </a:solidFill>
                <a:latin typeface="+mj-ea"/>
                <a:ea typeface="+mj-ea"/>
                <a:cs typeface="Meiryo"/>
                <a:sym typeface="Meiryo"/>
              </a:rPr>
              <a:t>いろいろなセンサーで動くゲートを作ってみよう！</a:t>
            </a:r>
            <a:endParaRPr sz="2000" b="1" dirty="0">
              <a:solidFill>
                <a:srgbClr val="C00000"/>
              </a:solidFill>
              <a:latin typeface="+mj-ea"/>
              <a:ea typeface="+mj-ea"/>
              <a:cs typeface="Meiryo"/>
              <a:sym typeface="Meiryo"/>
            </a:endParaRPr>
          </a:p>
        </p:txBody>
      </p:sp>
      <p:sp>
        <p:nvSpPr>
          <p:cNvPr id="226" name="Google Shape;226;p4"/>
          <p:cNvSpPr txBox="1"/>
          <p:nvPr/>
        </p:nvSpPr>
        <p:spPr>
          <a:xfrm>
            <a:off x="4829331" y="1314938"/>
            <a:ext cx="467301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50" b="1">
                <a:solidFill>
                  <a:srgbClr val="C00000"/>
                </a:solidFill>
                <a:latin typeface="+mj-ea"/>
                <a:ea typeface="+mj-ea"/>
                <a:cs typeface="Meiryo"/>
                <a:sym typeface="Meiryo"/>
              </a:rPr>
              <a:t>つく</a:t>
            </a:r>
            <a:endParaRPr sz="1050" b="1">
              <a:solidFill>
                <a:srgbClr val="C00000"/>
              </a:solidFill>
              <a:latin typeface="+mj-ea"/>
              <a:ea typeface="+mj-ea"/>
              <a:cs typeface="Meiryo"/>
              <a:sym typeface="Meiryo"/>
            </a:endParaRPr>
          </a:p>
        </p:txBody>
      </p:sp>
      <p:sp>
        <p:nvSpPr>
          <p:cNvPr id="227" name="Google Shape;227;p4"/>
          <p:cNvSpPr txBox="1"/>
          <p:nvPr/>
        </p:nvSpPr>
        <p:spPr>
          <a:xfrm>
            <a:off x="3275511" y="1314938"/>
            <a:ext cx="467301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50" b="1" dirty="0">
                <a:solidFill>
                  <a:srgbClr val="C00000"/>
                </a:solidFill>
                <a:latin typeface="+mj-ea"/>
                <a:ea typeface="+mj-ea"/>
                <a:cs typeface="Meiryo"/>
                <a:sym typeface="Meiryo"/>
              </a:rPr>
              <a:t>うご</a:t>
            </a:r>
            <a:endParaRPr sz="1050" b="1" dirty="0">
              <a:solidFill>
                <a:srgbClr val="C00000"/>
              </a:solidFill>
              <a:latin typeface="+mj-ea"/>
              <a:ea typeface="+mj-ea"/>
              <a:cs typeface="Meiryo"/>
              <a:sym typeface="Meiryo"/>
            </a:endParaRPr>
          </a:p>
        </p:txBody>
      </p:sp>
      <p:pic>
        <p:nvPicPr>
          <p:cNvPr id="228" name="Google Shape;22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342" y="1828022"/>
            <a:ext cx="3616008" cy="4625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4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4447" y="3261021"/>
            <a:ext cx="4495718" cy="22820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5"/>
          <p:cNvSpPr txBox="1">
            <a:spLocks noGrp="1"/>
          </p:cNvSpPr>
          <p:nvPr>
            <p:ph type="title"/>
          </p:nvPr>
        </p:nvSpPr>
        <p:spPr>
          <a:xfrm>
            <a:off x="552954" y="1627785"/>
            <a:ext cx="7249886" cy="746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</a:pPr>
            <a:r>
              <a:rPr lang="ja-JP" dirty="0">
                <a:latin typeface="+mj-ea"/>
                <a:ea typeface="+mj-ea"/>
              </a:rPr>
              <a:t>ロボットを組み立てよう！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236" name="Google Shape;236;p5"/>
          <p:cNvSpPr txBox="1"/>
          <p:nvPr/>
        </p:nvSpPr>
        <p:spPr>
          <a:xfrm>
            <a:off x="3000651" y="1386805"/>
            <a:ext cx="42612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く</a:t>
            </a:r>
            <a:endParaRPr>
              <a:latin typeface="+mj-ea"/>
              <a:ea typeface="+mj-ea"/>
            </a:endParaRPr>
          </a:p>
        </p:txBody>
      </p:sp>
      <p:pic>
        <p:nvPicPr>
          <p:cNvPr id="237" name="Google Shape;237;p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r="-31632"/>
          <a:stretch/>
        </p:blipFill>
        <p:spPr>
          <a:xfrm>
            <a:off x="0" y="4515035"/>
            <a:ext cx="9144000" cy="2342965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238" name="Google Shape;238;p5"/>
          <p:cNvSpPr txBox="1">
            <a:spLocks noGrp="1"/>
          </p:cNvSpPr>
          <p:nvPr>
            <p:ph type="body" idx="1"/>
          </p:nvPr>
        </p:nvSpPr>
        <p:spPr>
          <a:xfrm>
            <a:off x="522514" y="2508819"/>
            <a:ext cx="7249886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F9C"/>
              </a:buClr>
              <a:buSzPts val="1600"/>
              <a:buNone/>
            </a:pPr>
            <a:r>
              <a:rPr lang="ja-JP" dirty="0">
                <a:latin typeface="+mj-ea"/>
                <a:ea typeface="+mj-ea"/>
              </a:rPr>
              <a:t>パーツを組み合わせてロボットを作ろう！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239" name="Google Shape;239;p5"/>
          <p:cNvSpPr txBox="1"/>
          <p:nvPr/>
        </p:nvSpPr>
        <p:spPr>
          <a:xfrm>
            <a:off x="1370968" y="2303607"/>
            <a:ext cx="39188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800">
                <a:solidFill>
                  <a:srgbClr val="067F9C"/>
                </a:solidFill>
                <a:latin typeface="+mj-ea"/>
                <a:ea typeface="+mj-ea"/>
                <a:cs typeface="Meiryo"/>
                <a:sym typeface="Meiryo"/>
              </a:rPr>
              <a:t>く</a:t>
            </a:r>
            <a:endParaRPr>
              <a:latin typeface="+mj-ea"/>
              <a:ea typeface="+mj-ea"/>
            </a:endParaRPr>
          </a:p>
        </p:txBody>
      </p:sp>
      <p:sp>
        <p:nvSpPr>
          <p:cNvPr id="240" name="Google Shape;240;p5"/>
          <p:cNvSpPr txBox="1"/>
          <p:nvPr/>
        </p:nvSpPr>
        <p:spPr>
          <a:xfrm>
            <a:off x="3499284" y="2303607"/>
            <a:ext cx="52230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800">
                <a:solidFill>
                  <a:srgbClr val="067F9C"/>
                </a:solidFill>
                <a:latin typeface="+mj-ea"/>
                <a:ea typeface="+mj-ea"/>
                <a:cs typeface="Meiryo"/>
                <a:sym typeface="Meiryo"/>
              </a:rPr>
              <a:t>つく</a:t>
            </a:r>
            <a:endParaRPr>
              <a:latin typeface="+mj-ea"/>
              <a:ea typeface="+mj-ea"/>
            </a:endParaRPr>
          </a:p>
        </p:txBody>
      </p:sp>
      <p:sp>
        <p:nvSpPr>
          <p:cNvPr id="241" name="Google Shape;241;p5"/>
          <p:cNvSpPr txBox="1"/>
          <p:nvPr/>
        </p:nvSpPr>
        <p:spPr>
          <a:xfrm>
            <a:off x="3818876" y="1386804"/>
            <a:ext cx="42612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た</a:t>
            </a:r>
            <a:endParaRPr>
              <a:latin typeface="+mj-ea"/>
              <a:ea typeface="+mj-ea"/>
            </a:endParaRPr>
          </a:p>
        </p:txBody>
      </p:sp>
      <p:sp>
        <p:nvSpPr>
          <p:cNvPr id="242" name="Google Shape;242;p5"/>
          <p:cNvSpPr txBox="1"/>
          <p:nvPr/>
        </p:nvSpPr>
        <p:spPr>
          <a:xfrm>
            <a:off x="1762854" y="2303607"/>
            <a:ext cx="31452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800">
                <a:solidFill>
                  <a:srgbClr val="067F9C"/>
                </a:solidFill>
                <a:latin typeface="+mj-ea"/>
                <a:ea typeface="+mj-ea"/>
                <a:cs typeface="Meiryo"/>
                <a:sym typeface="Meiryo"/>
              </a:rPr>
              <a:t>あ</a:t>
            </a:r>
            <a:endParaRPr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6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06627" y="5098860"/>
            <a:ext cx="1442740" cy="144274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6"/>
          <p:cNvSpPr txBox="1"/>
          <p:nvPr/>
        </p:nvSpPr>
        <p:spPr>
          <a:xfrm>
            <a:off x="3586762" y="5976837"/>
            <a:ext cx="260097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>
                <a:solidFill>
                  <a:srgbClr val="575E75"/>
                </a:solidFill>
                <a:latin typeface="+mn-ea"/>
                <a:ea typeface="+mn-ea"/>
                <a:cs typeface="Meiryo"/>
                <a:sym typeface="Meiryo"/>
              </a:rPr>
              <a:t>※電池を入れてください。</a:t>
            </a:r>
            <a:endParaRPr sz="1400">
              <a:solidFill>
                <a:schemeClr val="dk1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pic>
        <p:nvPicPr>
          <p:cNvPr id="249" name="Google Shape;249;p6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05139" y="3542560"/>
            <a:ext cx="1442740" cy="144274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6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n-ea"/>
                <a:ea typeface="+mn-ea"/>
              </a:rPr>
              <a:t>準備するパーツ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251" name="Google Shape;251;p6"/>
          <p:cNvSpPr txBox="1"/>
          <p:nvPr/>
        </p:nvSpPr>
        <p:spPr>
          <a:xfrm>
            <a:off x="404561" y="353703"/>
            <a:ext cx="112239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じゅんび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252" name="Google Shape;252;p6"/>
          <p:cNvSpPr txBox="1"/>
          <p:nvPr/>
        </p:nvSpPr>
        <p:spPr>
          <a:xfrm>
            <a:off x="3406835" y="5514864"/>
            <a:ext cx="155726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575E75"/>
                </a:solidFill>
                <a:latin typeface="+mn-ea"/>
                <a:ea typeface="+mn-ea"/>
                <a:cs typeface="Meiryo"/>
                <a:sym typeface="Meiryo"/>
              </a:rPr>
              <a:t>電池ボックス</a:t>
            </a:r>
            <a:endParaRPr sz="1800" b="1">
              <a:solidFill>
                <a:schemeClr val="dk1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sp>
        <p:nvSpPr>
          <p:cNvPr id="253" name="Google Shape;253;p6"/>
          <p:cNvSpPr txBox="1"/>
          <p:nvPr/>
        </p:nvSpPr>
        <p:spPr>
          <a:xfrm>
            <a:off x="1316547" y="1193278"/>
            <a:ext cx="4187608" cy="646290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+mn-ea"/>
                <a:ea typeface="+mn-ea"/>
                <a:cs typeface="Meiryo"/>
                <a:sym typeface="Meiryo"/>
              </a:rPr>
              <a:t>パーツの名前</a:t>
            </a:r>
            <a:endParaRPr sz="1800" b="1">
              <a:solidFill>
                <a:schemeClr val="lt1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sp>
        <p:nvSpPr>
          <p:cNvPr id="254" name="Google Shape;254;p6"/>
          <p:cNvSpPr txBox="1"/>
          <p:nvPr/>
        </p:nvSpPr>
        <p:spPr>
          <a:xfrm>
            <a:off x="5637320" y="1193278"/>
            <a:ext cx="2074724" cy="646290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575E75"/>
                </a:solidFill>
                <a:latin typeface="+mn-ea"/>
                <a:ea typeface="+mn-ea"/>
                <a:cs typeface="Meiryo"/>
                <a:sym typeface="Meiryo"/>
              </a:rPr>
              <a:t>必要な数</a:t>
            </a:r>
            <a:endParaRPr sz="1800" b="1">
              <a:solidFill>
                <a:schemeClr val="lt1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sp>
        <p:nvSpPr>
          <p:cNvPr id="255" name="Google Shape;255;p6"/>
          <p:cNvSpPr txBox="1"/>
          <p:nvPr/>
        </p:nvSpPr>
        <p:spPr>
          <a:xfrm>
            <a:off x="3406835" y="2424698"/>
            <a:ext cx="210619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+mn-ea"/>
                <a:ea typeface="+mn-ea"/>
                <a:cs typeface="Meiryo"/>
                <a:sym typeface="Meiryo"/>
              </a:rPr>
              <a:t>メインユニット</a:t>
            </a:r>
            <a:endParaRPr sz="1800" b="1">
              <a:solidFill>
                <a:schemeClr val="dk1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sp>
        <p:nvSpPr>
          <p:cNvPr id="256" name="Google Shape;256;p6"/>
          <p:cNvSpPr txBox="1"/>
          <p:nvPr/>
        </p:nvSpPr>
        <p:spPr>
          <a:xfrm>
            <a:off x="3406835" y="3969781"/>
            <a:ext cx="184751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575E75"/>
                </a:solidFill>
                <a:latin typeface="+mn-ea"/>
                <a:ea typeface="+mn-ea"/>
                <a:cs typeface="Meiryo"/>
                <a:sym typeface="Meiryo"/>
              </a:rPr>
              <a:t>拡張ユニット</a:t>
            </a:r>
            <a:endParaRPr sz="1800" b="1">
              <a:solidFill>
                <a:schemeClr val="dk1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sp>
        <p:nvSpPr>
          <p:cNvPr id="257" name="Google Shape;257;p6"/>
          <p:cNvSpPr txBox="1"/>
          <p:nvPr/>
        </p:nvSpPr>
        <p:spPr>
          <a:xfrm>
            <a:off x="6320190" y="2424698"/>
            <a:ext cx="55112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+mn-ea"/>
                <a:ea typeface="+mn-ea"/>
                <a:cs typeface="Meiryo"/>
                <a:sym typeface="Meiryo"/>
              </a:rPr>
              <a:t>1</a:t>
            </a:r>
            <a:endParaRPr sz="1800" b="1">
              <a:solidFill>
                <a:schemeClr val="dk1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sp>
        <p:nvSpPr>
          <p:cNvPr id="258" name="Google Shape;258;p6"/>
          <p:cNvSpPr txBox="1"/>
          <p:nvPr/>
        </p:nvSpPr>
        <p:spPr>
          <a:xfrm>
            <a:off x="6320190" y="3969781"/>
            <a:ext cx="55112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+mn-ea"/>
                <a:ea typeface="+mn-ea"/>
                <a:cs typeface="Meiryo"/>
                <a:sym typeface="Meiryo"/>
              </a:rPr>
              <a:t>1</a:t>
            </a:r>
            <a:endParaRPr sz="1800" b="1">
              <a:solidFill>
                <a:schemeClr val="dk1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sp>
        <p:nvSpPr>
          <p:cNvPr id="259" name="Google Shape;259;p6"/>
          <p:cNvSpPr txBox="1"/>
          <p:nvPr/>
        </p:nvSpPr>
        <p:spPr>
          <a:xfrm>
            <a:off x="6320189" y="5514864"/>
            <a:ext cx="55112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575E75"/>
                </a:solidFill>
                <a:latin typeface="+mn-ea"/>
                <a:ea typeface="+mn-ea"/>
                <a:cs typeface="Meiryo"/>
                <a:sym typeface="Meiryo"/>
              </a:rPr>
              <a:t>1</a:t>
            </a:r>
            <a:endParaRPr sz="1800" b="1">
              <a:solidFill>
                <a:srgbClr val="575E75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pic>
        <p:nvPicPr>
          <p:cNvPr id="260" name="Google Shape;260;p6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6355" y="1997476"/>
            <a:ext cx="1431524" cy="1431524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6"/>
          <p:cNvSpPr txBox="1"/>
          <p:nvPr/>
        </p:nvSpPr>
        <p:spPr>
          <a:xfrm>
            <a:off x="3372282" y="4012100"/>
            <a:ext cx="82781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+mn-ea"/>
                <a:ea typeface="+mn-ea"/>
                <a:cs typeface="Meiryo"/>
                <a:sym typeface="Meiryo"/>
              </a:rPr>
              <a:t>かくちょう</a:t>
            </a:r>
            <a:endParaRPr sz="1000">
              <a:solidFill>
                <a:schemeClr val="dk1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sp>
        <p:nvSpPr>
          <p:cNvPr id="262" name="Google Shape;262;p6"/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+mn-ea"/>
                <a:ea typeface="+mn-ea"/>
                <a:cs typeface="Meiryo"/>
                <a:sym typeface="Meiryo"/>
              </a:rPr>
              <a:t>なまえ</a:t>
            </a:r>
            <a:endParaRPr sz="1000">
              <a:solidFill>
                <a:schemeClr val="dk1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sp>
        <p:nvSpPr>
          <p:cNvPr id="263" name="Google Shape;263;p6"/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+mn-ea"/>
                <a:ea typeface="+mn-ea"/>
                <a:cs typeface="Meiryo"/>
                <a:sym typeface="Meiryo"/>
              </a:rPr>
              <a:t>ひつよう</a:t>
            </a:r>
            <a:endParaRPr sz="1000">
              <a:solidFill>
                <a:schemeClr val="dk1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sp>
        <p:nvSpPr>
          <p:cNvPr id="264" name="Google Shape;264;p6"/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+mn-ea"/>
                <a:ea typeface="+mn-ea"/>
                <a:cs typeface="Meiryo"/>
                <a:sym typeface="Meiryo"/>
              </a:rPr>
              <a:t>かず</a:t>
            </a:r>
            <a:endParaRPr sz="1000">
              <a:solidFill>
                <a:schemeClr val="dk1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sp>
        <p:nvSpPr>
          <p:cNvPr id="265" name="Google Shape;265;p6"/>
          <p:cNvSpPr txBox="1"/>
          <p:nvPr/>
        </p:nvSpPr>
        <p:spPr>
          <a:xfrm>
            <a:off x="3763815" y="6014547"/>
            <a:ext cx="532978" cy="22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800">
                <a:solidFill>
                  <a:srgbClr val="575E75"/>
                </a:solidFill>
                <a:latin typeface="+mn-ea"/>
                <a:ea typeface="+mn-ea"/>
                <a:cs typeface="Meiryo"/>
                <a:sym typeface="Meiryo"/>
              </a:rPr>
              <a:t>でんち</a:t>
            </a:r>
            <a:endParaRPr sz="800">
              <a:solidFill>
                <a:schemeClr val="dk1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sp>
        <p:nvSpPr>
          <p:cNvPr id="266" name="Google Shape;266;p6"/>
          <p:cNvSpPr txBox="1"/>
          <p:nvPr/>
        </p:nvSpPr>
        <p:spPr>
          <a:xfrm>
            <a:off x="3433948" y="5591395"/>
            <a:ext cx="579716" cy="249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+mn-ea"/>
                <a:ea typeface="+mn-ea"/>
                <a:cs typeface="Meiryo"/>
                <a:sym typeface="Meiryo"/>
              </a:rPr>
              <a:t>でんち</a:t>
            </a:r>
            <a:endParaRPr sz="1000">
              <a:solidFill>
                <a:schemeClr val="dk1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sp>
        <p:nvSpPr>
          <p:cNvPr id="267" name="Google Shape;267;p6"/>
          <p:cNvSpPr txBox="1"/>
          <p:nvPr/>
        </p:nvSpPr>
        <p:spPr>
          <a:xfrm>
            <a:off x="4275998" y="6005670"/>
            <a:ext cx="395695" cy="21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800">
                <a:solidFill>
                  <a:srgbClr val="575E75"/>
                </a:solidFill>
                <a:latin typeface="+mn-ea"/>
                <a:ea typeface="+mn-ea"/>
                <a:cs typeface="Meiryo"/>
                <a:sym typeface="Meiryo"/>
              </a:rPr>
              <a:t>い</a:t>
            </a:r>
            <a:endParaRPr sz="800">
              <a:solidFill>
                <a:schemeClr val="dk1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7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6355" y="5087643"/>
            <a:ext cx="1431524" cy="143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7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6355" y="3542559"/>
            <a:ext cx="1431524" cy="143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7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6355" y="1997476"/>
            <a:ext cx="1431524" cy="1431524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7"/>
          <p:cNvSpPr txBox="1"/>
          <p:nvPr/>
        </p:nvSpPr>
        <p:spPr>
          <a:xfrm>
            <a:off x="3406834" y="5514864"/>
            <a:ext cx="2230485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タッチセンサー</a:t>
            </a:r>
            <a:endParaRPr sz="1800" b="1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78" name="Google Shape;278;p7"/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パーツの名前</a:t>
            </a:r>
            <a:endParaRPr sz="1800" b="1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79" name="Google Shape;279;p7"/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必要な数</a:t>
            </a:r>
            <a:endParaRPr sz="1800" b="1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80" name="Google Shape;280;p7"/>
          <p:cNvSpPr txBox="1"/>
          <p:nvPr/>
        </p:nvSpPr>
        <p:spPr>
          <a:xfrm>
            <a:off x="3406835" y="2424698"/>
            <a:ext cx="2106198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サーボモーター</a:t>
            </a:r>
            <a:endParaRPr sz="1800" b="1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81" name="Google Shape;281;p7"/>
          <p:cNvSpPr txBox="1"/>
          <p:nvPr/>
        </p:nvSpPr>
        <p:spPr>
          <a:xfrm>
            <a:off x="3406835" y="3969781"/>
            <a:ext cx="2780901" cy="55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7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赤外線フォトリフレクタ</a:t>
            </a:r>
            <a:endParaRPr sz="1700" b="1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82" name="Google Shape;282;p7"/>
          <p:cNvSpPr txBox="1"/>
          <p:nvPr/>
        </p:nvSpPr>
        <p:spPr>
          <a:xfrm>
            <a:off x="6320190" y="2424698"/>
            <a:ext cx="551127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1</a:t>
            </a:r>
            <a:endParaRPr sz="1800" b="1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83" name="Google Shape;283;p7"/>
          <p:cNvSpPr txBox="1"/>
          <p:nvPr/>
        </p:nvSpPr>
        <p:spPr>
          <a:xfrm>
            <a:off x="6320190" y="3969781"/>
            <a:ext cx="551127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1</a:t>
            </a:r>
            <a:endParaRPr sz="1800" b="1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84" name="Google Shape;284;p7"/>
          <p:cNvSpPr txBox="1"/>
          <p:nvPr/>
        </p:nvSpPr>
        <p:spPr>
          <a:xfrm>
            <a:off x="6320189" y="5514864"/>
            <a:ext cx="551127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1</a:t>
            </a:r>
            <a:endParaRPr sz="1800" b="1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85" name="Google Shape;285;p7"/>
          <p:cNvSpPr txBox="1"/>
          <p:nvPr/>
        </p:nvSpPr>
        <p:spPr>
          <a:xfrm>
            <a:off x="3340609" y="4027489"/>
            <a:ext cx="96985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せきがいせん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86" name="Google Shape;286;p7"/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なまえ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87" name="Google Shape;287;p7"/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ひつよう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88" name="Google Shape;288;p7"/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かず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1" name="Google Shape;250;p6">
            <a:extLst>
              <a:ext uri="{FF2B5EF4-FFF2-40B4-BE49-F238E27FC236}">
                <a16:creationId xmlns:a16="http://schemas.microsoft.com/office/drawing/2014/main" id="{FABAC3E7-DD95-3A07-B102-CF30AF9A42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n-ea"/>
                <a:ea typeface="+mn-ea"/>
              </a:rPr>
              <a:t>準備するパーツ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22" name="Google Shape;251;p6">
            <a:extLst>
              <a:ext uri="{FF2B5EF4-FFF2-40B4-BE49-F238E27FC236}">
                <a16:creationId xmlns:a16="http://schemas.microsoft.com/office/drawing/2014/main" id="{9FC3D7FC-B246-7466-DA9E-707D587FC673}"/>
              </a:ext>
            </a:extLst>
          </p:cNvPr>
          <p:cNvSpPr txBox="1"/>
          <p:nvPr/>
        </p:nvSpPr>
        <p:spPr>
          <a:xfrm>
            <a:off x="404561" y="353703"/>
            <a:ext cx="112239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じゅんび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8"/>
          <p:cNvSpPr txBox="1"/>
          <p:nvPr/>
        </p:nvSpPr>
        <p:spPr>
          <a:xfrm>
            <a:off x="6320189" y="5514864"/>
            <a:ext cx="551127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1</a:t>
            </a:r>
            <a:endParaRPr sz="1800" b="1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294" name="Google Shape;294;p8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6355" y="5087642"/>
            <a:ext cx="1431524" cy="143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8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24997" y="3542559"/>
            <a:ext cx="1422881" cy="1422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8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6355" y="1997477"/>
            <a:ext cx="1431524" cy="1431524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8"/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パーツの名前</a:t>
            </a:r>
            <a:endParaRPr sz="1800" b="1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00" name="Google Shape;300;p8"/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必要な数</a:t>
            </a:r>
            <a:endParaRPr sz="1800" b="1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01" name="Google Shape;301;p8"/>
          <p:cNvSpPr txBox="1"/>
          <p:nvPr/>
        </p:nvSpPr>
        <p:spPr>
          <a:xfrm>
            <a:off x="3406834" y="2171901"/>
            <a:ext cx="2363650" cy="55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7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センサー接続コード</a:t>
            </a:r>
            <a:endParaRPr sz="1700" b="1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02" name="Google Shape;302;p8"/>
          <p:cNvSpPr txBox="1"/>
          <p:nvPr/>
        </p:nvSpPr>
        <p:spPr>
          <a:xfrm>
            <a:off x="3406835" y="3717313"/>
            <a:ext cx="2097320" cy="1073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7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ブロック</a:t>
            </a:r>
            <a:endParaRPr sz="1700" b="1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7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　基本四角：赤</a:t>
            </a:r>
            <a:endParaRPr sz="1700" b="1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03" name="Google Shape;303;p8"/>
          <p:cNvSpPr txBox="1"/>
          <p:nvPr/>
        </p:nvSpPr>
        <p:spPr>
          <a:xfrm>
            <a:off x="6320190" y="2424698"/>
            <a:ext cx="551127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2</a:t>
            </a:r>
            <a:endParaRPr sz="1800" b="1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04" name="Google Shape;304;p8"/>
          <p:cNvSpPr txBox="1"/>
          <p:nvPr/>
        </p:nvSpPr>
        <p:spPr>
          <a:xfrm>
            <a:off x="6320190" y="3969781"/>
            <a:ext cx="551127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1</a:t>
            </a:r>
            <a:endParaRPr sz="1800" b="1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05" name="Google Shape;305;p8"/>
          <p:cNvSpPr txBox="1"/>
          <p:nvPr/>
        </p:nvSpPr>
        <p:spPr>
          <a:xfrm>
            <a:off x="3653219" y="4305638"/>
            <a:ext cx="96985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きほんしかく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06" name="Google Shape;306;p8"/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なまえ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07" name="Google Shape;307;p8"/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ひつよう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08" name="Google Shape;308;p8"/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かず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09" name="Google Shape;309;p8"/>
          <p:cNvSpPr txBox="1"/>
          <p:nvPr/>
        </p:nvSpPr>
        <p:spPr>
          <a:xfrm>
            <a:off x="4228757" y="2242778"/>
            <a:ext cx="719804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せつぞく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10" name="Google Shape;310;p8"/>
          <p:cNvSpPr txBox="1"/>
          <p:nvPr/>
        </p:nvSpPr>
        <p:spPr>
          <a:xfrm>
            <a:off x="3579115" y="2626052"/>
            <a:ext cx="2058203" cy="55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7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（3</a:t>
            </a:r>
            <a:r>
              <a:rPr lang="ja-JP" sz="17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芯15cm）</a:t>
            </a:r>
            <a:endParaRPr sz="1700" b="1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11" name="Google Shape;311;p8"/>
          <p:cNvSpPr txBox="1"/>
          <p:nvPr/>
        </p:nvSpPr>
        <p:spPr>
          <a:xfrm>
            <a:off x="4362632" y="2935399"/>
            <a:ext cx="48827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しん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12" name="Google Shape;312;p8"/>
          <p:cNvSpPr txBox="1"/>
          <p:nvPr/>
        </p:nvSpPr>
        <p:spPr>
          <a:xfrm>
            <a:off x="4659487" y="4296870"/>
            <a:ext cx="489368" cy="239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あか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13" name="Google Shape;313;p8"/>
          <p:cNvSpPr txBox="1"/>
          <p:nvPr/>
        </p:nvSpPr>
        <p:spPr>
          <a:xfrm>
            <a:off x="3406834" y="5249259"/>
            <a:ext cx="2363649" cy="1073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7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ブロック</a:t>
            </a:r>
            <a:endParaRPr sz="1700" b="1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7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　ハーフA：薄グレー</a:t>
            </a:r>
            <a:endParaRPr sz="1700" b="1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14" name="Google Shape;314;p8"/>
          <p:cNvSpPr txBox="1"/>
          <p:nvPr/>
        </p:nvSpPr>
        <p:spPr>
          <a:xfrm>
            <a:off x="4605318" y="5830334"/>
            <a:ext cx="489368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うす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6" name="Google Shape;250;p6">
            <a:extLst>
              <a:ext uri="{FF2B5EF4-FFF2-40B4-BE49-F238E27FC236}">
                <a16:creationId xmlns:a16="http://schemas.microsoft.com/office/drawing/2014/main" id="{4A42AD37-48C3-9106-0969-841C29925B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n-ea"/>
                <a:ea typeface="+mn-ea"/>
              </a:rPr>
              <a:t>準備するパーツ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27" name="Google Shape;251;p6">
            <a:extLst>
              <a:ext uri="{FF2B5EF4-FFF2-40B4-BE49-F238E27FC236}">
                <a16:creationId xmlns:a16="http://schemas.microsoft.com/office/drawing/2014/main" id="{A48FEDEF-BA99-62A0-4A39-33A2F97135B9}"/>
              </a:ext>
            </a:extLst>
          </p:cNvPr>
          <p:cNvSpPr txBox="1"/>
          <p:nvPr/>
        </p:nvSpPr>
        <p:spPr>
          <a:xfrm>
            <a:off x="404561" y="353703"/>
            <a:ext cx="112239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じゅんび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9"/>
          <p:cNvSpPr txBox="1"/>
          <p:nvPr/>
        </p:nvSpPr>
        <p:spPr>
          <a:xfrm>
            <a:off x="3406836" y="2424698"/>
            <a:ext cx="1557262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ステー</a:t>
            </a:r>
            <a:endParaRPr sz="1800" b="1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320" name="Google Shape;320;p9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6356" y="1997476"/>
            <a:ext cx="1431524" cy="1431524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9"/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パーツの名前</a:t>
            </a:r>
            <a:endParaRPr sz="1800" b="1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24" name="Google Shape;324;p9"/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必要な数</a:t>
            </a:r>
            <a:endParaRPr sz="1800" b="1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25" name="Google Shape;325;p9"/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なまえ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26" name="Google Shape;326;p9"/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ひつよう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27" name="Google Shape;327;p9"/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かず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28" name="Google Shape;328;p9"/>
          <p:cNvSpPr txBox="1"/>
          <p:nvPr/>
        </p:nvSpPr>
        <p:spPr>
          <a:xfrm>
            <a:off x="6399118" y="2424697"/>
            <a:ext cx="551127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1</a:t>
            </a:r>
            <a:endParaRPr sz="1800" b="1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" name="Google Shape;250;p6">
            <a:extLst>
              <a:ext uri="{FF2B5EF4-FFF2-40B4-BE49-F238E27FC236}">
                <a16:creationId xmlns:a16="http://schemas.microsoft.com/office/drawing/2014/main" id="{9E0A3C39-13B6-14A0-58E8-BE35714AED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n-ea"/>
                <a:ea typeface="+mn-ea"/>
              </a:rPr>
              <a:t>準備するパーツ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15" name="Google Shape;251;p6">
            <a:extLst>
              <a:ext uri="{FF2B5EF4-FFF2-40B4-BE49-F238E27FC236}">
                <a16:creationId xmlns:a16="http://schemas.microsoft.com/office/drawing/2014/main" id="{11EDB1FD-6D24-EDD6-0A64-C6AC84C79F79}"/>
              </a:ext>
            </a:extLst>
          </p:cNvPr>
          <p:cNvSpPr txBox="1"/>
          <p:nvPr/>
        </p:nvSpPr>
        <p:spPr>
          <a:xfrm>
            <a:off x="404561" y="353703"/>
            <a:ext cx="112239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じゅんび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10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7897" y="1193278"/>
            <a:ext cx="7248206" cy="543615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50;p6">
            <a:extLst>
              <a:ext uri="{FF2B5EF4-FFF2-40B4-BE49-F238E27FC236}">
                <a16:creationId xmlns:a16="http://schemas.microsoft.com/office/drawing/2014/main" id="{CE7F91FB-77C0-F23B-7408-037D58C490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n-ea"/>
                <a:ea typeface="+mn-ea"/>
              </a:rPr>
              <a:t>準備するパーツ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10" name="Google Shape;251;p6">
            <a:extLst>
              <a:ext uri="{FF2B5EF4-FFF2-40B4-BE49-F238E27FC236}">
                <a16:creationId xmlns:a16="http://schemas.microsoft.com/office/drawing/2014/main" id="{72A6967B-8136-572D-0A4B-ADD08736B955}"/>
              </a:ext>
            </a:extLst>
          </p:cNvPr>
          <p:cNvSpPr txBox="1"/>
          <p:nvPr/>
        </p:nvSpPr>
        <p:spPr>
          <a:xfrm>
            <a:off x="404561" y="353703"/>
            <a:ext cx="112239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じゅんび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1"/>
          <p:cNvSpPr txBox="1">
            <a:spLocks noGrp="1"/>
          </p:cNvSpPr>
          <p:nvPr>
            <p:ph type="title"/>
          </p:nvPr>
        </p:nvSpPr>
        <p:spPr>
          <a:xfrm>
            <a:off x="334735" y="598057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+mn-ea"/>
                <a:ea typeface="+mn-ea"/>
              </a:rPr>
              <a:t>組み立て方　① ゲートの台座を作る </a:t>
            </a:r>
            <a:endParaRPr>
              <a:latin typeface="+mn-ea"/>
              <a:ea typeface="+mn-ea"/>
            </a:endParaRPr>
          </a:p>
        </p:txBody>
      </p:sp>
      <p:pic>
        <p:nvPicPr>
          <p:cNvPr id="341" name="Google Shape;341;p11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04355" y="2191357"/>
            <a:ext cx="3544710" cy="3544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1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094937" y="2172426"/>
            <a:ext cx="3544710" cy="354471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11"/>
          <p:cNvSpPr/>
          <p:nvPr/>
        </p:nvSpPr>
        <p:spPr>
          <a:xfrm>
            <a:off x="4222238" y="3523257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1"/>
          <p:cNvSpPr txBox="1"/>
          <p:nvPr/>
        </p:nvSpPr>
        <p:spPr>
          <a:xfrm>
            <a:off x="504355" y="1361629"/>
            <a:ext cx="4928779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メインユニットの保護キャップを外します</a:t>
            </a: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。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45" name="Google Shape;345;p11"/>
          <p:cNvSpPr txBox="1"/>
          <p:nvPr/>
        </p:nvSpPr>
        <p:spPr>
          <a:xfrm>
            <a:off x="2366200" y="1433859"/>
            <a:ext cx="530386" cy="24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ほご</a:t>
            </a:r>
            <a:endParaRPr sz="10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346" name="Google Shape;346;p11"/>
          <p:cNvCxnSpPr/>
          <p:nvPr/>
        </p:nvCxnSpPr>
        <p:spPr>
          <a:xfrm rot="10800000">
            <a:off x="2920754" y="2981719"/>
            <a:ext cx="385936" cy="543757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cxnSp>
        <p:nvCxnSpPr>
          <p:cNvPr id="347" name="Google Shape;347;p11"/>
          <p:cNvCxnSpPr/>
          <p:nvPr/>
        </p:nvCxnSpPr>
        <p:spPr>
          <a:xfrm>
            <a:off x="3361951" y="3608604"/>
            <a:ext cx="310718" cy="443883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sp>
        <p:nvSpPr>
          <p:cNvPr id="348" name="Google Shape;348;p11"/>
          <p:cNvSpPr txBox="1"/>
          <p:nvPr/>
        </p:nvSpPr>
        <p:spPr>
          <a:xfrm>
            <a:off x="448951" y="398094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く</a:t>
            </a:r>
            <a:endParaRPr>
              <a:latin typeface="+mn-ea"/>
              <a:ea typeface="+mn-ea"/>
            </a:endParaRPr>
          </a:p>
        </p:txBody>
      </p:sp>
      <p:sp>
        <p:nvSpPr>
          <p:cNvPr id="349" name="Google Shape;349;p11"/>
          <p:cNvSpPr txBox="1"/>
          <p:nvPr/>
        </p:nvSpPr>
        <p:spPr>
          <a:xfrm>
            <a:off x="1129915" y="398172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た</a:t>
            </a:r>
            <a:endParaRPr>
              <a:latin typeface="+mn-ea"/>
              <a:ea typeface="+mn-ea"/>
            </a:endParaRPr>
          </a:p>
        </p:txBody>
      </p:sp>
      <p:sp>
        <p:nvSpPr>
          <p:cNvPr id="350" name="Google Shape;350;p11"/>
          <p:cNvSpPr txBox="1"/>
          <p:nvPr/>
        </p:nvSpPr>
        <p:spPr>
          <a:xfrm>
            <a:off x="1704342" y="389215"/>
            <a:ext cx="61273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かた</a:t>
            </a:r>
            <a:endParaRPr>
              <a:latin typeface="+mn-ea"/>
              <a:ea typeface="+mn-ea"/>
            </a:endParaRPr>
          </a:p>
        </p:txBody>
      </p:sp>
      <p:sp>
        <p:nvSpPr>
          <p:cNvPr id="351" name="Google Shape;351;p11"/>
          <p:cNvSpPr txBox="1"/>
          <p:nvPr/>
        </p:nvSpPr>
        <p:spPr>
          <a:xfrm>
            <a:off x="3884887" y="1418752"/>
            <a:ext cx="53038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はず</a:t>
            </a:r>
            <a:endParaRPr sz="10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52" name="Google Shape;352;p11"/>
          <p:cNvSpPr txBox="1"/>
          <p:nvPr/>
        </p:nvSpPr>
        <p:spPr>
          <a:xfrm>
            <a:off x="4228369" y="378857"/>
            <a:ext cx="740529" cy="285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だいざ</a:t>
            </a:r>
            <a:endParaRPr>
              <a:latin typeface="+mn-ea"/>
              <a:ea typeface="+mn-ea"/>
            </a:endParaRPr>
          </a:p>
        </p:txBody>
      </p:sp>
      <p:sp>
        <p:nvSpPr>
          <p:cNvPr id="353" name="Google Shape;353;p11"/>
          <p:cNvSpPr txBox="1"/>
          <p:nvPr/>
        </p:nvSpPr>
        <p:spPr>
          <a:xfrm>
            <a:off x="5278628" y="387736"/>
            <a:ext cx="92686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つく</a:t>
            </a:r>
            <a:endParaRPr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2"/>
          <p:cNvSpPr txBox="1"/>
          <p:nvPr/>
        </p:nvSpPr>
        <p:spPr>
          <a:xfrm>
            <a:off x="504355" y="1214696"/>
            <a:ext cx="4928779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拡張ユニットに挿し込みます</a:t>
            </a: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。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60" name="Google Shape;360;p12"/>
          <p:cNvSpPr txBox="1"/>
          <p:nvPr/>
        </p:nvSpPr>
        <p:spPr>
          <a:xfrm>
            <a:off x="401770" y="1257015"/>
            <a:ext cx="84110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かくちょう</a:t>
            </a:r>
            <a:endParaRPr sz="10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361" name="Google Shape;361;p12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96075" y="2024582"/>
            <a:ext cx="2785966" cy="2785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12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78301" y="2024582"/>
            <a:ext cx="2785966" cy="2785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12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160527" y="2024582"/>
            <a:ext cx="2785966" cy="2785966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12"/>
          <p:cNvSpPr/>
          <p:nvPr/>
        </p:nvSpPr>
        <p:spPr>
          <a:xfrm>
            <a:off x="2673316" y="3109848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2"/>
          <p:cNvSpPr/>
          <p:nvPr/>
        </p:nvSpPr>
        <p:spPr>
          <a:xfrm>
            <a:off x="5693306" y="3109847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6" name="Google Shape;366;p12"/>
          <p:cNvCxnSpPr/>
          <p:nvPr/>
        </p:nvCxnSpPr>
        <p:spPr>
          <a:xfrm>
            <a:off x="2408123" y="2729217"/>
            <a:ext cx="0" cy="761259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cxnSp>
        <p:nvCxnSpPr>
          <p:cNvPr id="367" name="Google Shape;367;p12"/>
          <p:cNvCxnSpPr/>
          <p:nvPr/>
        </p:nvCxnSpPr>
        <p:spPr>
          <a:xfrm>
            <a:off x="5450889" y="2943761"/>
            <a:ext cx="0" cy="761259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sp>
        <p:nvSpPr>
          <p:cNvPr id="368" name="Google Shape;368;p12"/>
          <p:cNvSpPr txBox="1"/>
          <p:nvPr/>
        </p:nvSpPr>
        <p:spPr>
          <a:xfrm>
            <a:off x="2102982" y="1270885"/>
            <a:ext cx="41827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さ</a:t>
            </a:r>
            <a:endParaRPr sz="10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69" name="Google Shape;369;p12"/>
          <p:cNvSpPr txBox="1"/>
          <p:nvPr/>
        </p:nvSpPr>
        <p:spPr>
          <a:xfrm>
            <a:off x="2546009" y="1255685"/>
            <a:ext cx="41827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こ</a:t>
            </a:r>
            <a:endParaRPr sz="10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70" name="Google Shape;370;p12"/>
          <p:cNvSpPr/>
          <p:nvPr/>
        </p:nvSpPr>
        <p:spPr>
          <a:xfrm>
            <a:off x="2102982" y="5191464"/>
            <a:ext cx="3987100" cy="1212849"/>
          </a:xfrm>
          <a:prstGeom prst="wedgeRoundRectCallout">
            <a:avLst>
              <a:gd name="adj1" fmla="val 54544"/>
              <a:gd name="adj2" fmla="val -14045"/>
              <a:gd name="adj3" fmla="val 16667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1" name="Google Shape;371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31488" y="5161636"/>
            <a:ext cx="1064481" cy="16963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2" name="Google Shape;372;p12"/>
          <p:cNvGrpSpPr/>
          <p:nvPr/>
        </p:nvGrpSpPr>
        <p:grpSpPr>
          <a:xfrm>
            <a:off x="2210424" y="5279792"/>
            <a:ext cx="3950103" cy="1015663"/>
            <a:chOff x="1074659" y="5295285"/>
            <a:chExt cx="3950103" cy="1015663"/>
          </a:xfrm>
        </p:grpSpPr>
        <p:sp>
          <p:nvSpPr>
            <p:cNvPr id="373" name="Google Shape;373;p12"/>
            <p:cNvSpPr txBox="1"/>
            <p:nvPr/>
          </p:nvSpPr>
          <p:spPr>
            <a:xfrm>
              <a:off x="1116084" y="5295285"/>
              <a:ext cx="3908678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挿し込むときは少し強い力が必要だよ。</a:t>
              </a:r>
              <a:endParaRPr sz="16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端子を傷つけないように注意しよう！</a:t>
              </a:r>
              <a:endParaRPr sz="16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74" name="Google Shape;374;p12"/>
            <p:cNvSpPr txBox="1"/>
            <p:nvPr/>
          </p:nvSpPr>
          <p:spPr>
            <a:xfrm>
              <a:off x="3272346" y="5357493"/>
              <a:ext cx="553389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ちから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75" name="Google Shape;375;p12"/>
            <p:cNvSpPr txBox="1"/>
            <p:nvPr/>
          </p:nvSpPr>
          <p:spPr>
            <a:xfrm>
              <a:off x="1179395" y="5357493"/>
              <a:ext cx="267665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さ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76" name="Google Shape;376;p12"/>
            <p:cNvSpPr txBox="1"/>
            <p:nvPr/>
          </p:nvSpPr>
          <p:spPr>
            <a:xfrm>
              <a:off x="2521259" y="5357493"/>
              <a:ext cx="423266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すこ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77" name="Google Shape;377;p12"/>
            <p:cNvSpPr txBox="1"/>
            <p:nvPr/>
          </p:nvSpPr>
          <p:spPr>
            <a:xfrm>
              <a:off x="1564174" y="5357493"/>
              <a:ext cx="267665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こ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78" name="Google Shape;378;p12"/>
            <p:cNvSpPr txBox="1"/>
            <p:nvPr/>
          </p:nvSpPr>
          <p:spPr>
            <a:xfrm>
              <a:off x="2920669" y="5357493"/>
              <a:ext cx="423266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つよ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79" name="Google Shape;379;p12"/>
            <p:cNvSpPr txBox="1"/>
            <p:nvPr/>
          </p:nvSpPr>
          <p:spPr>
            <a:xfrm>
              <a:off x="3726711" y="5357493"/>
              <a:ext cx="656598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ひつよう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80" name="Google Shape;380;p12"/>
            <p:cNvSpPr txBox="1"/>
            <p:nvPr/>
          </p:nvSpPr>
          <p:spPr>
            <a:xfrm>
              <a:off x="1074659" y="5828163"/>
              <a:ext cx="656598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たんし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81" name="Google Shape;381;p12"/>
            <p:cNvSpPr txBox="1"/>
            <p:nvPr/>
          </p:nvSpPr>
          <p:spPr>
            <a:xfrm>
              <a:off x="1730401" y="5828163"/>
              <a:ext cx="423266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きず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82" name="Google Shape;382;p12"/>
            <p:cNvSpPr txBox="1"/>
            <p:nvPr/>
          </p:nvSpPr>
          <p:spPr>
            <a:xfrm>
              <a:off x="3272346" y="5828163"/>
              <a:ext cx="656598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ちゅうい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sp>
        <p:nvSpPr>
          <p:cNvPr id="34" name="Google Shape;340;p11">
            <a:extLst>
              <a:ext uri="{FF2B5EF4-FFF2-40B4-BE49-F238E27FC236}">
                <a16:creationId xmlns:a16="http://schemas.microsoft.com/office/drawing/2014/main" id="{8264FE08-853A-E54F-C29D-C1CDE97AA0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98057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+mn-ea"/>
                <a:ea typeface="+mn-ea"/>
              </a:rPr>
              <a:t>組み立て方　① ゲートの台座を作る </a:t>
            </a:r>
            <a:endParaRPr>
              <a:latin typeface="+mn-ea"/>
              <a:ea typeface="+mn-ea"/>
            </a:endParaRPr>
          </a:p>
        </p:txBody>
      </p:sp>
      <p:sp>
        <p:nvSpPr>
          <p:cNvPr id="35" name="Google Shape;348;p11">
            <a:extLst>
              <a:ext uri="{FF2B5EF4-FFF2-40B4-BE49-F238E27FC236}">
                <a16:creationId xmlns:a16="http://schemas.microsoft.com/office/drawing/2014/main" id="{6A91B23D-43A8-042F-B007-13DDB087C586}"/>
              </a:ext>
            </a:extLst>
          </p:cNvPr>
          <p:cNvSpPr txBox="1"/>
          <p:nvPr/>
        </p:nvSpPr>
        <p:spPr>
          <a:xfrm>
            <a:off x="448951" y="398094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く</a:t>
            </a:r>
            <a:endParaRPr>
              <a:latin typeface="+mn-ea"/>
              <a:ea typeface="+mn-ea"/>
            </a:endParaRPr>
          </a:p>
        </p:txBody>
      </p:sp>
      <p:sp>
        <p:nvSpPr>
          <p:cNvPr id="36" name="Google Shape;349;p11">
            <a:extLst>
              <a:ext uri="{FF2B5EF4-FFF2-40B4-BE49-F238E27FC236}">
                <a16:creationId xmlns:a16="http://schemas.microsoft.com/office/drawing/2014/main" id="{D53C568A-E0FB-66F9-458C-4606FD0BCA41}"/>
              </a:ext>
            </a:extLst>
          </p:cNvPr>
          <p:cNvSpPr txBox="1"/>
          <p:nvPr/>
        </p:nvSpPr>
        <p:spPr>
          <a:xfrm>
            <a:off x="1129915" y="398172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た</a:t>
            </a:r>
            <a:endParaRPr>
              <a:latin typeface="+mn-ea"/>
              <a:ea typeface="+mn-ea"/>
            </a:endParaRPr>
          </a:p>
        </p:txBody>
      </p:sp>
      <p:sp>
        <p:nvSpPr>
          <p:cNvPr id="37" name="Google Shape;350;p11">
            <a:extLst>
              <a:ext uri="{FF2B5EF4-FFF2-40B4-BE49-F238E27FC236}">
                <a16:creationId xmlns:a16="http://schemas.microsoft.com/office/drawing/2014/main" id="{D10212BE-747E-6692-F780-0DBC863FBB7C}"/>
              </a:ext>
            </a:extLst>
          </p:cNvPr>
          <p:cNvSpPr txBox="1"/>
          <p:nvPr/>
        </p:nvSpPr>
        <p:spPr>
          <a:xfrm>
            <a:off x="1704342" y="389215"/>
            <a:ext cx="61273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かた</a:t>
            </a:r>
            <a:endParaRPr>
              <a:latin typeface="+mn-ea"/>
              <a:ea typeface="+mn-ea"/>
            </a:endParaRPr>
          </a:p>
        </p:txBody>
      </p:sp>
      <p:sp>
        <p:nvSpPr>
          <p:cNvPr id="38" name="Google Shape;352;p11">
            <a:extLst>
              <a:ext uri="{FF2B5EF4-FFF2-40B4-BE49-F238E27FC236}">
                <a16:creationId xmlns:a16="http://schemas.microsoft.com/office/drawing/2014/main" id="{93685162-FCB3-A2B8-FA73-55363721A626}"/>
              </a:ext>
            </a:extLst>
          </p:cNvPr>
          <p:cNvSpPr txBox="1"/>
          <p:nvPr/>
        </p:nvSpPr>
        <p:spPr>
          <a:xfrm>
            <a:off x="4228369" y="378857"/>
            <a:ext cx="740529" cy="285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だいざ</a:t>
            </a:r>
            <a:endParaRPr>
              <a:latin typeface="+mn-ea"/>
              <a:ea typeface="+mn-ea"/>
            </a:endParaRPr>
          </a:p>
        </p:txBody>
      </p:sp>
      <p:sp>
        <p:nvSpPr>
          <p:cNvPr id="39" name="Google Shape;353;p11">
            <a:extLst>
              <a:ext uri="{FF2B5EF4-FFF2-40B4-BE49-F238E27FC236}">
                <a16:creationId xmlns:a16="http://schemas.microsoft.com/office/drawing/2014/main" id="{8F91B8F8-D87D-E9E4-6DD3-EEC09B102CD9}"/>
              </a:ext>
            </a:extLst>
          </p:cNvPr>
          <p:cNvSpPr txBox="1"/>
          <p:nvPr/>
        </p:nvSpPr>
        <p:spPr>
          <a:xfrm>
            <a:off x="5278628" y="387736"/>
            <a:ext cx="92686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つく</a:t>
            </a:r>
            <a:endParaRPr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13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561" y="1779381"/>
            <a:ext cx="3396884" cy="2569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13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3524" y="3403420"/>
            <a:ext cx="2588703" cy="2901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13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4306" y="3429000"/>
            <a:ext cx="2510583" cy="2875507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13"/>
          <p:cNvSpPr/>
          <p:nvPr/>
        </p:nvSpPr>
        <p:spPr>
          <a:xfrm rot="2008248" flipH="1">
            <a:off x="5112531" y="4539005"/>
            <a:ext cx="336048" cy="410395"/>
          </a:xfrm>
          <a:custGeom>
            <a:avLst/>
            <a:gdLst/>
            <a:ahLst/>
            <a:cxnLst/>
            <a:rect l="l" t="t" r="r" b="b"/>
            <a:pathLst>
              <a:path w="1123659" h="1140593" extrusionOk="0">
                <a:moveTo>
                  <a:pt x="0" y="724"/>
                </a:moveTo>
                <a:cubicBezTo>
                  <a:pt x="266689" y="-8713"/>
                  <a:pt x="776614" y="73793"/>
                  <a:pt x="951978" y="263771"/>
                </a:cubicBezTo>
                <a:cubicBezTo>
                  <a:pt x="1127342" y="453749"/>
                  <a:pt x="1181757" y="814355"/>
                  <a:pt x="1052186" y="1140593"/>
                </a:cubicBezTo>
              </a:path>
            </a:pathLst>
          </a:custGeom>
          <a:noFill/>
          <a:ln w="508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13"/>
          <p:cNvSpPr/>
          <p:nvPr/>
        </p:nvSpPr>
        <p:spPr>
          <a:xfrm>
            <a:off x="5552026" y="4719465"/>
            <a:ext cx="358720" cy="356043"/>
          </a:xfrm>
          <a:prstGeom prst="ellipse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13"/>
          <p:cNvSpPr/>
          <p:nvPr/>
        </p:nvSpPr>
        <p:spPr>
          <a:xfrm rot="2288946">
            <a:off x="1366156" y="2349403"/>
            <a:ext cx="1473694" cy="1473694"/>
          </a:xfrm>
          <a:prstGeom prst="arc">
            <a:avLst>
              <a:gd name="adj1" fmla="val 16200000"/>
              <a:gd name="adj2" fmla="val 0"/>
            </a:avLst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triangle" w="lg" len="lg"/>
            <a:tailEnd type="triangle" w="lg" len="lg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3"/>
          <p:cNvSpPr txBox="1"/>
          <p:nvPr/>
        </p:nvSpPr>
        <p:spPr>
          <a:xfrm>
            <a:off x="2551489" y="3773869"/>
            <a:ext cx="629292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上</a:t>
            </a:r>
            <a:endParaRPr sz="1800" b="1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03" name="Google Shape;403;p13"/>
          <p:cNvSpPr txBox="1"/>
          <p:nvPr/>
        </p:nvSpPr>
        <p:spPr>
          <a:xfrm>
            <a:off x="2120005" y="1635833"/>
            <a:ext cx="588254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下</a:t>
            </a:r>
            <a:endParaRPr sz="1800" b="1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04" name="Google Shape;404;p13"/>
          <p:cNvSpPr/>
          <p:nvPr/>
        </p:nvSpPr>
        <p:spPr>
          <a:xfrm>
            <a:off x="6203216" y="4478700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3"/>
          <p:cNvSpPr/>
          <p:nvPr/>
        </p:nvSpPr>
        <p:spPr>
          <a:xfrm>
            <a:off x="3428879" y="3456666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13"/>
          <p:cNvSpPr txBox="1"/>
          <p:nvPr/>
        </p:nvSpPr>
        <p:spPr>
          <a:xfrm>
            <a:off x="404561" y="5019410"/>
            <a:ext cx="3186493" cy="1131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突起部分に基本四角：赤の</a:t>
            </a:r>
            <a:endParaRPr sz="1800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ブロックを挿しこ</a:t>
            </a: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みます。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grpSp>
        <p:nvGrpSpPr>
          <p:cNvPr id="407" name="Google Shape;407;p13"/>
          <p:cNvGrpSpPr/>
          <p:nvPr/>
        </p:nvGrpSpPr>
        <p:grpSpPr>
          <a:xfrm>
            <a:off x="3802175" y="2202865"/>
            <a:ext cx="5341825" cy="577081"/>
            <a:chOff x="3802175" y="2202865"/>
            <a:chExt cx="5341825" cy="577081"/>
          </a:xfrm>
        </p:grpSpPr>
        <p:sp>
          <p:nvSpPr>
            <p:cNvPr id="408" name="Google Shape;408;p13"/>
            <p:cNvSpPr txBox="1"/>
            <p:nvPr/>
          </p:nvSpPr>
          <p:spPr>
            <a:xfrm>
              <a:off x="3802175" y="2202865"/>
              <a:ext cx="5341825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メインユニットを上下反対にしてから裏返します。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09" name="Google Shape;409;p13"/>
            <p:cNvSpPr txBox="1"/>
            <p:nvPr/>
          </p:nvSpPr>
          <p:spPr>
            <a:xfrm>
              <a:off x="5552026" y="2271818"/>
              <a:ext cx="1290514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じょうげはんたい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10" name="Google Shape;410;p13"/>
            <p:cNvSpPr txBox="1"/>
            <p:nvPr/>
          </p:nvSpPr>
          <p:spPr>
            <a:xfrm>
              <a:off x="7634004" y="2271818"/>
              <a:ext cx="71853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うらがえ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sp>
        <p:nvSpPr>
          <p:cNvPr id="411" name="Google Shape;411;p13"/>
          <p:cNvSpPr txBox="1"/>
          <p:nvPr/>
        </p:nvSpPr>
        <p:spPr>
          <a:xfrm>
            <a:off x="1597807" y="5635670"/>
            <a:ext cx="32005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さ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12" name="Google Shape;412;p13"/>
          <p:cNvSpPr txBox="1"/>
          <p:nvPr/>
        </p:nvSpPr>
        <p:spPr>
          <a:xfrm>
            <a:off x="419084" y="5093264"/>
            <a:ext cx="106354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とっきぶぶん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13" name="Google Shape;413;p13"/>
          <p:cNvSpPr txBox="1"/>
          <p:nvPr/>
        </p:nvSpPr>
        <p:spPr>
          <a:xfrm>
            <a:off x="1564710" y="5093264"/>
            <a:ext cx="106354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きほんしかく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14" name="Google Shape;414;p13"/>
          <p:cNvSpPr txBox="1"/>
          <p:nvPr/>
        </p:nvSpPr>
        <p:spPr>
          <a:xfrm>
            <a:off x="2702060" y="5093264"/>
            <a:ext cx="43304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あか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4" name="Google Shape;340;p11">
            <a:extLst>
              <a:ext uri="{FF2B5EF4-FFF2-40B4-BE49-F238E27FC236}">
                <a16:creationId xmlns:a16="http://schemas.microsoft.com/office/drawing/2014/main" id="{48E72DD6-AE86-7A3D-FAB8-2F93DE3620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98057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+mn-ea"/>
                <a:ea typeface="+mn-ea"/>
              </a:rPr>
              <a:t>組み立て方　① ゲートの台座を作る </a:t>
            </a:r>
            <a:endParaRPr>
              <a:latin typeface="+mn-ea"/>
              <a:ea typeface="+mn-ea"/>
            </a:endParaRPr>
          </a:p>
        </p:txBody>
      </p:sp>
      <p:sp>
        <p:nvSpPr>
          <p:cNvPr id="35" name="Google Shape;348;p11">
            <a:extLst>
              <a:ext uri="{FF2B5EF4-FFF2-40B4-BE49-F238E27FC236}">
                <a16:creationId xmlns:a16="http://schemas.microsoft.com/office/drawing/2014/main" id="{0E124221-9B40-8E00-8FD8-4E178ED8A90B}"/>
              </a:ext>
            </a:extLst>
          </p:cNvPr>
          <p:cNvSpPr txBox="1"/>
          <p:nvPr/>
        </p:nvSpPr>
        <p:spPr>
          <a:xfrm>
            <a:off x="448951" y="398094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く</a:t>
            </a:r>
            <a:endParaRPr>
              <a:latin typeface="+mn-ea"/>
              <a:ea typeface="+mn-ea"/>
            </a:endParaRPr>
          </a:p>
        </p:txBody>
      </p:sp>
      <p:sp>
        <p:nvSpPr>
          <p:cNvPr id="36" name="Google Shape;349;p11">
            <a:extLst>
              <a:ext uri="{FF2B5EF4-FFF2-40B4-BE49-F238E27FC236}">
                <a16:creationId xmlns:a16="http://schemas.microsoft.com/office/drawing/2014/main" id="{942E5110-9BDA-4915-5B29-E15A079E1E2A}"/>
              </a:ext>
            </a:extLst>
          </p:cNvPr>
          <p:cNvSpPr txBox="1"/>
          <p:nvPr/>
        </p:nvSpPr>
        <p:spPr>
          <a:xfrm>
            <a:off x="1129915" y="398172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た</a:t>
            </a:r>
            <a:endParaRPr>
              <a:latin typeface="+mn-ea"/>
              <a:ea typeface="+mn-ea"/>
            </a:endParaRPr>
          </a:p>
        </p:txBody>
      </p:sp>
      <p:sp>
        <p:nvSpPr>
          <p:cNvPr id="37" name="Google Shape;350;p11">
            <a:extLst>
              <a:ext uri="{FF2B5EF4-FFF2-40B4-BE49-F238E27FC236}">
                <a16:creationId xmlns:a16="http://schemas.microsoft.com/office/drawing/2014/main" id="{C2556EEB-794B-546B-B1BA-1BA7AF742E4B}"/>
              </a:ext>
            </a:extLst>
          </p:cNvPr>
          <p:cNvSpPr txBox="1"/>
          <p:nvPr/>
        </p:nvSpPr>
        <p:spPr>
          <a:xfrm>
            <a:off x="1704342" y="389215"/>
            <a:ext cx="61273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かた</a:t>
            </a:r>
            <a:endParaRPr>
              <a:latin typeface="+mn-ea"/>
              <a:ea typeface="+mn-ea"/>
            </a:endParaRPr>
          </a:p>
        </p:txBody>
      </p:sp>
      <p:sp>
        <p:nvSpPr>
          <p:cNvPr id="38" name="Google Shape;352;p11">
            <a:extLst>
              <a:ext uri="{FF2B5EF4-FFF2-40B4-BE49-F238E27FC236}">
                <a16:creationId xmlns:a16="http://schemas.microsoft.com/office/drawing/2014/main" id="{FE550767-0465-C32A-4C92-DC5D39A0C0CC}"/>
              </a:ext>
            </a:extLst>
          </p:cNvPr>
          <p:cNvSpPr txBox="1"/>
          <p:nvPr/>
        </p:nvSpPr>
        <p:spPr>
          <a:xfrm>
            <a:off x="4228369" y="378857"/>
            <a:ext cx="740529" cy="285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だいざ</a:t>
            </a:r>
            <a:endParaRPr>
              <a:latin typeface="+mn-ea"/>
              <a:ea typeface="+mn-ea"/>
            </a:endParaRPr>
          </a:p>
        </p:txBody>
      </p:sp>
      <p:sp>
        <p:nvSpPr>
          <p:cNvPr id="39" name="Google Shape;353;p11">
            <a:extLst>
              <a:ext uri="{FF2B5EF4-FFF2-40B4-BE49-F238E27FC236}">
                <a16:creationId xmlns:a16="http://schemas.microsoft.com/office/drawing/2014/main" id="{A92D4520-1EAC-6A90-A071-B45E6B466927}"/>
              </a:ext>
            </a:extLst>
          </p:cNvPr>
          <p:cNvSpPr txBox="1"/>
          <p:nvPr/>
        </p:nvSpPr>
        <p:spPr>
          <a:xfrm>
            <a:off x="5278628" y="387736"/>
            <a:ext cx="92686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つく</a:t>
            </a:r>
            <a:endParaRPr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14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322" y="2148571"/>
            <a:ext cx="5212694" cy="4146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14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5875" y="2148572"/>
            <a:ext cx="2879500" cy="4146883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14"/>
          <p:cNvSpPr/>
          <p:nvPr/>
        </p:nvSpPr>
        <p:spPr>
          <a:xfrm>
            <a:off x="2924237" y="4545787"/>
            <a:ext cx="611702" cy="607137"/>
          </a:xfrm>
          <a:prstGeom prst="ellipse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4"/>
          <p:cNvSpPr txBox="1"/>
          <p:nvPr/>
        </p:nvSpPr>
        <p:spPr>
          <a:xfrm>
            <a:off x="404561" y="1416535"/>
            <a:ext cx="5845319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電池ボックスの突起部分をブロックに挿しこみます。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31" name="Google Shape;431;p14"/>
          <p:cNvSpPr txBox="1"/>
          <p:nvPr/>
        </p:nvSpPr>
        <p:spPr>
          <a:xfrm>
            <a:off x="404561" y="1486472"/>
            <a:ext cx="62769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でんち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32" name="Google Shape;432;p14"/>
          <p:cNvSpPr txBox="1"/>
          <p:nvPr/>
        </p:nvSpPr>
        <p:spPr>
          <a:xfrm>
            <a:off x="4335758" y="1501861"/>
            <a:ext cx="32005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さ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33" name="Google Shape;433;p14"/>
          <p:cNvSpPr txBox="1"/>
          <p:nvPr/>
        </p:nvSpPr>
        <p:spPr>
          <a:xfrm>
            <a:off x="2045748" y="1486472"/>
            <a:ext cx="106354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とっきぶぶん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34" name="Google Shape;434;p14"/>
          <p:cNvSpPr/>
          <p:nvPr/>
        </p:nvSpPr>
        <p:spPr>
          <a:xfrm>
            <a:off x="5251855" y="3795262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40;p11">
            <a:extLst>
              <a:ext uri="{FF2B5EF4-FFF2-40B4-BE49-F238E27FC236}">
                <a16:creationId xmlns:a16="http://schemas.microsoft.com/office/drawing/2014/main" id="{52413731-8DAE-22D7-9CC0-27B838CC04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98057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n-ea"/>
                <a:ea typeface="+mn-ea"/>
              </a:rPr>
              <a:t>組み立て方　① ゲートの台座を作る 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24" name="Google Shape;348;p11">
            <a:extLst>
              <a:ext uri="{FF2B5EF4-FFF2-40B4-BE49-F238E27FC236}">
                <a16:creationId xmlns:a16="http://schemas.microsoft.com/office/drawing/2014/main" id="{1A8292BC-5789-FAEB-2E7D-818B7F3C8D51}"/>
              </a:ext>
            </a:extLst>
          </p:cNvPr>
          <p:cNvSpPr txBox="1"/>
          <p:nvPr/>
        </p:nvSpPr>
        <p:spPr>
          <a:xfrm>
            <a:off x="448951" y="398094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く</a:t>
            </a:r>
            <a:endParaRPr>
              <a:latin typeface="+mn-ea"/>
              <a:ea typeface="+mn-ea"/>
            </a:endParaRPr>
          </a:p>
        </p:txBody>
      </p:sp>
      <p:sp>
        <p:nvSpPr>
          <p:cNvPr id="25" name="Google Shape;349;p11">
            <a:extLst>
              <a:ext uri="{FF2B5EF4-FFF2-40B4-BE49-F238E27FC236}">
                <a16:creationId xmlns:a16="http://schemas.microsoft.com/office/drawing/2014/main" id="{129C9CFF-EBFC-34C5-DF05-8E03EDB7677B}"/>
              </a:ext>
            </a:extLst>
          </p:cNvPr>
          <p:cNvSpPr txBox="1"/>
          <p:nvPr/>
        </p:nvSpPr>
        <p:spPr>
          <a:xfrm>
            <a:off x="1129915" y="398172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た</a:t>
            </a:r>
            <a:endParaRPr>
              <a:latin typeface="+mn-ea"/>
              <a:ea typeface="+mn-ea"/>
            </a:endParaRPr>
          </a:p>
        </p:txBody>
      </p:sp>
      <p:sp>
        <p:nvSpPr>
          <p:cNvPr id="26" name="Google Shape;350;p11">
            <a:extLst>
              <a:ext uri="{FF2B5EF4-FFF2-40B4-BE49-F238E27FC236}">
                <a16:creationId xmlns:a16="http://schemas.microsoft.com/office/drawing/2014/main" id="{12C63199-6955-F8E4-809D-08663DE664A7}"/>
              </a:ext>
            </a:extLst>
          </p:cNvPr>
          <p:cNvSpPr txBox="1"/>
          <p:nvPr/>
        </p:nvSpPr>
        <p:spPr>
          <a:xfrm>
            <a:off x="1704342" y="389215"/>
            <a:ext cx="61273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かた</a:t>
            </a:r>
            <a:endParaRPr>
              <a:latin typeface="+mn-ea"/>
              <a:ea typeface="+mn-ea"/>
            </a:endParaRPr>
          </a:p>
        </p:txBody>
      </p:sp>
      <p:sp>
        <p:nvSpPr>
          <p:cNvPr id="27" name="Google Shape;352;p11">
            <a:extLst>
              <a:ext uri="{FF2B5EF4-FFF2-40B4-BE49-F238E27FC236}">
                <a16:creationId xmlns:a16="http://schemas.microsoft.com/office/drawing/2014/main" id="{915FD5E0-4AAA-5E9D-9EDD-C233B8EB5E74}"/>
              </a:ext>
            </a:extLst>
          </p:cNvPr>
          <p:cNvSpPr txBox="1"/>
          <p:nvPr/>
        </p:nvSpPr>
        <p:spPr>
          <a:xfrm>
            <a:off x="4228369" y="378857"/>
            <a:ext cx="740529" cy="285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だいざ</a:t>
            </a:r>
            <a:endParaRPr>
              <a:latin typeface="+mn-ea"/>
              <a:ea typeface="+mn-ea"/>
            </a:endParaRPr>
          </a:p>
        </p:txBody>
      </p:sp>
      <p:sp>
        <p:nvSpPr>
          <p:cNvPr id="28" name="Google Shape;353;p11">
            <a:extLst>
              <a:ext uri="{FF2B5EF4-FFF2-40B4-BE49-F238E27FC236}">
                <a16:creationId xmlns:a16="http://schemas.microsoft.com/office/drawing/2014/main" id="{712E88CF-14E4-D01D-A320-78D2CF7C2AC9}"/>
              </a:ext>
            </a:extLst>
          </p:cNvPr>
          <p:cNvSpPr txBox="1"/>
          <p:nvPr/>
        </p:nvSpPr>
        <p:spPr>
          <a:xfrm>
            <a:off x="5278628" y="387736"/>
            <a:ext cx="92686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つく</a:t>
            </a:r>
            <a:endParaRPr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5"/>
          <p:cNvSpPr txBox="1"/>
          <p:nvPr/>
        </p:nvSpPr>
        <p:spPr>
          <a:xfrm>
            <a:off x="404561" y="1416535"/>
            <a:ext cx="5845319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電池ボックスと拡張ユニットを接続します。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46" name="Google Shape;446;p15"/>
          <p:cNvSpPr txBox="1"/>
          <p:nvPr/>
        </p:nvSpPr>
        <p:spPr>
          <a:xfrm>
            <a:off x="404561" y="1486472"/>
            <a:ext cx="62769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 dirty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でんち</a:t>
            </a:r>
            <a:endParaRPr sz="10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447" name="Google Shape;447;p15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561" y="2224453"/>
            <a:ext cx="2895768" cy="3927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15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9054" y="2238113"/>
            <a:ext cx="3620591" cy="39277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9" name="Google Shape;449;p15"/>
          <p:cNvCxnSpPr/>
          <p:nvPr/>
        </p:nvCxnSpPr>
        <p:spPr>
          <a:xfrm rot="10800000">
            <a:off x="1838036" y="3941854"/>
            <a:ext cx="391099" cy="589547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50" name="Google Shape;450;p15"/>
          <p:cNvSpPr txBox="1"/>
          <p:nvPr/>
        </p:nvSpPr>
        <p:spPr>
          <a:xfrm>
            <a:off x="1931863" y="1486472"/>
            <a:ext cx="88235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かくちょう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51" name="Google Shape;451;p15"/>
          <p:cNvSpPr txBox="1"/>
          <p:nvPr/>
        </p:nvSpPr>
        <p:spPr>
          <a:xfrm>
            <a:off x="3460345" y="1486472"/>
            <a:ext cx="88235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せつぞく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52" name="Google Shape;452;p15"/>
          <p:cNvSpPr/>
          <p:nvPr/>
        </p:nvSpPr>
        <p:spPr>
          <a:xfrm>
            <a:off x="3918214" y="5441465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3" name="Google Shape;453;p15"/>
          <p:cNvGrpSpPr/>
          <p:nvPr/>
        </p:nvGrpSpPr>
        <p:grpSpPr>
          <a:xfrm>
            <a:off x="3414029" y="3865834"/>
            <a:ext cx="1741324" cy="1331134"/>
            <a:chOff x="3721486" y="3580432"/>
            <a:chExt cx="1741324" cy="1331134"/>
          </a:xfrm>
        </p:grpSpPr>
        <p:sp>
          <p:nvSpPr>
            <p:cNvPr id="454" name="Google Shape;454;p15"/>
            <p:cNvSpPr txBox="1"/>
            <p:nvPr/>
          </p:nvSpPr>
          <p:spPr>
            <a:xfrm>
              <a:off x="3850871" y="3580432"/>
              <a:ext cx="1611939" cy="13311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4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＋と－の向きを</a:t>
              </a:r>
              <a:endParaRPr sz="14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4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間違えないように</a:t>
              </a:r>
              <a:endParaRPr sz="14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4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気を付けよう！</a:t>
              </a:r>
              <a:endParaRPr sz="14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55" name="Google Shape;455;p15"/>
            <p:cNvSpPr txBox="1"/>
            <p:nvPr/>
          </p:nvSpPr>
          <p:spPr>
            <a:xfrm>
              <a:off x="3721486" y="3621920"/>
              <a:ext cx="554817" cy="200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プラス</a:t>
              </a:r>
              <a:endParaRPr sz="7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56" name="Google Shape;456;p15"/>
            <p:cNvSpPr txBox="1"/>
            <p:nvPr/>
          </p:nvSpPr>
          <p:spPr>
            <a:xfrm>
              <a:off x="4575289" y="3621920"/>
              <a:ext cx="321311" cy="200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む</a:t>
              </a:r>
              <a:endParaRPr sz="7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57" name="Google Shape;457;p15"/>
            <p:cNvSpPr txBox="1"/>
            <p:nvPr/>
          </p:nvSpPr>
          <p:spPr>
            <a:xfrm>
              <a:off x="4122810" y="3621920"/>
              <a:ext cx="589493" cy="200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マイナス</a:t>
              </a:r>
              <a:endParaRPr sz="7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58" name="Google Shape;458;p15"/>
            <p:cNvSpPr txBox="1"/>
            <p:nvPr/>
          </p:nvSpPr>
          <p:spPr>
            <a:xfrm>
              <a:off x="3860893" y="4492251"/>
              <a:ext cx="308683" cy="200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き</a:t>
              </a:r>
              <a:endParaRPr sz="7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59" name="Google Shape;459;p15"/>
            <p:cNvSpPr txBox="1"/>
            <p:nvPr/>
          </p:nvSpPr>
          <p:spPr>
            <a:xfrm>
              <a:off x="3786788" y="4045944"/>
              <a:ext cx="656598" cy="200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まちが</a:t>
              </a:r>
              <a:endParaRPr sz="7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60" name="Google Shape;460;p15"/>
            <p:cNvSpPr txBox="1"/>
            <p:nvPr/>
          </p:nvSpPr>
          <p:spPr>
            <a:xfrm>
              <a:off x="4240791" y="4492251"/>
              <a:ext cx="308683" cy="200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つ</a:t>
              </a:r>
              <a:endParaRPr sz="7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pic>
        <p:nvPicPr>
          <p:cNvPr id="461" name="Google Shape;461;p15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15271" y="1858730"/>
            <a:ext cx="1338841" cy="2503893"/>
          </a:xfrm>
          <a:prstGeom prst="rect">
            <a:avLst/>
          </a:prstGeom>
          <a:noFill/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2" name="Google Shape;340;p11">
            <a:extLst>
              <a:ext uri="{FF2B5EF4-FFF2-40B4-BE49-F238E27FC236}">
                <a16:creationId xmlns:a16="http://schemas.microsoft.com/office/drawing/2014/main" id="{4DDE25BC-E6DD-C860-E076-4BA2FA0182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98057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+mn-ea"/>
                <a:ea typeface="+mn-ea"/>
              </a:rPr>
              <a:t>組み立て方　① ゲートの台座を作る </a:t>
            </a:r>
            <a:endParaRPr>
              <a:latin typeface="+mn-ea"/>
              <a:ea typeface="+mn-ea"/>
            </a:endParaRPr>
          </a:p>
        </p:txBody>
      </p:sp>
      <p:sp>
        <p:nvSpPr>
          <p:cNvPr id="33" name="Google Shape;348;p11">
            <a:extLst>
              <a:ext uri="{FF2B5EF4-FFF2-40B4-BE49-F238E27FC236}">
                <a16:creationId xmlns:a16="http://schemas.microsoft.com/office/drawing/2014/main" id="{337694BE-CAE2-3AA7-220C-8E76D43EFEC4}"/>
              </a:ext>
            </a:extLst>
          </p:cNvPr>
          <p:cNvSpPr txBox="1"/>
          <p:nvPr/>
        </p:nvSpPr>
        <p:spPr>
          <a:xfrm>
            <a:off x="448951" y="398094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く</a:t>
            </a:r>
            <a:endParaRPr>
              <a:latin typeface="+mn-ea"/>
              <a:ea typeface="+mn-ea"/>
            </a:endParaRPr>
          </a:p>
        </p:txBody>
      </p:sp>
      <p:sp>
        <p:nvSpPr>
          <p:cNvPr id="34" name="Google Shape;349;p11">
            <a:extLst>
              <a:ext uri="{FF2B5EF4-FFF2-40B4-BE49-F238E27FC236}">
                <a16:creationId xmlns:a16="http://schemas.microsoft.com/office/drawing/2014/main" id="{7A18191F-F9AB-B47A-90D6-626B3F85A546}"/>
              </a:ext>
            </a:extLst>
          </p:cNvPr>
          <p:cNvSpPr txBox="1"/>
          <p:nvPr/>
        </p:nvSpPr>
        <p:spPr>
          <a:xfrm>
            <a:off x="1129915" y="398172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た</a:t>
            </a:r>
            <a:endParaRPr>
              <a:latin typeface="+mn-ea"/>
              <a:ea typeface="+mn-ea"/>
            </a:endParaRPr>
          </a:p>
        </p:txBody>
      </p:sp>
      <p:sp>
        <p:nvSpPr>
          <p:cNvPr id="35" name="Google Shape;350;p11">
            <a:extLst>
              <a:ext uri="{FF2B5EF4-FFF2-40B4-BE49-F238E27FC236}">
                <a16:creationId xmlns:a16="http://schemas.microsoft.com/office/drawing/2014/main" id="{FB9279AF-449B-B902-3AEB-236BEFA673AE}"/>
              </a:ext>
            </a:extLst>
          </p:cNvPr>
          <p:cNvSpPr txBox="1"/>
          <p:nvPr/>
        </p:nvSpPr>
        <p:spPr>
          <a:xfrm>
            <a:off x="1704342" y="389215"/>
            <a:ext cx="61273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かた</a:t>
            </a:r>
            <a:endParaRPr>
              <a:latin typeface="+mn-ea"/>
              <a:ea typeface="+mn-ea"/>
            </a:endParaRPr>
          </a:p>
        </p:txBody>
      </p:sp>
      <p:sp>
        <p:nvSpPr>
          <p:cNvPr id="36" name="Google Shape;352;p11">
            <a:extLst>
              <a:ext uri="{FF2B5EF4-FFF2-40B4-BE49-F238E27FC236}">
                <a16:creationId xmlns:a16="http://schemas.microsoft.com/office/drawing/2014/main" id="{6EE7A96F-A351-2852-8278-6822527F421D}"/>
              </a:ext>
            </a:extLst>
          </p:cNvPr>
          <p:cNvSpPr txBox="1"/>
          <p:nvPr/>
        </p:nvSpPr>
        <p:spPr>
          <a:xfrm>
            <a:off x="4228369" y="378857"/>
            <a:ext cx="740529" cy="285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だいざ</a:t>
            </a:r>
            <a:endParaRPr>
              <a:latin typeface="+mn-ea"/>
              <a:ea typeface="+mn-ea"/>
            </a:endParaRPr>
          </a:p>
        </p:txBody>
      </p:sp>
      <p:sp>
        <p:nvSpPr>
          <p:cNvPr id="37" name="Google Shape;353;p11">
            <a:extLst>
              <a:ext uri="{FF2B5EF4-FFF2-40B4-BE49-F238E27FC236}">
                <a16:creationId xmlns:a16="http://schemas.microsoft.com/office/drawing/2014/main" id="{5861C9AF-6B9C-14D7-C4DD-338FC07B250E}"/>
              </a:ext>
            </a:extLst>
          </p:cNvPr>
          <p:cNvSpPr txBox="1"/>
          <p:nvPr/>
        </p:nvSpPr>
        <p:spPr>
          <a:xfrm>
            <a:off x="5278628" y="387736"/>
            <a:ext cx="92686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つく</a:t>
            </a:r>
            <a:endParaRPr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6"/>
          <p:cNvSpPr txBox="1">
            <a:spLocks noGrp="1"/>
          </p:cNvSpPr>
          <p:nvPr>
            <p:ph type="title"/>
          </p:nvPr>
        </p:nvSpPr>
        <p:spPr>
          <a:xfrm>
            <a:off x="334735" y="598057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j-ea"/>
                <a:ea typeface="+mj-ea"/>
              </a:rPr>
              <a:t>組み立て方　② サーボモーターを接続する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467" name="Google Shape;467;p16"/>
          <p:cNvSpPr txBox="1"/>
          <p:nvPr/>
        </p:nvSpPr>
        <p:spPr>
          <a:xfrm>
            <a:off x="475585" y="398094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く</a:t>
            </a:r>
            <a:endParaRPr>
              <a:latin typeface="+mj-ea"/>
              <a:ea typeface="+mj-ea"/>
            </a:endParaRPr>
          </a:p>
        </p:txBody>
      </p:sp>
      <p:sp>
        <p:nvSpPr>
          <p:cNvPr id="468" name="Google Shape;468;p16"/>
          <p:cNvSpPr txBox="1"/>
          <p:nvPr/>
        </p:nvSpPr>
        <p:spPr>
          <a:xfrm>
            <a:off x="1094403" y="398172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た</a:t>
            </a:r>
            <a:endParaRPr>
              <a:latin typeface="+mj-ea"/>
              <a:ea typeface="+mj-ea"/>
            </a:endParaRPr>
          </a:p>
        </p:txBody>
      </p:sp>
      <p:sp>
        <p:nvSpPr>
          <p:cNvPr id="469" name="Google Shape;469;p16"/>
          <p:cNvSpPr txBox="1"/>
          <p:nvPr/>
        </p:nvSpPr>
        <p:spPr>
          <a:xfrm>
            <a:off x="1729701" y="398093"/>
            <a:ext cx="97442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かた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470" name="Google Shape;470;p16"/>
          <p:cNvSpPr txBox="1"/>
          <p:nvPr/>
        </p:nvSpPr>
        <p:spPr>
          <a:xfrm>
            <a:off x="5666189" y="380336"/>
            <a:ext cx="97442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せつぞく</a:t>
            </a:r>
            <a:endParaRPr dirty="0">
              <a:latin typeface="+mj-ea"/>
              <a:ea typeface="+mj-ea"/>
            </a:endParaRPr>
          </a:p>
        </p:txBody>
      </p:sp>
      <p:pic>
        <p:nvPicPr>
          <p:cNvPr id="471" name="Google Shape;471;p16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88478" y="2389573"/>
            <a:ext cx="2564715" cy="357538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16"/>
          <p:cNvSpPr/>
          <p:nvPr/>
        </p:nvSpPr>
        <p:spPr>
          <a:xfrm>
            <a:off x="6500299" y="4179426"/>
            <a:ext cx="1047024" cy="128071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3" name="Google Shape;473;p16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412" y="2391734"/>
            <a:ext cx="3491318" cy="35753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4" name="Google Shape;474;p16"/>
          <p:cNvCxnSpPr/>
          <p:nvPr/>
        </p:nvCxnSpPr>
        <p:spPr>
          <a:xfrm flipH="1">
            <a:off x="2572228" y="4832070"/>
            <a:ext cx="496195" cy="194147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475" name="Google Shape;475;p16"/>
          <p:cNvGrpSpPr/>
          <p:nvPr/>
        </p:nvGrpSpPr>
        <p:grpSpPr>
          <a:xfrm>
            <a:off x="404561" y="1336990"/>
            <a:ext cx="8579641" cy="577081"/>
            <a:chOff x="404560" y="1231208"/>
            <a:chExt cx="8579641" cy="577081"/>
          </a:xfrm>
        </p:grpSpPr>
        <p:sp>
          <p:nvSpPr>
            <p:cNvPr id="476" name="Google Shape;476;p16"/>
            <p:cNvSpPr txBox="1"/>
            <p:nvPr/>
          </p:nvSpPr>
          <p:spPr>
            <a:xfrm>
              <a:off x="404560" y="1231208"/>
              <a:ext cx="8579641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サーボモーターの回転する側に、ハーフA：薄グレーのブロックを挿しこみます。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77" name="Google Shape;477;p16"/>
            <p:cNvSpPr txBox="1"/>
            <p:nvPr/>
          </p:nvSpPr>
          <p:spPr>
            <a:xfrm>
              <a:off x="7217264" y="1283951"/>
              <a:ext cx="375715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さ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78" name="Google Shape;478;p16"/>
            <p:cNvSpPr txBox="1"/>
            <p:nvPr/>
          </p:nvSpPr>
          <p:spPr>
            <a:xfrm>
              <a:off x="2162624" y="1283951"/>
              <a:ext cx="726522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かいてん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79" name="Google Shape;479;p16"/>
            <p:cNvSpPr txBox="1"/>
            <p:nvPr/>
          </p:nvSpPr>
          <p:spPr>
            <a:xfrm>
              <a:off x="4884955" y="1283951"/>
              <a:ext cx="44135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うす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80" name="Google Shape;480;p16"/>
            <p:cNvSpPr txBox="1"/>
            <p:nvPr/>
          </p:nvSpPr>
          <p:spPr>
            <a:xfrm>
              <a:off x="3143397" y="1283951"/>
              <a:ext cx="44135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がわ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sp>
        <p:nvSpPr>
          <p:cNvPr id="481" name="Google Shape;481;p16"/>
          <p:cNvSpPr/>
          <p:nvPr/>
        </p:nvSpPr>
        <p:spPr>
          <a:xfrm>
            <a:off x="4554784" y="3802002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7"/>
          <p:cNvSpPr txBox="1"/>
          <p:nvPr/>
        </p:nvSpPr>
        <p:spPr>
          <a:xfrm>
            <a:off x="404561" y="1336990"/>
            <a:ext cx="8579641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拡張ユニットにサーボモーターを挿しこみます。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92" name="Google Shape;492;p17"/>
          <p:cNvSpPr txBox="1"/>
          <p:nvPr/>
        </p:nvSpPr>
        <p:spPr>
          <a:xfrm>
            <a:off x="3852628" y="1389733"/>
            <a:ext cx="37571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さ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93" name="Google Shape;493;p17"/>
          <p:cNvSpPr txBox="1"/>
          <p:nvPr/>
        </p:nvSpPr>
        <p:spPr>
          <a:xfrm>
            <a:off x="334735" y="1389733"/>
            <a:ext cx="85643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かくちょう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494" name="Google Shape;494;p17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3379" y="2344211"/>
            <a:ext cx="2416354" cy="3575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17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75320" y="2344211"/>
            <a:ext cx="2766793" cy="35753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6" name="Google Shape;496;p17"/>
          <p:cNvCxnSpPr/>
          <p:nvPr/>
        </p:nvCxnSpPr>
        <p:spPr>
          <a:xfrm rot="10800000" flipH="1">
            <a:off x="1426686" y="3954348"/>
            <a:ext cx="400717" cy="177555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cxnSp>
        <p:nvCxnSpPr>
          <p:cNvPr id="497" name="Google Shape;497;p17"/>
          <p:cNvCxnSpPr/>
          <p:nvPr/>
        </p:nvCxnSpPr>
        <p:spPr>
          <a:xfrm rot="10800000" flipH="1">
            <a:off x="2017157" y="4455556"/>
            <a:ext cx="318368" cy="139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sp>
        <p:nvSpPr>
          <p:cNvPr id="498" name="Google Shape;498;p17"/>
          <p:cNvSpPr/>
          <p:nvPr/>
        </p:nvSpPr>
        <p:spPr>
          <a:xfrm>
            <a:off x="4040485" y="3579085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466;p16">
            <a:extLst>
              <a:ext uri="{FF2B5EF4-FFF2-40B4-BE49-F238E27FC236}">
                <a16:creationId xmlns:a16="http://schemas.microsoft.com/office/drawing/2014/main" id="{A60E0BDB-C8CF-6D6C-3D4E-8231E6E95D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98057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j-ea"/>
                <a:ea typeface="+mj-ea"/>
              </a:rPr>
              <a:t>組み立て方　② サーボモーターを接続する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30" name="Google Shape;467;p16">
            <a:extLst>
              <a:ext uri="{FF2B5EF4-FFF2-40B4-BE49-F238E27FC236}">
                <a16:creationId xmlns:a16="http://schemas.microsoft.com/office/drawing/2014/main" id="{F8E5E06C-C41E-48AE-53AF-E3EB06C0B15A}"/>
              </a:ext>
            </a:extLst>
          </p:cNvPr>
          <p:cNvSpPr txBox="1"/>
          <p:nvPr/>
        </p:nvSpPr>
        <p:spPr>
          <a:xfrm>
            <a:off x="475585" y="398094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く</a:t>
            </a:r>
            <a:endParaRPr>
              <a:latin typeface="+mj-ea"/>
              <a:ea typeface="+mj-ea"/>
            </a:endParaRPr>
          </a:p>
        </p:txBody>
      </p:sp>
      <p:sp>
        <p:nvSpPr>
          <p:cNvPr id="31" name="Google Shape;468;p16">
            <a:extLst>
              <a:ext uri="{FF2B5EF4-FFF2-40B4-BE49-F238E27FC236}">
                <a16:creationId xmlns:a16="http://schemas.microsoft.com/office/drawing/2014/main" id="{71ECED54-224C-6321-87B1-A969A9EF26E4}"/>
              </a:ext>
            </a:extLst>
          </p:cNvPr>
          <p:cNvSpPr txBox="1"/>
          <p:nvPr/>
        </p:nvSpPr>
        <p:spPr>
          <a:xfrm>
            <a:off x="1094403" y="398172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た</a:t>
            </a:r>
            <a:endParaRPr>
              <a:latin typeface="+mj-ea"/>
              <a:ea typeface="+mj-ea"/>
            </a:endParaRPr>
          </a:p>
        </p:txBody>
      </p:sp>
      <p:sp>
        <p:nvSpPr>
          <p:cNvPr id="32" name="Google Shape;469;p16">
            <a:extLst>
              <a:ext uri="{FF2B5EF4-FFF2-40B4-BE49-F238E27FC236}">
                <a16:creationId xmlns:a16="http://schemas.microsoft.com/office/drawing/2014/main" id="{7DD56163-E954-4F11-5C11-52F3F8EFC8F6}"/>
              </a:ext>
            </a:extLst>
          </p:cNvPr>
          <p:cNvSpPr txBox="1"/>
          <p:nvPr/>
        </p:nvSpPr>
        <p:spPr>
          <a:xfrm>
            <a:off x="1729701" y="398093"/>
            <a:ext cx="97442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かた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33" name="Google Shape;470;p16">
            <a:extLst>
              <a:ext uri="{FF2B5EF4-FFF2-40B4-BE49-F238E27FC236}">
                <a16:creationId xmlns:a16="http://schemas.microsoft.com/office/drawing/2014/main" id="{83DDC750-2DAC-8BCA-8F51-0BF1D2774135}"/>
              </a:ext>
            </a:extLst>
          </p:cNvPr>
          <p:cNvSpPr txBox="1"/>
          <p:nvPr/>
        </p:nvSpPr>
        <p:spPr>
          <a:xfrm>
            <a:off x="5666189" y="380336"/>
            <a:ext cx="97442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せつぞく</a:t>
            </a:r>
            <a:endParaRPr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8"/>
          <p:cNvSpPr txBox="1"/>
          <p:nvPr/>
        </p:nvSpPr>
        <p:spPr>
          <a:xfrm>
            <a:off x="404561" y="1336990"/>
            <a:ext cx="8579641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サーボモーターのコードを、拡張ユニットの</a:t>
            </a:r>
            <a:r>
              <a:rPr lang="ja-JP" sz="18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P13</a:t>
            </a: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に接続します。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09" name="Google Shape;509;p18"/>
          <p:cNvSpPr txBox="1"/>
          <p:nvPr/>
        </p:nvSpPr>
        <p:spPr>
          <a:xfrm>
            <a:off x="5625484" y="1402946"/>
            <a:ext cx="657228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せつぞく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10" name="Google Shape;510;p18"/>
          <p:cNvSpPr txBox="1"/>
          <p:nvPr/>
        </p:nvSpPr>
        <p:spPr>
          <a:xfrm>
            <a:off x="3333832" y="1402946"/>
            <a:ext cx="761433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かくちょう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511" name="Google Shape;511;p18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262" y="1939220"/>
            <a:ext cx="4160988" cy="3027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8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1003" y="1939220"/>
            <a:ext cx="4303199" cy="3027562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18"/>
          <p:cNvSpPr/>
          <p:nvPr/>
        </p:nvSpPr>
        <p:spPr>
          <a:xfrm>
            <a:off x="2671615" y="3093687"/>
            <a:ext cx="1042934" cy="1024908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18"/>
          <p:cNvSpPr/>
          <p:nvPr/>
        </p:nvSpPr>
        <p:spPr>
          <a:xfrm>
            <a:off x="4180984" y="3149465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5" name="Google Shape;515;p18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001548" y="5111753"/>
            <a:ext cx="1467998" cy="1467998"/>
          </a:xfrm>
          <a:prstGeom prst="ellipse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16" name="Google Shape;516;p18"/>
          <p:cNvSpPr/>
          <p:nvPr/>
        </p:nvSpPr>
        <p:spPr>
          <a:xfrm>
            <a:off x="860341" y="5062094"/>
            <a:ext cx="7662222" cy="1543103"/>
          </a:xfrm>
          <a:prstGeom prst="wedgeRoundRectCallout">
            <a:avLst>
              <a:gd name="adj1" fmla="val -51522"/>
              <a:gd name="adj2" fmla="val -16243"/>
              <a:gd name="adj3" fmla="val 16667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7" name="Google Shape;517;p18"/>
          <p:cNvGrpSpPr/>
          <p:nvPr/>
        </p:nvGrpSpPr>
        <p:grpSpPr>
          <a:xfrm>
            <a:off x="819203" y="5328840"/>
            <a:ext cx="6723561" cy="1015663"/>
            <a:chOff x="414376" y="5519216"/>
            <a:chExt cx="6723561" cy="1015663"/>
          </a:xfrm>
        </p:grpSpPr>
        <p:sp>
          <p:nvSpPr>
            <p:cNvPr id="518" name="Google Shape;518;p18"/>
            <p:cNvSpPr txBox="1"/>
            <p:nvPr/>
          </p:nvSpPr>
          <p:spPr>
            <a:xfrm>
              <a:off x="414376" y="5519216"/>
              <a:ext cx="672356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ケーブルの上下の向きを間違えないように注意しよう！</a:t>
              </a:r>
              <a:endParaRPr sz="16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ケーブルとボックスの色（白側、黒側）を確認してから接続しよう！</a:t>
              </a:r>
              <a:endParaRPr sz="16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19" name="Google Shape;519;p18"/>
            <p:cNvSpPr txBox="1"/>
            <p:nvPr/>
          </p:nvSpPr>
          <p:spPr>
            <a:xfrm>
              <a:off x="2780991" y="6070368"/>
              <a:ext cx="681510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しろがわ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20" name="Google Shape;520;p18"/>
            <p:cNvSpPr txBox="1"/>
            <p:nvPr/>
          </p:nvSpPr>
          <p:spPr>
            <a:xfrm>
              <a:off x="2083284" y="5578462"/>
              <a:ext cx="267665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む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21" name="Google Shape;521;p18"/>
            <p:cNvSpPr txBox="1"/>
            <p:nvPr/>
          </p:nvSpPr>
          <p:spPr>
            <a:xfrm>
              <a:off x="2646480" y="5578462"/>
              <a:ext cx="575758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まちが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22" name="Google Shape;522;p18"/>
            <p:cNvSpPr txBox="1"/>
            <p:nvPr/>
          </p:nvSpPr>
          <p:spPr>
            <a:xfrm>
              <a:off x="2434847" y="6070368"/>
              <a:ext cx="423266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いろ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23" name="Google Shape;523;p18"/>
            <p:cNvSpPr txBox="1"/>
            <p:nvPr/>
          </p:nvSpPr>
          <p:spPr>
            <a:xfrm>
              <a:off x="1382296" y="5578462"/>
              <a:ext cx="656598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じょうげ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24" name="Google Shape;524;p18"/>
            <p:cNvSpPr txBox="1"/>
            <p:nvPr/>
          </p:nvSpPr>
          <p:spPr>
            <a:xfrm>
              <a:off x="4241171" y="5578462"/>
              <a:ext cx="656598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ちゅうい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25" name="Google Shape;525;p18"/>
            <p:cNvSpPr txBox="1"/>
            <p:nvPr/>
          </p:nvSpPr>
          <p:spPr>
            <a:xfrm>
              <a:off x="3426989" y="6070368"/>
              <a:ext cx="681510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くろがわ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26" name="Google Shape;526;p18"/>
            <p:cNvSpPr txBox="1"/>
            <p:nvPr/>
          </p:nvSpPr>
          <p:spPr>
            <a:xfrm>
              <a:off x="4246445" y="6070368"/>
              <a:ext cx="681510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かくにん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27" name="Google Shape;527;p18"/>
            <p:cNvSpPr txBox="1"/>
            <p:nvPr/>
          </p:nvSpPr>
          <p:spPr>
            <a:xfrm>
              <a:off x="5467565" y="6070368"/>
              <a:ext cx="714313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せつぞく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pic>
        <p:nvPicPr>
          <p:cNvPr id="528" name="Google Shape;528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11346" y="5116004"/>
            <a:ext cx="914400" cy="1549153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466;p16">
            <a:extLst>
              <a:ext uri="{FF2B5EF4-FFF2-40B4-BE49-F238E27FC236}">
                <a16:creationId xmlns:a16="http://schemas.microsoft.com/office/drawing/2014/main" id="{4909118B-9E74-1CF1-CB13-C3182AE346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98057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j-ea"/>
                <a:ea typeface="+mj-ea"/>
              </a:rPr>
              <a:t>組み立て方　② サーボモーターを接続する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35" name="Google Shape;467;p16">
            <a:extLst>
              <a:ext uri="{FF2B5EF4-FFF2-40B4-BE49-F238E27FC236}">
                <a16:creationId xmlns:a16="http://schemas.microsoft.com/office/drawing/2014/main" id="{DB43CB21-2DE2-F218-674D-0F4ACEFE6B0E}"/>
              </a:ext>
            </a:extLst>
          </p:cNvPr>
          <p:cNvSpPr txBox="1"/>
          <p:nvPr/>
        </p:nvSpPr>
        <p:spPr>
          <a:xfrm>
            <a:off x="475585" y="398094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く</a:t>
            </a:r>
            <a:endParaRPr>
              <a:latin typeface="+mj-ea"/>
              <a:ea typeface="+mj-ea"/>
            </a:endParaRPr>
          </a:p>
        </p:txBody>
      </p:sp>
      <p:sp>
        <p:nvSpPr>
          <p:cNvPr id="36" name="Google Shape;468;p16">
            <a:extLst>
              <a:ext uri="{FF2B5EF4-FFF2-40B4-BE49-F238E27FC236}">
                <a16:creationId xmlns:a16="http://schemas.microsoft.com/office/drawing/2014/main" id="{239E122A-D76B-C34D-17DE-3523D4418530}"/>
              </a:ext>
            </a:extLst>
          </p:cNvPr>
          <p:cNvSpPr txBox="1"/>
          <p:nvPr/>
        </p:nvSpPr>
        <p:spPr>
          <a:xfrm>
            <a:off x="1094403" y="398172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た</a:t>
            </a:r>
            <a:endParaRPr>
              <a:latin typeface="+mj-ea"/>
              <a:ea typeface="+mj-ea"/>
            </a:endParaRPr>
          </a:p>
        </p:txBody>
      </p:sp>
      <p:sp>
        <p:nvSpPr>
          <p:cNvPr id="37" name="Google Shape;469;p16">
            <a:extLst>
              <a:ext uri="{FF2B5EF4-FFF2-40B4-BE49-F238E27FC236}">
                <a16:creationId xmlns:a16="http://schemas.microsoft.com/office/drawing/2014/main" id="{E6FFD436-40E2-2C32-539D-ABF9F98080AF}"/>
              </a:ext>
            </a:extLst>
          </p:cNvPr>
          <p:cNvSpPr txBox="1"/>
          <p:nvPr/>
        </p:nvSpPr>
        <p:spPr>
          <a:xfrm>
            <a:off x="1729701" y="398093"/>
            <a:ext cx="97442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かた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38" name="Google Shape;470;p16">
            <a:extLst>
              <a:ext uri="{FF2B5EF4-FFF2-40B4-BE49-F238E27FC236}">
                <a16:creationId xmlns:a16="http://schemas.microsoft.com/office/drawing/2014/main" id="{D6FC20DC-DE32-5F5B-78AE-3B9260BF3630}"/>
              </a:ext>
            </a:extLst>
          </p:cNvPr>
          <p:cNvSpPr txBox="1"/>
          <p:nvPr/>
        </p:nvSpPr>
        <p:spPr>
          <a:xfrm>
            <a:off x="5666189" y="380336"/>
            <a:ext cx="97442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せつぞく</a:t>
            </a:r>
            <a:endParaRPr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19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n-ea"/>
                <a:ea typeface="+mn-ea"/>
              </a:rPr>
              <a:t>組み立て方　③ 赤外線フォトリフレクタを接続する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534" name="Google Shape;534;p19"/>
          <p:cNvSpPr txBox="1"/>
          <p:nvPr/>
        </p:nvSpPr>
        <p:spPr>
          <a:xfrm>
            <a:off x="484463" y="333529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く</a:t>
            </a:r>
            <a:endParaRPr>
              <a:latin typeface="+mn-ea"/>
              <a:ea typeface="+mn-ea"/>
            </a:endParaRPr>
          </a:p>
        </p:txBody>
      </p:sp>
      <p:sp>
        <p:nvSpPr>
          <p:cNvPr id="535" name="Google Shape;535;p19"/>
          <p:cNvSpPr txBox="1"/>
          <p:nvPr/>
        </p:nvSpPr>
        <p:spPr>
          <a:xfrm>
            <a:off x="1103281" y="333529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た</a:t>
            </a:r>
            <a:endParaRPr>
              <a:latin typeface="+mn-ea"/>
              <a:ea typeface="+mn-ea"/>
            </a:endParaRPr>
          </a:p>
        </p:txBody>
      </p:sp>
      <p:sp>
        <p:nvSpPr>
          <p:cNvPr id="536" name="Google Shape;536;p19"/>
          <p:cNvSpPr txBox="1"/>
          <p:nvPr/>
        </p:nvSpPr>
        <p:spPr>
          <a:xfrm>
            <a:off x="1677709" y="333529"/>
            <a:ext cx="9056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かた</a:t>
            </a:r>
            <a:endParaRPr>
              <a:latin typeface="+mn-ea"/>
              <a:ea typeface="+mn-ea"/>
            </a:endParaRPr>
          </a:p>
        </p:txBody>
      </p:sp>
      <p:sp>
        <p:nvSpPr>
          <p:cNvPr id="537" name="Google Shape;537;p19"/>
          <p:cNvSpPr txBox="1"/>
          <p:nvPr/>
        </p:nvSpPr>
        <p:spPr>
          <a:xfrm>
            <a:off x="404561" y="1231208"/>
            <a:ext cx="6990538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赤外線フォトリフレクタとコードを接続します。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38" name="Google Shape;538;p19"/>
          <p:cNvSpPr txBox="1"/>
          <p:nvPr/>
        </p:nvSpPr>
        <p:spPr>
          <a:xfrm>
            <a:off x="334736" y="1289622"/>
            <a:ext cx="98803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せきがいせん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39" name="Google Shape;539;p19"/>
          <p:cNvSpPr txBox="1"/>
          <p:nvPr/>
        </p:nvSpPr>
        <p:spPr>
          <a:xfrm>
            <a:off x="4065977" y="1307378"/>
            <a:ext cx="674703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せつぞく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40" name="Google Shape;540;p19"/>
          <p:cNvSpPr txBox="1"/>
          <p:nvPr/>
        </p:nvSpPr>
        <p:spPr>
          <a:xfrm>
            <a:off x="7048039" y="306766"/>
            <a:ext cx="1168598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せつぞく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541" name="Google Shape;541;p19"/>
          <p:cNvSpPr txBox="1"/>
          <p:nvPr/>
        </p:nvSpPr>
        <p:spPr>
          <a:xfrm>
            <a:off x="2970544" y="317137"/>
            <a:ext cx="116859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せきがいせん</a:t>
            </a:r>
            <a:endParaRPr>
              <a:latin typeface="+mn-ea"/>
              <a:ea typeface="+mn-ea"/>
            </a:endParaRPr>
          </a:p>
        </p:txBody>
      </p:sp>
      <p:pic>
        <p:nvPicPr>
          <p:cNvPr id="542" name="Google Shape;542;p19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86440" y="1762390"/>
            <a:ext cx="2484066" cy="3097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19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123263" y="1762390"/>
            <a:ext cx="2484065" cy="3097456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19"/>
          <p:cNvSpPr/>
          <p:nvPr/>
        </p:nvSpPr>
        <p:spPr>
          <a:xfrm>
            <a:off x="4065977" y="2932376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5" name="Google Shape;545;p19"/>
          <p:cNvCxnSpPr/>
          <p:nvPr/>
        </p:nvCxnSpPr>
        <p:spPr>
          <a:xfrm flipH="1">
            <a:off x="2319628" y="3133785"/>
            <a:ext cx="498546" cy="37698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sp>
        <p:nvSpPr>
          <p:cNvPr id="546" name="Google Shape;546;p19"/>
          <p:cNvSpPr/>
          <p:nvPr/>
        </p:nvSpPr>
        <p:spPr>
          <a:xfrm>
            <a:off x="1041450" y="4826746"/>
            <a:ext cx="7664539" cy="1543103"/>
          </a:xfrm>
          <a:prstGeom prst="wedgeRoundRectCallout">
            <a:avLst>
              <a:gd name="adj1" fmla="val -52383"/>
              <a:gd name="adj2" fmla="val -8764"/>
              <a:gd name="adj3" fmla="val 16667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7" name="Google Shape;547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996" y="5116598"/>
            <a:ext cx="914400" cy="15491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8" name="Google Shape;548;p19"/>
          <p:cNvGrpSpPr/>
          <p:nvPr/>
        </p:nvGrpSpPr>
        <p:grpSpPr>
          <a:xfrm>
            <a:off x="1081690" y="4826746"/>
            <a:ext cx="6103059" cy="1508105"/>
            <a:chOff x="-714313" y="5093351"/>
            <a:chExt cx="6103059" cy="1508105"/>
          </a:xfrm>
        </p:grpSpPr>
        <p:sp>
          <p:nvSpPr>
            <p:cNvPr id="549" name="Google Shape;549;p19"/>
            <p:cNvSpPr txBox="1"/>
            <p:nvPr/>
          </p:nvSpPr>
          <p:spPr>
            <a:xfrm>
              <a:off x="-640913" y="5093351"/>
              <a:ext cx="6029659" cy="1508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接続コードは一度取り付けると、抜くときに少し力が必要だよ。</a:t>
              </a:r>
              <a:endParaRPr/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コードをひっぱると壊れる可能性があるので、</a:t>
              </a:r>
              <a:endParaRPr/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引き抜きにくいときはブロックリムーバーを使ってね！</a:t>
              </a:r>
              <a:endParaRPr sz="16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50" name="Google Shape;550;p19"/>
            <p:cNvSpPr txBox="1"/>
            <p:nvPr/>
          </p:nvSpPr>
          <p:spPr>
            <a:xfrm>
              <a:off x="1463860" y="5167759"/>
              <a:ext cx="267665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つ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51" name="Google Shape;551;p19"/>
            <p:cNvSpPr txBox="1"/>
            <p:nvPr/>
          </p:nvSpPr>
          <p:spPr>
            <a:xfrm>
              <a:off x="1174541" y="5644548"/>
              <a:ext cx="423266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こわ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52" name="Google Shape;552;p19"/>
            <p:cNvSpPr txBox="1"/>
            <p:nvPr/>
          </p:nvSpPr>
          <p:spPr>
            <a:xfrm>
              <a:off x="1827403" y="5644548"/>
              <a:ext cx="706864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かのうせい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53" name="Google Shape;553;p19"/>
            <p:cNvSpPr txBox="1"/>
            <p:nvPr/>
          </p:nvSpPr>
          <p:spPr>
            <a:xfrm>
              <a:off x="3408448" y="6142658"/>
              <a:ext cx="423266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つか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54" name="Google Shape;554;p19"/>
            <p:cNvSpPr txBox="1"/>
            <p:nvPr/>
          </p:nvSpPr>
          <p:spPr>
            <a:xfrm>
              <a:off x="583187" y="5167759"/>
              <a:ext cx="770116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いちど　と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55" name="Google Shape;555;p19"/>
            <p:cNvSpPr txBox="1"/>
            <p:nvPr/>
          </p:nvSpPr>
          <p:spPr>
            <a:xfrm>
              <a:off x="-714313" y="5167759"/>
              <a:ext cx="714313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せつぞく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56" name="Google Shape;556;p19"/>
            <p:cNvSpPr txBox="1"/>
            <p:nvPr/>
          </p:nvSpPr>
          <p:spPr>
            <a:xfrm>
              <a:off x="3760036" y="5167759"/>
              <a:ext cx="553389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ちから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57" name="Google Shape;557;p19"/>
            <p:cNvSpPr txBox="1"/>
            <p:nvPr/>
          </p:nvSpPr>
          <p:spPr>
            <a:xfrm>
              <a:off x="3408448" y="5167759"/>
              <a:ext cx="423266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すこ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58" name="Google Shape;558;p19"/>
            <p:cNvSpPr txBox="1"/>
            <p:nvPr/>
          </p:nvSpPr>
          <p:spPr>
            <a:xfrm>
              <a:off x="4214401" y="5167759"/>
              <a:ext cx="656598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ひつよう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59" name="Google Shape;559;p19"/>
            <p:cNvSpPr txBox="1"/>
            <p:nvPr/>
          </p:nvSpPr>
          <p:spPr>
            <a:xfrm>
              <a:off x="2475803" y="5167759"/>
              <a:ext cx="267665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ぬ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60" name="Google Shape;560;p19"/>
            <p:cNvSpPr txBox="1"/>
            <p:nvPr/>
          </p:nvSpPr>
          <p:spPr>
            <a:xfrm>
              <a:off x="-169345" y="6142658"/>
              <a:ext cx="267665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ぬ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61" name="Google Shape;561;p19"/>
            <p:cNvSpPr txBox="1"/>
            <p:nvPr/>
          </p:nvSpPr>
          <p:spPr>
            <a:xfrm>
              <a:off x="-582863" y="6142658"/>
              <a:ext cx="267665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ひ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pic>
        <p:nvPicPr>
          <p:cNvPr id="562" name="Google Shape;562;p19"/>
          <p:cNvPicPr preferRelativeResize="0"/>
          <p:nvPr/>
        </p:nvPicPr>
        <p:blipFill rotWithShape="1">
          <a:blip r:embed="rId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147196" y="4851968"/>
            <a:ext cx="1482884" cy="1482884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20"/>
          <p:cNvSpPr txBox="1"/>
          <p:nvPr/>
        </p:nvSpPr>
        <p:spPr>
          <a:xfrm>
            <a:off x="404561" y="1231208"/>
            <a:ext cx="5001940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突起部分をサーボモーターに挿しこみます。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72" name="Google Shape;572;p20"/>
          <p:cNvSpPr txBox="1"/>
          <p:nvPr/>
        </p:nvSpPr>
        <p:spPr>
          <a:xfrm>
            <a:off x="438648" y="1295837"/>
            <a:ext cx="98803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とっきぶぶん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73" name="Google Shape;573;p20"/>
          <p:cNvSpPr txBox="1"/>
          <p:nvPr/>
        </p:nvSpPr>
        <p:spPr>
          <a:xfrm>
            <a:off x="2705069" y="5216267"/>
            <a:ext cx="674703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せつぞく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576" name="Google Shape;576;p20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0"/>
          <a:stretch/>
        </p:blipFill>
        <p:spPr>
          <a:xfrm>
            <a:off x="606214" y="1808289"/>
            <a:ext cx="3814884" cy="2589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20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7472" y="1835429"/>
            <a:ext cx="4087789" cy="25627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8" name="Google Shape;578;p20"/>
          <p:cNvCxnSpPr/>
          <p:nvPr/>
        </p:nvCxnSpPr>
        <p:spPr>
          <a:xfrm rot="10800000">
            <a:off x="1987118" y="3046925"/>
            <a:ext cx="526539" cy="123135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579" name="Google Shape;579;p20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9969" y="4479997"/>
            <a:ext cx="2325395" cy="2293589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20"/>
          <p:cNvSpPr/>
          <p:nvPr/>
        </p:nvSpPr>
        <p:spPr>
          <a:xfrm>
            <a:off x="5788147" y="4986436"/>
            <a:ext cx="1331743" cy="128071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20"/>
          <p:cNvSpPr txBox="1"/>
          <p:nvPr/>
        </p:nvSpPr>
        <p:spPr>
          <a:xfrm>
            <a:off x="1254284" y="5158559"/>
            <a:ext cx="3317716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コードを</a:t>
            </a:r>
            <a:r>
              <a:rPr lang="ja-JP" sz="18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P0</a:t>
            </a: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に接続します。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82" name="Google Shape;582;p20"/>
          <p:cNvSpPr/>
          <p:nvPr/>
        </p:nvSpPr>
        <p:spPr>
          <a:xfrm>
            <a:off x="1792075" y="2736714"/>
            <a:ext cx="390086" cy="495705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20"/>
          <p:cNvSpPr txBox="1"/>
          <p:nvPr/>
        </p:nvSpPr>
        <p:spPr>
          <a:xfrm>
            <a:off x="3361784" y="1295837"/>
            <a:ext cx="37571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さ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84" name="Google Shape;584;p20"/>
          <p:cNvSpPr/>
          <p:nvPr/>
        </p:nvSpPr>
        <p:spPr>
          <a:xfrm>
            <a:off x="4155964" y="2896460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533;p19">
            <a:extLst>
              <a:ext uri="{FF2B5EF4-FFF2-40B4-BE49-F238E27FC236}">
                <a16:creationId xmlns:a16="http://schemas.microsoft.com/office/drawing/2014/main" id="{2FAF33D4-9138-83C6-92BA-C73A3DAB7C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+mn-ea"/>
                <a:ea typeface="+mn-ea"/>
              </a:rPr>
              <a:t>組み立て方　③ 赤外線フォトリフレクタを接続する</a:t>
            </a:r>
            <a:endParaRPr>
              <a:latin typeface="+mn-ea"/>
              <a:ea typeface="+mn-ea"/>
            </a:endParaRPr>
          </a:p>
        </p:txBody>
      </p:sp>
      <p:sp>
        <p:nvSpPr>
          <p:cNvPr id="29" name="Google Shape;534;p19">
            <a:extLst>
              <a:ext uri="{FF2B5EF4-FFF2-40B4-BE49-F238E27FC236}">
                <a16:creationId xmlns:a16="http://schemas.microsoft.com/office/drawing/2014/main" id="{C55A0D5E-57AB-8688-7591-9C168A18F9CB}"/>
              </a:ext>
            </a:extLst>
          </p:cNvPr>
          <p:cNvSpPr txBox="1"/>
          <p:nvPr/>
        </p:nvSpPr>
        <p:spPr>
          <a:xfrm>
            <a:off x="484463" y="333529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く</a:t>
            </a:r>
            <a:endParaRPr>
              <a:latin typeface="+mn-ea"/>
              <a:ea typeface="+mn-ea"/>
            </a:endParaRPr>
          </a:p>
        </p:txBody>
      </p:sp>
      <p:sp>
        <p:nvSpPr>
          <p:cNvPr id="30" name="Google Shape;535;p19">
            <a:extLst>
              <a:ext uri="{FF2B5EF4-FFF2-40B4-BE49-F238E27FC236}">
                <a16:creationId xmlns:a16="http://schemas.microsoft.com/office/drawing/2014/main" id="{2A20A29E-5DEB-1830-93C0-74BBD447B6F2}"/>
              </a:ext>
            </a:extLst>
          </p:cNvPr>
          <p:cNvSpPr txBox="1"/>
          <p:nvPr/>
        </p:nvSpPr>
        <p:spPr>
          <a:xfrm>
            <a:off x="1103281" y="333529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た</a:t>
            </a:r>
            <a:endParaRPr>
              <a:latin typeface="+mn-ea"/>
              <a:ea typeface="+mn-ea"/>
            </a:endParaRPr>
          </a:p>
        </p:txBody>
      </p:sp>
      <p:sp>
        <p:nvSpPr>
          <p:cNvPr id="31" name="Google Shape;536;p19">
            <a:extLst>
              <a:ext uri="{FF2B5EF4-FFF2-40B4-BE49-F238E27FC236}">
                <a16:creationId xmlns:a16="http://schemas.microsoft.com/office/drawing/2014/main" id="{7D812500-7A88-2D37-DD1C-C2066828E523}"/>
              </a:ext>
            </a:extLst>
          </p:cNvPr>
          <p:cNvSpPr txBox="1"/>
          <p:nvPr/>
        </p:nvSpPr>
        <p:spPr>
          <a:xfrm>
            <a:off x="1677709" y="333529"/>
            <a:ext cx="9056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かた</a:t>
            </a:r>
            <a:endParaRPr>
              <a:latin typeface="+mn-ea"/>
              <a:ea typeface="+mn-ea"/>
            </a:endParaRPr>
          </a:p>
        </p:txBody>
      </p:sp>
      <p:sp>
        <p:nvSpPr>
          <p:cNvPr id="32" name="Google Shape;540;p19">
            <a:extLst>
              <a:ext uri="{FF2B5EF4-FFF2-40B4-BE49-F238E27FC236}">
                <a16:creationId xmlns:a16="http://schemas.microsoft.com/office/drawing/2014/main" id="{484CF17E-1E99-54BF-2272-D13BE4B9C1B6}"/>
              </a:ext>
            </a:extLst>
          </p:cNvPr>
          <p:cNvSpPr txBox="1"/>
          <p:nvPr/>
        </p:nvSpPr>
        <p:spPr>
          <a:xfrm>
            <a:off x="7048039" y="306766"/>
            <a:ext cx="1168598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せつぞく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33" name="Google Shape;541;p19">
            <a:extLst>
              <a:ext uri="{FF2B5EF4-FFF2-40B4-BE49-F238E27FC236}">
                <a16:creationId xmlns:a16="http://schemas.microsoft.com/office/drawing/2014/main" id="{F8045189-7299-91FE-D774-E6F37ECDD516}"/>
              </a:ext>
            </a:extLst>
          </p:cNvPr>
          <p:cNvSpPr txBox="1"/>
          <p:nvPr/>
        </p:nvSpPr>
        <p:spPr>
          <a:xfrm>
            <a:off x="2970544" y="317137"/>
            <a:ext cx="116859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せきがいせん</a:t>
            </a:r>
            <a:endParaRPr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1"/>
          <p:cNvSpPr txBox="1">
            <a:spLocks noGrp="1"/>
          </p:cNvSpPr>
          <p:nvPr>
            <p:ph type="title"/>
          </p:nvPr>
        </p:nvSpPr>
        <p:spPr>
          <a:xfrm>
            <a:off x="334735" y="615813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n-ea"/>
                <a:ea typeface="+mn-ea"/>
              </a:rPr>
              <a:t>組み立て方　④ タッチセンサーを接続する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590" name="Google Shape;590;p21"/>
          <p:cNvSpPr txBox="1"/>
          <p:nvPr/>
        </p:nvSpPr>
        <p:spPr>
          <a:xfrm>
            <a:off x="448951" y="398094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く</a:t>
            </a:r>
            <a:endParaRPr>
              <a:latin typeface="+mn-ea"/>
              <a:ea typeface="+mn-ea"/>
            </a:endParaRPr>
          </a:p>
        </p:txBody>
      </p:sp>
      <p:sp>
        <p:nvSpPr>
          <p:cNvPr id="591" name="Google Shape;591;p21"/>
          <p:cNvSpPr txBox="1"/>
          <p:nvPr/>
        </p:nvSpPr>
        <p:spPr>
          <a:xfrm>
            <a:off x="1067769" y="398172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た</a:t>
            </a:r>
            <a:endParaRPr>
              <a:latin typeface="+mn-ea"/>
              <a:ea typeface="+mn-ea"/>
            </a:endParaRPr>
          </a:p>
        </p:txBody>
      </p:sp>
      <p:sp>
        <p:nvSpPr>
          <p:cNvPr id="592" name="Google Shape;592;p21"/>
          <p:cNvSpPr txBox="1"/>
          <p:nvPr/>
        </p:nvSpPr>
        <p:spPr>
          <a:xfrm>
            <a:off x="1704342" y="389215"/>
            <a:ext cx="85243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かた</a:t>
            </a:r>
            <a:endParaRPr>
              <a:latin typeface="+mn-ea"/>
              <a:ea typeface="+mn-ea"/>
            </a:endParaRPr>
          </a:p>
        </p:txBody>
      </p:sp>
      <p:sp>
        <p:nvSpPr>
          <p:cNvPr id="593" name="Google Shape;593;p21"/>
          <p:cNvSpPr txBox="1"/>
          <p:nvPr/>
        </p:nvSpPr>
        <p:spPr>
          <a:xfrm>
            <a:off x="404561" y="1231208"/>
            <a:ext cx="4318360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i="0" dirty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タッチセンサーとコードを接続します。</a:t>
            </a:r>
            <a:endParaRPr sz="18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94" name="Google Shape;594;p21"/>
          <p:cNvSpPr txBox="1"/>
          <p:nvPr/>
        </p:nvSpPr>
        <p:spPr>
          <a:xfrm>
            <a:off x="3133821" y="1306672"/>
            <a:ext cx="674703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せつぞく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595" name="Google Shape;595;p21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03849" y="1619236"/>
            <a:ext cx="1917577" cy="2673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21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714057" y="1611985"/>
            <a:ext cx="1917578" cy="2673061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21"/>
          <p:cNvSpPr/>
          <p:nvPr/>
        </p:nvSpPr>
        <p:spPr>
          <a:xfrm>
            <a:off x="2837776" y="2528785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8" name="Google Shape;598;p21"/>
          <p:cNvCxnSpPr/>
          <p:nvPr/>
        </p:nvCxnSpPr>
        <p:spPr>
          <a:xfrm flipH="1">
            <a:off x="1689321" y="2720682"/>
            <a:ext cx="346005" cy="246086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pic>
        <p:nvPicPr>
          <p:cNvPr id="599" name="Google Shape;599;p21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6262" y="4076716"/>
            <a:ext cx="2372684" cy="269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21"/>
          <p:cNvPicPr preferRelativeResize="0"/>
          <p:nvPr/>
        </p:nvPicPr>
        <p:blipFill rotWithShape="1">
          <a:blip r:embed="rId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7901" y="4093408"/>
            <a:ext cx="2442137" cy="26932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1" name="Google Shape;601;p21"/>
          <p:cNvGrpSpPr/>
          <p:nvPr/>
        </p:nvGrpSpPr>
        <p:grpSpPr>
          <a:xfrm>
            <a:off x="190294" y="4701934"/>
            <a:ext cx="3381754" cy="1131079"/>
            <a:chOff x="141660" y="5065918"/>
            <a:chExt cx="3381754" cy="1131079"/>
          </a:xfrm>
        </p:grpSpPr>
        <p:sp>
          <p:nvSpPr>
            <p:cNvPr id="602" name="Google Shape;602;p21"/>
            <p:cNvSpPr txBox="1"/>
            <p:nvPr/>
          </p:nvSpPr>
          <p:spPr>
            <a:xfrm>
              <a:off x="175874" y="5065918"/>
              <a:ext cx="3347540" cy="1131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突起部分を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拡張ユニットに挿しこみます。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603" name="Google Shape;603;p21"/>
            <p:cNvSpPr txBox="1"/>
            <p:nvPr/>
          </p:nvSpPr>
          <p:spPr>
            <a:xfrm>
              <a:off x="177064" y="5136059"/>
              <a:ext cx="988038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とっきぶぶん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604" name="Google Shape;604;p21"/>
            <p:cNvSpPr txBox="1"/>
            <p:nvPr/>
          </p:nvSpPr>
          <p:spPr>
            <a:xfrm>
              <a:off x="1795183" y="5709734"/>
              <a:ext cx="375715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さ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605" name="Google Shape;605;p21"/>
            <p:cNvSpPr txBox="1"/>
            <p:nvPr/>
          </p:nvSpPr>
          <p:spPr>
            <a:xfrm>
              <a:off x="141660" y="5709734"/>
              <a:ext cx="761433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かくちょう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sp>
        <p:nvSpPr>
          <p:cNvPr id="606" name="Google Shape;606;p21"/>
          <p:cNvSpPr/>
          <p:nvPr/>
        </p:nvSpPr>
        <p:spPr>
          <a:xfrm>
            <a:off x="4525055" y="5310239"/>
            <a:ext cx="606238" cy="611168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21"/>
          <p:cNvSpPr/>
          <p:nvPr/>
        </p:nvSpPr>
        <p:spPr>
          <a:xfrm>
            <a:off x="5609855" y="5165807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21"/>
          <p:cNvSpPr txBox="1"/>
          <p:nvPr/>
        </p:nvSpPr>
        <p:spPr>
          <a:xfrm>
            <a:off x="5675430" y="389214"/>
            <a:ext cx="101833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せつぞく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2"/>
          <p:cNvSpPr txBox="1"/>
          <p:nvPr/>
        </p:nvSpPr>
        <p:spPr>
          <a:xfrm>
            <a:off x="404561" y="1231208"/>
            <a:ext cx="4318360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コードを</a:t>
            </a:r>
            <a:r>
              <a:rPr lang="ja-JP" sz="18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P1</a:t>
            </a: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に接続します</a:t>
            </a:r>
            <a:r>
              <a:rPr lang="ja-JP"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。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618" name="Google Shape;618;p22"/>
          <p:cNvSpPr txBox="1"/>
          <p:nvPr/>
        </p:nvSpPr>
        <p:spPr>
          <a:xfrm>
            <a:off x="1827403" y="1288916"/>
            <a:ext cx="674703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せつぞく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619" name="Google Shape;619;p22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3379" y="2010671"/>
            <a:ext cx="2666867" cy="4067337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22"/>
          <p:cNvSpPr/>
          <p:nvPr/>
        </p:nvSpPr>
        <p:spPr>
          <a:xfrm>
            <a:off x="1241928" y="2525096"/>
            <a:ext cx="1023177" cy="1106286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1" name="Google Shape;621;p22"/>
          <p:cNvGrpSpPr/>
          <p:nvPr/>
        </p:nvGrpSpPr>
        <p:grpSpPr>
          <a:xfrm>
            <a:off x="5297637" y="6175662"/>
            <a:ext cx="3233804" cy="523220"/>
            <a:chOff x="4125784" y="6078008"/>
            <a:chExt cx="3233804" cy="523220"/>
          </a:xfrm>
        </p:grpSpPr>
        <p:sp>
          <p:nvSpPr>
            <p:cNvPr id="622" name="Google Shape;622;p22"/>
            <p:cNvSpPr txBox="1"/>
            <p:nvPr/>
          </p:nvSpPr>
          <p:spPr>
            <a:xfrm>
              <a:off x="4125784" y="6078008"/>
              <a:ext cx="3233804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※ステーは後から組み立てます</a:t>
              </a:r>
              <a:r>
                <a:rPr lang="ja-JP" sz="16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。</a:t>
              </a:r>
              <a:endParaRPr sz="16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623" name="Google Shape;623;p22"/>
            <p:cNvSpPr txBox="1"/>
            <p:nvPr/>
          </p:nvSpPr>
          <p:spPr>
            <a:xfrm>
              <a:off x="5086987" y="6124175"/>
              <a:ext cx="514823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あと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624" name="Google Shape;624;p22"/>
            <p:cNvSpPr txBox="1"/>
            <p:nvPr/>
          </p:nvSpPr>
          <p:spPr>
            <a:xfrm>
              <a:off x="5831683" y="6122756"/>
              <a:ext cx="258933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く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625" name="Google Shape;625;p22"/>
            <p:cNvSpPr txBox="1"/>
            <p:nvPr/>
          </p:nvSpPr>
          <p:spPr>
            <a:xfrm>
              <a:off x="6208778" y="6123943"/>
              <a:ext cx="258933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た</a:t>
              </a:r>
              <a:endParaRPr sz="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sp>
        <p:nvSpPr>
          <p:cNvPr id="626" name="Google Shape;626;p22"/>
          <p:cNvSpPr/>
          <p:nvPr/>
        </p:nvSpPr>
        <p:spPr>
          <a:xfrm>
            <a:off x="3833818" y="3631382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7" name="Google Shape;627;p22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01740" y="1941593"/>
            <a:ext cx="4067337" cy="415784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589;p21">
            <a:extLst>
              <a:ext uri="{FF2B5EF4-FFF2-40B4-BE49-F238E27FC236}">
                <a16:creationId xmlns:a16="http://schemas.microsoft.com/office/drawing/2014/main" id="{FD54ACA8-3D53-2852-5FA8-2A9DE75AEC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615813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n-ea"/>
                <a:ea typeface="+mn-ea"/>
              </a:rPr>
              <a:t>組み立て方　④ タッチセンサーを接続する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21" name="Google Shape;590;p21">
            <a:extLst>
              <a:ext uri="{FF2B5EF4-FFF2-40B4-BE49-F238E27FC236}">
                <a16:creationId xmlns:a16="http://schemas.microsoft.com/office/drawing/2014/main" id="{50179ACC-43F9-E9A1-507B-FA6841125240}"/>
              </a:ext>
            </a:extLst>
          </p:cNvPr>
          <p:cNvSpPr txBox="1"/>
          <p:nvPr/>
        </p:nvSpPr>
        <p:spPr>
          <a:xfrm>
            <a:off x="448951" y="398094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く</a:t>
            </a:r>
            <a:endParaRPr>
              <a:latin typeface="+mn-ea"/>
              <a:ea typeface="+mn-ea"/>
            </a:endParaRPr>
          </a:p>
        </p:txBody>
      </p:sp>
      <p:sp>
        <p:nvSpPr>
          <p:cNvPr id="22" name="Google Shape;591;p21">
            <a:extLst>
              <a:ext uri="{FF2B5EF4-FFF2-40B4-BE49-F238E27FC236}">
                <a16:creationId xmlns:a16="http://schemas.microsoft.com/office/drawing/2014/main" id="{8425CD3C-9C08-9580-3773-DEC9F52CB708}"/>
              </a:ext>
            </a:extLst>
          </p:cNvPr>
          <p:cNvSpPr txBox="1"/>
          <p:nvPr/>
        </p:nvSpPr>
        <p:spPr>
          <a:xfrm>
            <a:off x="1067769" y="398172"/>
            <a:ext cx="403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た</a:t>
            </a:r>
            <a:endParaRPr>
              <a:latin typeface="+mn-ea"/>
              <a:ea typeface="+mn-ea"/>
            </a:endParaRPr>
          </a:p>
        </p:txBody>
      </p:sp>
      <p:sp>
        <p:nvSpPr>
          <p:cNvPr id="23" name="Google Shape;592;p21">
            <a:extLst>
              <a:ext uri="{FF2B5EF4-FFF2-40B4-BE49-F238E27FC236}">
                <a16:creationId xmlns:a16="http://schemas.microsoft.com/office/drawing/2014/main" id="{79ED7EE2-3D5C-64F8-A5D5-F92BAD722F76}"/>
              </a:ext>
            </a:extLst>
          </p:cNvPr>
          <p:cNvSpPr txBox="1"/>
          <p:nvPr/>
        </p:nvSpPr>
        <p:spPr>
          <a:xfrm>
            <a:off x="1704342" y="389215"/>
            <a:ext cx="85243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かた</a:t>
            </a:r>
            <a:endParaRPr>
              <a:latin typeface="+mn-ea"/>
              <a:ea typeface="+mn-ea"/>
            </a:endParaRPr>
          </a:p>
        </p:txBody>
      </p:sp>
      <p:sp>
        <p:nvSpPr>
          <p:cNvPr id="24" name="Google Shape;608;p21">
            <a:extLst>
              <a:ext uri="{FF2B5EF4-FFF2-40B4-BE49-F238E27FC236}">
                <a16:creationId xmlns:a16="http://schemas.microsoft.com/office/drawing/2014/main" id="{3769F3F3-BD74-89BB-DC15-11BD0D33F31D}"/>
              </a:ext>
            </a:extLst>
          </p:cNvPr>
          <p:cNvSpPr txBox="1"/>
          <p:nvPr/>
        </p:nvSpPr>
        <p:spPr>
          <a:xfrm>
            <a:off x="5675430" y="389214"/>
            <a:ext cx="101833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せつぞく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3"/>
          <p:cNvSpPr txBox="1">
            <a:spLocks noGrp="1"/>
          </p:cNvSpPr>
          <p:nvPr>
            <p:ph type="title"/>
          </p:nvPr>
        </p:nvSpPr>
        <p:spPr>
          <a:xfrm>
            <a:off x="522514" y="1611383"/>
            <a:ext cx="7249886" cy="746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</a:pPr>
            <a:r>
              <a:rPr lang="ja-JP">
                <a:latin typeface="+mn-ea"/>
                <a:ea typeface="+mn-ea"/>
              </a:rPr>
              <a:t>プログラミングの準備</a:t>
            </a:r>
            <a:endParaRPr>
              <a:latin typeface="+mn-ea"/>
              <a:ea typeface="+mn-ea"/>
            </a:endParaRPr>
          </a:p>
        </p:txBody>
      </p:sp>
      <p:sp>
        <p:nvSpPr>
          <p:cNvPr id="635" name="Google Shape;635;p23"/>
          <p:cNvSpPr txBox="1"/>
          <p:nvPr/>
        </p:nvSpPr>
        <p:spPr>
          <a:xfrm>
            <a:off x="4279036" y="1360171"/>
            <a:ext cx="89664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じゅんび</a:t>
            </a:r>
            <a:endParaRPr dirty="0">
              <a:latin typeface="+mn-ea"/>
              <a:ea typeface="+mn-ea"/>
            </a:endParaRPr>
          </a:p>
        </p:txBody>
      </p:sp>
      <p:pic>
        <p:nvPicPr>
          <p:cNvPr id="636" name="Google Shape;636;p2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r="-31632"/>
          <a:stretch/>
        </p:blipFill>
        <p:spPr>
          <a:xfrm>
            <a:off x="0" y="4515035"/>
            <a:ext cx="9144000" cy="2342965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24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n-ea"/>
                <a:ea typeface="+mn-ea"/>
              </a:rPr>
              <a:t>パソコンとつなげよう</a:t>
            </a:r>
            <a:endParaRPr dirty="0">
              <a:latin typeface="+mn-ea"/>
              <a:ea typeface="+mn-ea"/>
            </a:endParaRPr>
          </a:p>
        </p:txBody>
      </p:sp>
      <p:grpSp>
        <p:nvGrpSpPr>
          <p:cNvPr id="642" name="Google Shape;642;p24"/>
          <p:cNvGrpSpPr/>
          <p:nvPr/>
        </p:nvGrpSpPr>
        <p:grpSpPr>
          <a:xfrm>
            <a:off x="726487" y="1286248"/>
            <a:ext cx="7254538" cy="577081"/>
            <a:chOff x="495668" y="1060559"/>
            <a:chExt cx="7254538" cy="577081"/>
          </a:xfrm>
        </p:grpSpPr>
        <p:sp>
          <p:nvSpPr>
            <p:cNvPr id="643" name="Google Shape;643;p24"/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USBケーブルでパソコンとつなげます。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644" name="Google Shape;644;p24"/>
            <p:cNvSpPr txBox="1"/>
            <p:nvPr/>
          </p:nvSpPr>
          <p:spPr>
            <a:xfrm>
              <a:off x="495668" y="1149442"/>
              <a:ext cx="1036628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ユーエスビー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pic>
        <p:nvPicPr>
          <p:cNvPr id="645" name="Google Shape;645;p24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9641" y="1981220"/>
            <a:ext cx="8291354" cy="4197638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24"/>
          <p:cNvSpPr/>
          <p:nvPr/>
        </p:nvSpPr>
        <p:spPr>
          <a:xfrm>
            <a:off x="4172193" y="4357723"/>
            <a:ext cx="799614" cy="1047653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24"/>
          <p:cNvSpPr/>
          <p:nvPr/>
        </p:nvSpPr>
        <p:spPr>
          <a:xfrm>
            <a:off x="6922192" y="3821073"/>
            <a:ext cx="799615" cy="873319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25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n-ea"/>
                <a:ea typeface="+mn-ea"/>
              </a:rPr>
              <a:t>Studuino:bitを起動しよう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653" name="Google Shape;653;p25"/>
          <p:cNvSpPr txBox="1"/>
          <p:nvPr/>
        </p:nvSpPr>
        <p:spPr>
          <a:xfrm>
            <a:off x="2881994" y="341523"/>
            <a:ext cx="70623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きどう</a:t>
            </a:r>
            <a:endParaRPr>
              <a:latin typeface="+mn-ea"/>
              <a:ea typeface="+mn-ea"/>
            </a:endParaRPr>
          </a:p>
        </p:txBody>
      </p:sp>
      <p:grpSp>
        <p:nvGrpSpPr>
          <p:cNvPr id="654" name="Google Shape;654;p25"/>
          <p:cNvGrpSpPr/>
          <p:nvPr/>
        </p:nvGrpSpPr>
        <p:grpSpPr>
          <a:xfrm>
            <a:off x="827696" y="1546111"/>
            <a:ext cx="1082044" cy="1082044"/>
            <a:chOff x="609667" y="2093260"/>
            <a:chExt cx="1082044" cy="1082044"/>
          </a:xfrm>
        </p:grpSpPr>
        <p:pic>
          <p:nvPicPr>
            <p:cNvPr id="655" name="Google Shape;655;p25"/>
            <p:cNvPicPr preferRelativeResize="0"/>
            <p:nvPr/>
          </p:nvPicPr>
          <p:blipFill rotWithShape="1">
            <a:blip r:embed="rId3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9667" y="2093260"/>
              <a:ext cx="1082044" cy="108204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56" name="Google Shape;656;p25"/>
            <p:cNvGrpSpPr/>
            <p:nvPr/>
          </p:nvGrpSpPr>
          <p:grpSpPr>
            <a:xfrm>
              <a:off x="610001" y="2882990"/>
              <a:ext cx="292314" cy="292314"/>
              <a:chOff x="1084324" y="3782536"/>
              <a:chExt cx="363984" cy="363984"/>
            </a:xfrm>
          </p:grpSpPr>
          <p:sp>
            <p:nvSpPr>
              <p:cNvPr id="657" name="Google Shape;657;p25"/>
              <p:cNvSpPr/>
              <p:nvPr/>
            </p:nvSpPr>
            <p:spPr>
              <a:xfrm>
                <a:off x="1084324" y="3782536"/>
                <a:ext cx="363984" cy="363984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rgbClr val="3F3F3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658" name="Google Shape;658;p25"/>
              <p:cNvPicPr preferRelativeResize="0"/>
              <p:nvPr/>
            </p:nvPicPr>
            <p:blipFill rotWithShape="1">
              <a:blip r:embed="rId4" cstate="print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55871" y="3808787"/>
                <a:ext cx="217995" cy="31148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659" name="Google Shape;659;p25"/>
          <p:cNvSpPr txBox="1"/>
          <p:nvPr/>
        </p:nvSpPr>
        <p:spPr>
          <a:xfrm>
            <a:off x="750043" y="2520017"/>
            <a:ext cx="1415788" cy="469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studuino-bit</a:t>
            </a:r>
            <a:endParaRPr/>
          </a:p>
        </p:txBody>
      </p:sp>
      <p:grpSp>
        <p:nvGrpSpPr>
          <p:cNvPr id="660" name="Google Shape;660;p25"/>
          <p:cNvGrpSpPr/>
          <p:nvPr/>
        </p:nvGrpSpPr>
        <p:grpSpPr>
          <a:xfrm>
            <a:off x="2421921" y="1546111"/>
            <a:ext cx="6541118" cy="1131079"/>
            <a:chOff x="2993499" y="2228709"/>
            <a:chExt cx="6541118" cy="1131079"/>
          </a:xfrm>
        </p:grpSpPr>
        <p:sp>
          <p:nvSpPr>
            <p:cNvPr id="661" name="Google Shape;661;p25"/>
            <p:cNvSpPr txBox="1"/>
            <p:nvPr/>
          </p:nvSpPr>
          <p:spPr>
            <a:xfrm>
              <a:off x="2993499" y="2228709"/>
              <a:ext cx="6541118" cy="1131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パソコンのデスクトップにある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 b="1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studuino-bit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」のアイコンをダブルクリックしよう！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662" name="Google Shape;662;p25"/>
            <p:cNvSpPr txBox="1"/>
            <p:nvPr/>
          </p:nvSpPr>
          <p:spPr>
            <a:xfrm>
              <a:off x="3178211" y="2869313"/>
              <a:ext cx="1927687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スタデュイーノ：ビット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pic>
        <p:nvPicPr>
          <p:cNvPr id="663" name="Google Shape;663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546" y="3643647"/>
            <a:ext cx="4226638" cy="2078982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25"/>
          <p:cNvSpPr/>
          <p:nvPr/>
        </p:nvSpPr>
        <p:spPr>
          <a:xfrm>
            <a:off x="692316" y="4335673"/>
            <a:ext cx="1211504" cy="375408"/>
          </a:xfrm>
          <a:prstGeom prst="roundRect">
            <a:avLst>
              <a:gd name="adj" fmla="val 5730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65" name="Google Shape;665;p25"/>
          <p:cNvGrpSpPr/>
          <p:nvPr/>
        </p:nvGrpSpPr>
        <p:grpSpPr>
          <a:xfrm>
            <a:off x="158546" y="3139965"/>
            <a:ext cx="3194696" cy="515860"/>
            <a:chOff x="5259462" y="4585437"/>
            <a:chExt cx="3194696" cy="515860"/>
          </a:xfrm>
        </p:grpSpPr>
        <p:sp>
          <p:nvSpPr>
            <p:cNvPr id="666" name="Google Shape;666;p25"/>
            <p:cNvSpPr txBox="1"/>
            <p:nvPr/>
          </p:nvSpPr>
          <p:spPr>
            <a:xfrm>
              <a:off x="5259462" y="4731965"/>
              <a:ext cx="31946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ロボットモードを選択します。</a:t>
              </a:r>
              <a:endParaRPr sz="12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667" name="Google Shape;667;p25"/>
            <p:cNvSpPr txBox="1"/>
            <p:nvPr/>
          </p:nvSpPr>
          <p:spPr>
            <a:xfrm>
              <a:off x="7020871" y="4585437"/>
              <a:ext cx="7786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せんたく</a:t>
              </a:r>
              <a:endParaRPr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pic>
        <p:nvPicPr>
          <p:cNvPr id="668" name="Google Shape;668;p25"/>
          <p:cNvPicPr preferRelativeResize="0"/>
          <p:nvPr/>
        </p:nvPicPr>
        <p:blipFill rotWithShape="1">
          <a:blip r:embed="rId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0046" y="3139965"/>
            <a:ext cx="4524266" cy="30232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9" name="Google Shape;669;p25"/>
          <p:cNvGrpSpPr/>
          <p:nvPr/>
        </p:nvGrpSpPr>
        <p:grpSpPr>
          <a:xfrm>
            <a:off x="1486222" y="5895006"/>
            <a:ext cx="3118340" cy="577081"/>
            <a:chOff x="903244" y="6175811"/>
            <a:chExt cx="3118340" cy="577081"/>
          </a:xfrm>
        </p:grpSpPr>
        <p:sp>
          <p:nvSpPr>
            <p:cNvPr id="670" name="Google Shape;670;p25"/>
            <p:cNvSpPr txBox="1"/>
            <p:nvPr/>
          </p:nvSpPr>
          <p:spPr>
            <a:xfrm>
              <a:off x="941568" y="6175811"/>
              <a:ext cx="3080016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Studuino:bitが起動します。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671" name="Google Shape;671;p25"/>
            <p:cNvSpPr txBox="1"/>
            <p:nvPr/>
          </p:nvSpPr>
          <p:spPr>
            <a:xfrm>
              <a:off x="2495227" y="6252077"/>
              <a:ext cx="7786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きどう</a:t>
              </a:r>
              <a:endParaRPr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672" name="Google Shape;672;p25"/>
            <p:cNvSpPr txBox="1"/>
            <p:nvPr/>
          </p:nvSpPr>
          <p:spPr>
            <a:xfrm>
              <a:off x="903244" y="6252077"/>
              <a:ext cx="1681226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スタデュイーノ：ビット</a:t>
              </a:r>
              <a:endParaRPr/>
            </a:p>
          </p:txBody>
        </p:sp>
      </p:grpSp>
      <p:sp>
        <p:nvSpPr>
          <p:cNvPr id="673" name="Google Shape;673;p25"/>
          <p:cNvSpPr txBox="1"/>
          <p:nvPr/>
        </p:nvSpPr>
        <p:spPr>
          <a:xfrm>
            <a:off x="428625" y="353021"/>
            <a:ext cx="223467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スタデュイーノ：ビット</a:t>
            </a:r>
            <a:endParaRPr>
              <a:latin typeface="+mn-ea"/>
              <a:ea typeface="+mn-ea"/>
            </a:endParaRPr>
          </a:p>
        </p:txBody>
      </p:sp>
      <p:sp>
        <p:nvSpPr>
          <p:cNvPr id="674" name="Google Shape;674;p25"/>
          <p:cNvSpPr/>
          <p:nvPr/>
        </p:nvSpPr>
        <p:spPr>
          <a:xfrm>
            <a:off x="4053524" y="4276350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26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+mn-ea"/>
                <a:ea typeface="+mn-ea"/>
              </a:rPr>
              <a:t>Studuino:bitとメインユニットを接続しよう</a:t>
            </a:r>
            <a:endParaRPr>
              <a:latin typeface="+mn-ea"/>
              <a:ea typeface="+mn-ea"/>
            </a:endParaRPr>
          </a:p>
        </p:txBody>
      </p:sp>
      <p:sp>
        <p:nvSpPr>
          <p:cNvPr id="680" name="Google Shape;680;p26"/>
          <p:cNvSpPr txBox="1"/>
          <p:nvPr/>
        </p:nvSpPr>
        <p:spPr>
          <a:xfrm>
            <a:off x="5666760" y="349317"/>
            <a:ext cx="134436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せつぞく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681" name="Google Shape;681;p26"/>
          <p:cNvSpPr txBox="1"/>
          <p:nvPr/>
        </p:nvSpPr>
        <p:spPr>
          <a:xfrm>
            <a:off x="659445" y="370777"/>
            <a:ext cx="223467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スタデュイーノ：ビット</a:t>
            </a:r>
            <a:endParaRPr>
              <a:latin typeface="+mn-ea"/>
              <a:ea typeface="+mn-ea"/>
            </a:endParaRPr>
          </a:p>
        </p:txBody>
      </p:sp>
      <p:pic>
        <p:nvPicPr>
          <p:cNvPr id="682" name="Google Shape;68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904" y="1796636"/>
            <a:ext cx="3976500" cy="3826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45815" y="1796637"/>
            <a:ext cx="3295362" cy="110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31665" y="3952814"/>
            <a:ext cx="2771086" cy="2627023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26"/>
          <p:cNvSpPr/>
          <p:nvPr/>
        </p:nvSpPr>
        <p:spPr>
          <a:xfrm>
            <a:off x="1584660" y="2968657"/>
            <a:ext cx="2172247" cy="426128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26"/>
          <p:cNvSpPr/>
          <p:nvPr/>
        </p:nvSpPr>
        <p:spPr>
          <a:xfrm>
            <a:off x="4259896" y="2216840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26"/>
          <p:cNvSpPr/>
          <p:nvPr/>
        </p:nvSpPr>
        <p:spPr>
          <a:xfrm rot="5400000">
            <a:off x="6114293" y="3053737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26"/>
          <p:cNvSpPr/>
          <p:nvPr/>
        </p:nvSpPr>
        <p:spPr>
          <a:xfrm>
            <a:off x="1597179" y="1812086"/>
            <a:ext cx="526964" cy="434711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9" name="Google Shape;689;p26"/>
          <p:cNvGrpSpPr/>
          <p:nvPr/>
        </p:nvGrpSpPr>
        <p:grpSpPr>
          <a:xfrm>
            <a:off x="149666" y="1165185"/>
            <a:ext cx="5470967" cy="505476"/>
            <a:chOff x="149666" y="1165185"/>
            <a:chExt cx="5470967" cy="505476"/>
          </a:xfrm>
        </p:grpSpPr>
        <p:sp>
          <p:nvSpPr>
            <p:cNvPr id="690" name="Google Shape;690;p26"/>
            <p:cNvSpPr txBox="1"/>
            <p:nvPr/>
          </p:nvSpPr>
          <p:spPr>
            <a:xfrm>
              <a:off x="176300" y="1301329"/>
              <a:ext cx="544433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Studuino:bitの「編集」から「接続」を選びます。</a:t>
              </a:r>
              <a:endParaRPr sz="12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691" name="Google Shape;691;p26"/>
            <p:cNvSpPr txBox="1"/>
            <p:nvPr/>
          </p:nvSpPr>
          <p:spPr>
            <a:xfrm>
              <a:off x="1937710" y="1165185"/>
              <a:ext cx="849878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へんしゅう</a:t>
              </a:r>
              <a:endParaRPr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692" name="Google Shape;692;p26"/>
            <p:cNvSpPr txBox="1"/>
            <p:nvPr/>
          </p:nvSpPr>
          <p:spPr>
            <a:xfrm>
              <a:off x="3330293" y="1165185"/>
              <a:ext cx="7786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せつぞく</a:t>
              </a:r>
              <a:endParaRPr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693" name="Google Shape;693;p26"/>
            <p:cNvSpPr txBox="1"/>
            <p:nvPr/>
          </p:nvSpPr>
          <p:spPr>
            <a:xfrm>
              <a:off x="149666" y="1165185"/>
              <a:ext cx="171529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スタデュイーノ：ビット</a:t>
              </a:r>
              <a:endParaRPr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694" name="Google Shape;694;p26"/>
            <p:cNvSpPr txBox="1"/>
            <p:nvPr/>
          </p:nvSpPr>
          <p:spPr>
            <a:xfrm>
              <a:off x="4254343" y="1165185"/>
              <a:ext cx="541424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695" name="Google Shape;695;p26"/>
          <p:cNvGrpSpPr/>
          <p:nvPr/>
        </p:nvGrpSpPr>
        <p:grpSpPr>
          <a:xfrm>
            <a:off x="6818198" y="2863461"/>
            <a:ext cx="2121887" cy="1131079"/>
            <a:chOff x="7465716" y="3798092"/>
            <a:chExt cx="2121887" cy="1131079"/>
          </a:xfrm>
        </p:grpSpPr>
        <p:sp>
          <p:nvSpPr>
            <p:cNvPr id="696" name="Google Shape;696;p26"/>
            <p:cNvSpPr txBox="1"/>
            <p:nvPr/>
          </p:nvSpPr>
          <p:spPr>
            <a:xfrm>
              <a:off x="7564562" y="3798092"/>
              <a:ext cx="2023041" cy="1131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センサーボードが</a:t>
              </a:r>
              <a:endParaRPr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表示されます。</a:t>
              </a:r>
              <a:endParaRPr sz="12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697" name="Google Shape;697;p26"/>
            <p:cNvSpPr txBox="1"/>
            <p:nvPr/>
          </p:nvSpPr>
          <p:spPr>
            <a:xfrm>
              <a:off x="7465716" y="4416899"/>
              <a:ext cx="849878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ひょうじ</a:t>
              </a:r>
              <a:endParaRPr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pic>
        <p:nvPicPr>
          <p:cNvPr id="698" name="Google Shape;698;p26"/>
          <p:cNvPicPr preferRelativeResize="0"/>
          <p:nvPr/>
        </p:nvPicPr>
        <p:blipFill rotWithShape="1">
          <a:blip r:embed="rId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417" y="5427573"/>
            <a:ext cx="836552" cy="1417265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26"/>
          <p:cNvSpPr/>
          <p:nvPr/>
        </p:nvSpPr>
        <p:spPr>
          <a:xfrm>
            <a:off x="2260062" y="5749054"/>
            <a:ext cx="2585754" cy="912058"/>
          </a:xfrm>
          <a:prstGeom prst="wedgeRoundRectCallout">
            <a:avLst>
              <a:gd name="adj1" fmla="val -60431"/>
              <a:gd name="adj2" fmla="val -9669"/>
              <a:gd name="adj3" fmla="val 16667"/>
            </a:avLst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0" name="Google Shape;700;p26"/>
          <p:cNvGrpSpPr/>
          <p:nvPr/>
        </p:nvGrpSpPr>
        <p:grpSpPr>
          <a:xfrm>
            <a:off x="2303934" y="5645448"/>
            <a:ext cx="2541881" cy="1015663"/>
            <a:chOff x="-2515865" y="3994540"/>
            <a:chExt cx="2541881" cy="1015663"/>
          </a:xfrm>
        </p:grpSpPr>
        <p:sp>
          <p:nvSpPr>
            <p:cNvPr id="701" name="Google Shape;701;p26"/>
            <p:cNvSpPr txBox="1"/>
            <p:nvPr/>
          </p:nvSpPr>
          <p:spPr>
            <a:xfrm>
              <a:off x="-2448010" y="3994540"/>
              <a:ext cx="247402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センサーボードには</a:t>
              </a:r>
              <a:endParaRPr sz="16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装置の値が表示されるよ。</a:t>
              </a:r>
              <a:endParaRPr/>
            </a:p>
          </p:txBody>
        </p:sp>
        <p:sp>
          <p:nvSpPr>
            <p:cNvPr id="702" name="Google Shape;702;p26"/>
            <p:cNvSpPr txBox="1"/>
            <p:nvPr/>
          </p:nvSpPr>
          <p:spPr>
            <a:xfrm>
              <a:off x="-2515865" y="4513829"/>
              <a:ext cx="756501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そうち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703" name="Google Shape;703;p26"/>
            <p:cNvSpPr txBox="1"/>
            <p:nvPr/>
          </p:nvSpPr>
          <p:spPr>
            <a:xfrm>
              <a:off x="-1912191" y="4513829"/>
              <a:ext cx="58096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あたい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704" name="Google Shape;704;p26"/>
            <p:cNvSpPr txBox="1"/>
            <p:nvPr/>
          </p:nvSpPr>
          <p:spPr>
            <a:xfrm>
              <a:off x="-1503019" y="4513829"/>
              <a:ext cx="756501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ひょうじ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Google Shape;70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9199" y="2026761"/>
            <a:ext cx="3320449" cy="3653306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27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+mj-ea"/>
                <a:ea typeface="+mj-ea"/>
              </a:rPr>
              <a:t>入出力設定をしよう</a:t>
            </a:r>
            <a:endParaRPr>
              <a:latin typeface="+mj-ea"/>
              <a:ea typeface="+mj-ea"/>
            </a:endParaRPr>
          </a:p>
        </p:txBody>
      </p:sp>
      <p:sp>
        <p:nvSpPr>
          <p:cNvPr id="711" name="Google Shape;711;p27"/>
          <p:cNvSpPr txBox="1"/>
          <p:nvPr/>
        </p:nvSpPr>
        <p:spPr>
          <a:xfrm>
            <a:off x="382391" y="299978"/>
            <a:ext cx="249397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にゅうしゅつりょくせってい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712" name="Google Shape;712;p27"/>
          <p:cNvSpPr/>
          <p:nvPr/>
        </p:nvSpPr>
        <p:spPr>
          <a:xfrm>
            <a:off x="1549245" y="3861252"/>
            <a:ext cx="2172247" cy="426128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27"/>
          <p:cNvSpPr/>
          <p:nvPr/>
        </p:nvSpPr>
        <p:spPr>
          <a:xfrm>
            <a:off x="1592453" y="2064580"/>
            <a:ext cx="526964" cy="434711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27"/>
          <p:cNvSpPr txBox="1"/>
          <p:nvPr/>
        </p:nvSpPr>
        <p:spPr>
          <a:xfrm>
            <a:off x="176300" y="1301329"/>
            <a:ext cx="82219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Studuino:bitの「編集」から「入出力設定」を選びます。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15" name="Google Shape;715;p27"/>
          <p:cNvSpPr txBox="1"/>
          <p:nvPr/>
        </p:nvSpPr>
        <p:spPr>
          <a:xfrm>
            <a:off x="1937710" y="1165185"/>
            <a:ext cx="84987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へんしゅう</a:t>
            </a:r>
            <a:endParaRPr sz="10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16" name="Google Shape;716;p27"/>
          <p:cNvSpPr txBox="1"/>
          <p:nvPr/>
        </p:nvSpPr>
        <p:spPr>
          <a:xfrm>
            <a:off x="3198092" y="1157696"/>
            <a:ext cx="1681299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にゅうしゅつりょくせってい</a:t>
            </a:r>
            <a:endParaRPr sz="9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17" name="Google Shape;717;p27"/>
          <p:cNvSpPr txBox="1"/>
          <p:nvPr/>
        </p:nvSpPr>
        <p:spPr>
          <a:xfrm>
            <a:off x="149666" y="1165185"/>
            <a:ext cx="171529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スタデュイーノ：ビット</a:t>
            </a:r>
            <a:endParaRPr sz="10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18" name="Google Shape;718;p27"/>
          <p:cNvSpPr txBox="1"/>
          <p:nvPr/>
        </p:nvSpPr>
        <p:spPr>
          <a:xfrm>
            <a:off x="4925496" y="1165185"/>
            <a:ext cx="54142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えら</a:t>
            </a:r>
            <a:endParaRPr sz="10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19" name="Google Shape;719;p27"/>
          <p:cNvSpPr/>
          <p:nvPr/>
        </p:nvSpPr>
        <p:spPr>
          <a:xfrm>
            <a:off x="3933541" y="2026761"/>
            <a:ext cx="4819841" cy="3181320"/>
          </a:xfrm>
          <a:prstGeom prst="wedgeRoundRectCallout">
            <a:avLst>
              <a:gd name="adj1" fmla="val -2505"/>
              <a:gd name="adj2" fmla="val 55365"/>
              <a:gd name="adj3" fmla="val 16667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27"/>
          <p:cNvSpPr txBox="1"/>
          <p:nvPr/>
        </p:nvSpPr>
        <p:spPr>
          <a:xfrm>
            <a:off x="4156893" y="3256404"/>
            <a:ext cx="4392303" cy="1762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入力（INPUT）</a:t>
            </a:r>
            <a:r>
              <a:rPr lang="ja-JP" sz="14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：</a:t>
            </a:r>
            <a:endParaRPr sz="14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　ロボットが</a:t>
            </a:r>
            <a:r>
              <a:rPr lang="ja-JP" sz="1400" b="1" u="sng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指令を受けとるセンサーを指定</a:t>
            </a:r>
            <a:r>
              <a:rPr lang="ja-JP" sz="14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します。</a:t>
            </a:r>
            <a:endParaRPr sz="14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出力（OUTPUT）</a:t>
            </a:r>
            <a:r>
              <a:rPr lang="ja-JP" sz="14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：</a:t>
            </a:r>
            <a:endParaRPr sz="14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　指令を基に</a:t>
            </a:r>
            <a:r>
              <a:rPr lang="ja-JP" sz="1400" b="1" u="sng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ロボットを動かすパーツを指定</a:t>
            </a:r>
            <a:r>
              <a:rPr lang="ja-JP" sz="14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します。</a:t>
            </a:r>
            <a:endParaRPr/>
          </a:p>
        </p:txBody>
      </p:sp>
      <p:sp>
        <p:nvSpPr>
          <p:cNvPr id="721" name="Google Shape;721;p27"/>
          <p:cNvSpPr txBox="1"/>
          <p:nvPr/>
        </p:nvSpPr>
        <p:spPr>
          <a:xfrm>
            <a:off x="4111971" y="2026761"/>
            <a:ext cx="4286305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プログラムを作る前に、拡張ユニットの、</a:t>
            </a:r>
            <a:endParaRPr sz="16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 u="sng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どこに、何が接続されたか</a:t>
            </a:r>
            <a:r>
              <a:rPr lang="ja-JP" sz="16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を設定するよ！</a:t>
            </a:r>
            <a:endParaRPr/>
          </a:p>
        </p:txBody>
      </p:sp>
      <p:sp>
        <p:nvSpPr>
          <p:cNvPr id="722" name="Google Shape;722;p27"/>
          <p:cNvSpPr txBox="1"/>
          <p:nvPr/>
        </p:nvSpPr>
        <p:spPr>
          <a:xfrm>
            <a:off x="5283977" y="2083212"/>
            <a:ext cx="45987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つく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23" name="Google Shape;723;p27"/>
          <p:cNvSpPr txBox="1"/>
          <p:nvPr/>
        </p:nvSpPr>
        <p:spPr>
          <a:xfrm>
            <a:off x="4038741" y="3300425"/>
            <a:ext cx="80546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にゅうりょく</a:t>
            </a:r>
            <a:endParaRPr sz="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24" name="Google Shape;724;p27"/>
          <p:cNvSpPr txBox="1"/>
          <p:nvPr/>
        </p:nvSpPr>
        <p:spPr>
          <a:xfrm>
            <a:off x="4723267" y="3300425"/>
            <a:ext cx="756501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インプット</a:t>
            </a:r>
            <a:endParaRPr sz="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25" name="Google Shape;725;p27"/>
          <p:cNvSpPr txBox="1"/>
          <p:nvPr/>
        </p:nvSpPr>
        <p:spPr>
          <a:xfrm>
            <a:off x="5701222" y="2083212"/>
            <a:ext cx="45987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まえ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26" name="Google Shape;726;p27"/>
          <p:cNvSpPr txBox="1"/>
          <p:nvPr/>
        </p:nvSpPr>
        <p:spPr>
          <a:xfrm>
            <a:off x="6255123" y="2083212"/>
            <a:ext cx="832584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かくちょう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27" name="Google Shape;727;p27"/>
          <p:cNvSpPr txBox="1"/>
          <p:nvPr/>
        </p:nvSpPr>
        <p:spPr>
          <a:xfrm>
            <a:off x="4879391" y="2580573"/>
            <a:ext cx="504061" cy="23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なに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28" name="Google Shape;728;p27"/>
          <p:cNvSpPr txBox="1"/>
          <p:nvPr/>
        </p:nvSpPr>
        <p:spPr>
          <a:xfrm>
            <a:off x="5283977" y="2562817"/>
            <a:ext cx="67715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せつぞく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29" name="Google Shape;729;p27"/>
          <p:cNvSpPr txBox="1"/>
          <p:nvPr/>
        </p:nvSpPr>
        <p:spPr>
          <a:xfrm>
            <a:off x="6722495" y="2562817"/>
            <a:ext cx="67715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せってい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30" name="Google Shape;730;p27"/>
          <p:cNvSpPr txBox="1"/>
          <p:nvPr/>
        </p:nvSpPr>
        <p:spPr>
          <a:xfrm>
            <a:off x="5173491" y="3736580"/>
            <a:ext cx="61255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しれい</a:t>
            </a:r>
            <a:endParaRPr sz="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31" name="Google Shape;731;p27"/>
          <p:cNvSpPr txBox="1"/>
          <p:nvPr/>
        </p:nvSpPr>
        <p:spPr>
          <a:xfrm>
            <a:off x="5802369" y="3736580"/>
            <a:ext cx="26162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う</a:t>
            </a:r>
            <a:endParaRPr sz="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32" name="Google Shape;732;p27"/>
          <p:cNvSpPr txBox="1"/>
          <p:nvPr/>
        </p:nvSpPr>
        <p:spPr>
          <a:xfrm>
            <a:off x="7305611" y="3736580"/>
            <a:ext cx="61255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してい</a:t>
            </a:r>
            <a:endParaRPr sz="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33" name="Google Shape;733;p27"/>
          <p:cNvSpPr txBox="1"/>
          <p:nvPr/>
        </p:nvSpPr>
        <p:spPr>
          <a:xfrm>
            <a:off x="4038741" y="4153830"/>
            <a:ext cx="80546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しゅつりょく</a:t>
            </a:r>
            <a:endParaRPr sz="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34" name="Google Shape;734;p27"/>
          <p:cNvSpPr txBox="1"/>
          <p:nvPr/>
        </p:nvSpPr>
        <p:spPr>
          <a:xfrm>
            <a:off x="4723267" y="4153830"/>
            <a:ext cx="90517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アウトプット</a:t>
            </a:r>
            <a:endParaRPr sz="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35" name="Google Shape;735;p27"/>
          <p:cNvSpPr txBox="1"/>
          <p:nvPr/>
        </p:nvSpPr>
        <p:spPr>
          <a:xfrm>
            <a:off x="7313772" y="4590316"/>
            <a:ext cx="61255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してい</a:t>
            </a:r>
            <a:endParaRPr sz="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36" name="Google Shape;736;p27"/>
          <p:cNvSpPr txBox="1"/>
          <p:nvPr/>
        </p:nvSpPr>
        <p:spPr>
          <a:xfrm>
            <a:off x="6081575" y="4590316"/>
            <a:ext cx="416882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うご</a:t>
            </a:r>
            <a:endParaRPr sz="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37" name="Google Shape;737;p27"/>
          <p:cNvSpPr txBox="1"/>
          <p:nvPr/>
        </p:nvSpPr>
        <p:spPr>
          <a:xfrm>
            <a:off x="4844207" y="4590316"/>
            <a:ext cx="416882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もと</a:t>
            </a:r>
            <a:endParaRPr sz="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38" name="Google Shape;738;p27"/>
          <p:cNvSpPr txBox="1"/>
          <p:nvPr/>
        </p:nvSpPr>
        <p:spPr>
          <a:xfrm>
            <a:off x="4285736" y="4590877"/>
            <a:ext cx="61255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しれい</a:t>
            </a:r>
            <a:endParaRPr sz="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739" name="Google Shape;739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67409" y="5161636"/>
            <a:ext cx="1064481" cy="1696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28"/>
          <p:cNvSpPr txBox="1"/>
          <p:nvPr/>
        </p:nvSpPr>
        <p:spPr>
          <a:xfrm>
            <a:off x="238443" y="1111918"/>
            <a:ext cx="8221976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入力、出力それぞれパーツを選択して、OKボタンを押します。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47" name="Google Shape;747;p28"/>
          <p:cNvSpPr txBox="1"/>
          <p:nvPr/>
        </p:nvSpPr>
        <p:spPr>
          <a:xfrm>
            <a:off x="3181221" y="1147570"/>
            <a:ext cx="71607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せんたく</a:t>
            </a:r>
            <a:endParaRPr sz="10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48" name="Google Shape;748;p28"/>
          <p:cNvSpPr txBox="1"/>
          <p:nvPr/>
        </p:nvSpPr>
        <p:spPr>
          <a:xfrm>
            <a:off x="0" y="1147570"/>
            <a:ext cx="97779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にゅうりょく</a:t>
            </a:r>
            <a:endParaRPr sz="10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49" name="Google Shape;749;p28"/>
          <p:cNvSpPr txBox="1"/>
          <p:nvPr/>
        </p:nvSpPr>
        <p:spPr>
          <a:xfrm>
            <a:off x="5559296" y="1147570"/>
            <a:ext cx="45976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お</a:t>
            </a:r>
            <a:endParaRPr sz="10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750" name="Google Shape;750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795427"/>
            <a:ext cx="9144000" cy="4198189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28"/>
          <p:cNvSpPr/>
          <p:nvPr/>
        </p:nvSpPr>
        <p:spPr>
          <a:xfrm>
            <a:off x="70059" y="3637067"/>
            <a:ext cx="2172247" cy="402275"/>
          </a:xfrm>
          <a:prstGeom prst="roundRect">
            <a:avLst>
              <a:gd name="adj" fmla="val 21311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28"/>
          <p:cNvSpPr/>
          <p:nvPr/>
        </p:nvSpPr>
        <p:spPr>
          <a:xfrm>
            <a:off x="6791935" y="3283440"/>
            <a:ext cx="2172247" cy="402275"/>
          </a:xfrm>
          <a:prstGeom prst="roundRect">
            <a:avLst>
              <a:gd name="adj" fmla="val 21311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28"/>
          <p:cNvSpPr/>
          <p:nvPr/>
        </p:nvSpPr>
        <p:spPr>
          <a:xfrm>
            <a:off x="6791935" y="3724275"/>
            <a:ext cx="2172247" cy="402275"/>
          </a:xfrm>
          <a:prstGeom prst="roundRect">
            <a:avLst>
              <a:gd name="adj" fmla="val 21311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p28"/>
          <p:cNvSpPr/>
          <p:nvPr/>
        </p:nvSpPr>
        <p:spPr>
          <a:xfrm>
            <a:off x="6818570" y="5424260"/>
            <a:ext cx="1482052" cy="470516"/>
          </a:xfrm>
          <a:prstGeom prst="roundRect">
            <a:avLst>
              <a:gd name="adj" fmla="val 21311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28"/>
          <p:cNvSpPr txBox="1"/>
          <p:nvPr/>
        </p:nvSpPr>
        <p:spPr>
          <a:xfrm>
            <a:off x="387524" y="5557475"/>
            <a:ext cx="6277475" cy="113107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入力：P1…タッチセンサー　P0…赤外線フォトリフレクタ</a:t>
            </a:r>
            <a:endParaRPr sz="18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出力：P13…サーボモーター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56" name="Google Shape;756;p28"/>
          <p:cNvSpPr txBox="1"/>
          <p:nvPr/>
        </p:nvSpPr>
        <p:spPr>
          <a:xfrm>
            <a:off x="840691" y="1147570"/>
            <a:ext cx="97779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しゅつりょく</a:t>
            </a:r>
            <a:endParaRPr sz="10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57" name="Google Shape;757;p28"/>
          <p:cNvSpPr txBox="1"/>
          <p:nvPr/>
        </p:nvSpPr>
        <p:spPr>
          <a:xfrm>
            <a:off x="334735" y="5622971"/>
            <a:ext cx="97779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にゅうりょく</a:t>
            </a:r>
            <a:endParaRPr sz="10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58" name="Google Shape;758;p28"/>
          <p:cNvSpPr txBox="1"/>
          <p:nvPr/>
        </p:nvSpPr>
        <p:spPr>
          <a:xfrm>
            <a:off x="350872" y="6172344"/>
            <a:ext cx="97779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しゅつりょく</a:t>
            </a:r>
            <a:endParaRPr sz="10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59" name="Google Shape;759;p28"/>
          <p:cNvSpPr txBox="1"/>
          <p:nvPr/>
        </p:nvSpPr>
        <p:spPr>
          <a:xfrm>
            <a:off x="3860532" y="5622971"/>
            <a:ext cx="97779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せきがいせん</a:t>
            </a:r>
            <a:endParaRPr sz="100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2" name="Google Shape;710;p27">
            <a:extLst>
              <a:ext uri="{FF2B5EF4-FFF2-40B4-BE49-F238E27FC236}">
                <a16:creationId xmlns:a16="http://schemas.microsoft.com/office/drawing/2014/main" id="{1D8E94F1-C15C-5642-1639-3EF58F37C9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+mj-ea"/>
                <a:ea typeface="+mj-ea"/>
              </a:rPr>
              <a:t>入出力設定をしよう</a:t>
            </a:r>
            <a:endParaRPr>
              <a:latin typeface="+mj-ea"/>
              <a:ea typeface="+mj-ea"/>
            </a:endParaRPr>
          </a:p>
        </p:txBody>
      </p:sp>
      <p:sp>
        <p:nvSpPr>
          <p:cNvPr id="23" name="Google Shape;711;p27">
            <a:extLst>
              <a:ext uri="{FF2B5EF4-FFF2-40B4-BE49-F238E27FC236}">
                <a16:creationId xmlns:a16="http://schemas.microsoft.com/office/drawing/2014/main" id="{C462384A-9DF4-3107-69E2-D2214F0C4847}"/>
              </a:ext>
            </a:extLst>
          </p:cNvPr>
          <p:cNvSpPr txBox="1"/>
          <p:nvPr/>
        </p:nvSpPr>
        <p:spPr>
          <a:xfrm>
            <a:off x="382391" y="299978"/>
            <a:ext cx="249397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にゅうしゅつりょくせってい</a:t>
            </a:r>
            <a:endParaRPr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29"/>
          <p:cNvSpPr txBox="1">
            <a:spLocks noGrp="1"/>
          </p:cNvSpPr>
          <p:nvPr>
            <p:ph type="title"/>
          </p:nvPr>
        </p:nvSpPr>
        <p:spPr>
          <a:xfrm>
            <a:off x="522514" y="1611383"/>
            <a:ext cx="7249886" cy="746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</a:pPr>
            <a:r>
              <a:rPr lang="ja-JP"/>
              <a:t>ロボットを動かそう！</a:t>
            </a:r>
            <a:endParaRPr/>
          </a:p>
        </p:txBody>
      </p:sp>
      <p:sp>
        <p:nvSpPr>
          <p:cNvPr id="766" name="Google Shape;766;p29"/>
          <p:cNvSpPr txBox="1"/>
          <p:nvPr/>
        </p:nvSpPr>
        <p:spPr>
          <a:xfrm>
            <a:off x="2399973" y="1413273"/>
            <a:ext cx="101793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うご</a:t>
            </a:r>
            <a:endParaRPr dirty="0">
              <a:latin typeface="+mn-ea"/>
              <a:ea typeface="+mn-ea"/>
            </a:endParaRPr>
          </a:p>
        </p:txBody>
      </p:sp>
      <p:pic>
        <p:nvPicPr>
          <p:cNvPr id="767" name="Google Shape;767;p2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r="-31632"/>
          <a:stretch/>
        </p:blipFill>
        <p:spPr>
          <a:xfrm>
            <a:off x="0" y="4515035"/>
            <a:ext cx="9144000" cy="2342965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768" name="Google Shape;768;p29"/>
          <p:cNvSpPr txBox="1">
            <a:spLocks noGrp="1"/>
          </p:cNvSpPr>
          <p:nvPr>
            <p:ph type="body" idx="1"/>
          </p:nvPr>
        </p:nvSpPr>
        <p:spPr>
          <a:xfrm>
            <a:off x="522514" y="2508819"/>
            <a:ext cx="7249886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F9C"/>
              </a:buClr>
              <a:buSzPts val="1600"/>
              <a:buNone/>
            </a:pPr>
            <a:r>
              <a:rPr lang="ja-JP" dirty="0">
                <a:latin typeface="+mn-ea"/>
                <a:ea typeface="+mn-ea"/>
              </a:rPr>
              <a:t>命令をアーテックロボに覚えさせよう！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769" name="Google Shape;769;p29"/>
          <p:cNvSpPr txBox="1"/>
          <p:nvPr/>
        </p:nvSpPr>
        <p:spPr>
          <a:xfrm>
            <a:off x="503286" y="2328242"/>
            <a:ext cx="631862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067F9C"/>
                </a:solidFill>
                <a:latin typeface="+mn-ea"/>
                <a:ea typeface="+mn-ea"/>
                <a:cs typeface="Meiryo"/>
                <a:sym typeface="Meiryo"/>
              </a:rPr>
              <a:t>めいれい</a:t>
            </a:r>
            <a:endParaRPr sz="800">
              <a:solidFill>
                <a:srgbClr val="067F9C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sp>
        <p:nvSpPr>
          <p:cNvPr id="770" name="Google Shape;770;p29"/>
          <p:cNvSpPr txBox="1"/>
          <p:nvPr/>
        </p:nvSpPr>
        <p:spPr>
          <a:xfrm>
            <a:off x="2692868" y="2320180"/>
            <a:ext cx="479464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067F9C"/>
                </a:solidFill>
                <a:latin typeface="+mn-ea"/>
                <a:ea typeface="+mn-ea"/>
                <a:cs typeface="Meiryo"/>
                <a:sym typeface="Meiryo"/>
              </a:rPr>
              <a:t>おぼ</a:t>
            </a:r>
            <a:endParaRPr sz="800">
              <a:solidFill>
                <a:srgbClr val="067F9C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5" name="Google Shape;775;p30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3744715">
            <a:off x="1981220" y="3130538"/>
            <a:ext cx="3694669" cy="69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30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+mn-ea"/>
                <a:ea typeface="+mn-ea"/>
              </a:rPr>
              <a:t>ゲートを開閉しよう</a:t>
            </a:r>
            <a:endParaRPr>
              <a:latin typeface="+mn-ea"/>
              <a:ea typeface="+mn-ea"/>
            </a:endParaRPr>
          </a:p>
        </p:txBody>
      </p:sp>
      <p:sp>
        <p:nvSpPr>
          <p:cNvPr id="777" name="Google Shape;777;p30"/>
          <p:cNvSpPr txBox="1"/>
          <p:nvPr/>
        </p:nvSpPr>
        <p:spPr>
          <a:xfrm>
            <a:off x="1761617" y="362265"/>
            <a:ext cx="109699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かいへい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778" name="Google Shape;778;p30"/>
          <p:cNvSpPr txBox="1"/>
          <p:nvPr/>
        </p:nvSpPr>
        <p:spPr>
          <a:xfrm>
            <a:off x="334735" y="993381"/>
            <a:ext cx="8170014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i="0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　　を押したときに、ゲートを開き、</a:t>
            </a:r>
            <a:r>
              <a:rPr lang="ja-JP" sz="20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2秒後にゲートを閉じよう！</a:t>
            </a:r>
            <a:endParaRPr/>
          </a:p>
        </p:txBody>
      </p:sp>
      <p:sp>
        <p:nvSpPr>
          <p:cNvPr id="779" name="Google Shape;779;p30"/>
          <p:cNvSpPr txBox="1"/>
          <p:nvPr/>
        </p:nvSpPr>
        <p:spPr>
          <a:xfrm>
            <a:off x="1003328" y="1084776"/>
            <a:ext cx="60664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お</a:t>
            </a:r>
            <a:endParaRPr/>
          </a:p>
        </p:txBody>
      </p:sp>
      <p:sp>
        <p:nvSpPr>
          <p:cNvPr id="780" name="Google Shape;780;p30"/>
          <p:cNvSpPr txBox="1"/>
          <p:nvPr/>
        </p:nvSpPr>
        <p:spPr>
          <a:xfrm>
            <a:off x="4756937" y="1084776"/>
            <a:ext cx="80302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びょうご</a:t>
            </a:r>
            <a:endParaRPr/>
          </a:p>
        </p:txBody>
      </p:sp>
      <p:pic>
        <p:nvPicPr>
          <p:cNvPr id="781" name="Google Shape;781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352" y="1175407"/>
            <a:ext cx="365769" cy="375395"/>
          </a:xfrm>
          <a:prstGeom prst="rect">
            <a:avLst/>
          </a:prstGeom>
          <a:noFill/>
          <a:ln>
            <a:noFill/>
          </a:ln>
        </p:spPr>
      </p:pic>
      <p:sp>
        <p:nvSpPr>
          <p:cNvPr id="782" name="Google Shape;782;p30"/>
          <p:cNvSpPr txBox="1"/>
          <p:nvPr/>
        </p:nvSpPr>
        <p:spPr>
          <a:xfrm>
            <a:off x="3875547" y="1084776"/>
            <a:ext cx="4514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ひら</a:t>
            </a:r>
            <a:endParaRPr/>
          </a:p>
        </p:txBody>
      </p:sp>
      <p:sp>
        <p:nvSpPr>
          <p:cNvPr id="783" name="Google Shape;783;p30"/>
          <p:cNvSpPr txBox="1"/>
          <p:nvPr/>
        </p:nvSpPr>
        <p:spPr>
          <a:xfrm>
            <a:off x="6687436" y="1084776"/>
            <a:ext cx="28153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と</a:t>
            </a:r>
            <a:endParaRPr/>
          </a:p>
        </p:txBody>
      </p:sp>
      <p:pic>
        <p:nvPicPr>
          <p:cNvPr id="784" name="Google Shape;784;p30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68620" y="4248253"/>
            <a:ext cx="4806967" cy="2440032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30"/>
          <p:cNvSpPr/>
          <p:nvPr/>
        </p:nvSpPr>
        <p:spPr>
          <a:xfrm rot="1122794">
            <a:off x="2484918" y="2630586"/>
            <a:ext cx="2917310" cy="2617903"/>
          </a:xfrm>
          <a:prstGeom prst="arc">
            <a:avLst>
              <a:gd name="adj1" fmla="val 16200000"/>
              <a:gd name="adj2" fmla="val 0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triangle" w="lg" len="lg"/>
            <a:tailEnd type="triangle" w="lg" len="lg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31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n-ea"/>
                <a:ea typeface="+mn-ea"/>
              </a:rPr>
              <a:t>サーボモーターについて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791" name="Google Shape;791;p31"/>
          <p:cNvSpPr txBox="1"/>
          <p:nvPr/>
        </p:nvSpPr>
        <p:spPr>
          <a:xfrm>
            <a:off x="674695" y="1433217"/>
            <a:ext cx="7794602" cy="577081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　　 　サーボモーターは0～180度までの角度を設定するモーターです。</a:t>
            </a:r>
            <a:endParaRPr sz="1800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92" name="Google Shape;792;p31"/>
          <p:cNvSpPr txBox="1"/>
          <p:nvPr/>
        </p:nvSpPr>
        <p:spPr>
          <a:xfrm>
            <a:off x="4073354" y="1497357"/>
            <a:ext cx="36334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ど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793" name="Google Shape;793;p31"/>
          <p:cNvSpPr txBox="1"/>
          <p:nvPr/>
        </p:nvSpPr>
        <p:spPr>
          <a:xfrm>
            <a:off x="5592932" y="1497357"/>
            <a:ext cx="74572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せってい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794" name="Google Shape;7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4062" y="1404352"/>
            <a:ext cx="565549" cy="605946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31"/>
          <p:cNvSpPr txBox="1"/>
          <p:nvPr/>
        </p:nvSpPr>
        <p:spPr>
          <a:xfrm>
            <a:off x="5027383" y="1497357"/>
            <a:ext cx="56554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かくど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796" name="Google Shape;796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695" y="2849037"/>
            <a:ext cx="3181309" cy="3446418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31"/>
          <p:cNvSpPr/>
          <p:nvPr/>
        </p:nvSpPr>
        <p:spPr>
          <a:xfrm flipH="1">
            <a:off x="760401" y="3488267"/>
            <a:ext cx="1261012" cy="1312954"/>
          </a:xfrm>
          <a:prstGeom prst="arc">
            <a:avLst>
              <a:gd name="adj1" fmla="val 15351780"/>
              <a:gd name="adj2" fmla="val 7003754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triangle" w="lg" len="lg"/>
            <a:tailEnd type="triangle" w="lg" len="lg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98" name="Google Shape;798;p31"/>
          <p:cNvGrpSpPr/>
          <p:nvPr/>
        </p:nvGrpSpPr>
        <p:grpSpPr>
          <a:xfrm>
            <a:off x="6402132" y="2021370"/>
            <a:ext cx="2067165" cy="523220"/>
            <a:chOff x="6402132" y="2021370"/>
            <a:chExt cx="2067165" cy="523220"/>
          </a:xfrm>
        </p:grpSpPr>
        <p:sp>
          <p:nvSpPr>
            <p:cNvPr id="799" name="Google Shape;799;p31"/>
            <p:cNvSpPr txBox="1"/>
            <p:nvPr/>
          </p:nvSpPr>
          <p:spPr>
            <a:xfrm>
              <a:off x="6402132" y="2021370"/>
              <a:ext cx="2067165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※ 1回転はしません。</a:t>
              </a:r>
              <a:endParaRPr sz="16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800" name="Google Shape;800;p31"/>
            <p:cNvSpPr txBox="1"/>
            <p:nvPr/>
          </p:nvSpPr>
          <p:spPr>
            <a:xfrm>
              <a:off x="6753766" y="2085510"/>
              <a:ext cx="667966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かいてん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801" name="Google Shape;801;p31"/>
          <p:cNvCxnSpPr/>
          <p:nvPr/>
        </p:nvCxnSpPr>
        <p:spPr>
          <a:xfrm>
            <a:off x="4872420" y="3230298"/>
            <a:ext cx="309926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802" name="Google Shape;802;p31"/>
          <p:cNvGrpSpPr/>
          <p:nvPr/>
        </p:nvGrpSpPr>
        <p:grpSpPr>
          <a:xfrm>
            <a:off x="4219998" y="2929126"/>
            <a:ext cx="652422" cy="639195"/>
            <a:chOff x="4219998" y="2929126"/>
            <a:chExt cx="652422" cy="639195"/>
          </a:xfrm>
        </p:grpSpPr>
        <p:sp>
          <p:nvSpPr>
            <p:cNvPr id="803" name="Google Shape;803;p31"/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04" name="Google Shape;804;p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05" name="Google Shape;805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65669" y="3001073"/>
            <a:ext cx="2962275" cy="22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31"/>
          <p:cNvSpPr txBox="1"/>
          <p:nvPr/>
        </p:nvSpPr>
        <p:spPr>
          <a:xfrm>
            <a:off x="3780966" y="5339970"/>
            <a:ext cx="5363610" cy="1131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「動き」から　　　　　　　　　　を選び、</a:t>
            </a:r>
            <a:endParaRPr sz="1800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　矢印をマウスで動かして角度を変えてみよう！</a:t>
            </a:r>
            <a:endParaRPr sz="1800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07" name="Google Shape;807;p31"/>
          <p:cNvSpPr txBox="1"/>
          <p:nvPr/>
        </p:nvSpPr>
        <p:spPr>
          <a:xfrm>
            <a:off x="7628040" y="5415008"/>
            <a:ext cx="52223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えら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08" name="Google Shape;808;p31"/>
          <p:cNvSpPr txBox="1"/>
          <p:nvPr/>
        </p:nvSpPr>
        <p:spPr>
          <a:xfrm>
            <a:off x="4010935" y="5397252"/>
            <a:ext cx="44519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うご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09" name="Google Shape;809;p31"/>
          <p:cNvSpPr txBox="1"/>
          <p:nvPr/>
        </p:nvSpPr>
        <p:spPr>
          <a:xfrm>
            <a:off x="6475328" y="5969703"/>
            <a:ext cx="67011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かくど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10" name="Google Shape;810;p31"/>
          <p:cNvSpPr txBox="1"/>
          <p:nvPr/>
        </p:nvSpPr>
        <p:spPr>
          <a:xfrm>
            <a:off x="7263330" y="5969703"/>
            <a:ext cx="32381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か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811" name="Google Shape;811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17119" y="5488593"/>
            <a:ext cx="2370025" cy="449619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31"/>
          <p:cNvSpPr txBox="1"/>
          <p:nvPr/>
        </p:nvSpPr>
        <p:spPr>
          <a:xfrm>
            <a:off x="5538910" y="5969703"/>
            <a:ext cx="52223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うご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13" name="Google Shape;813;p31"/>
          <p:cNvSpPr txBox="1"/>
          <p:nvPr/>
        </p:nvSpPr>
        <p:spPr>
          <a:xfrm>
            <a:off x="3980893" y="5969703"/>
            <a:ext cx="75410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やじるし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32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n-ea"/>
                <a:ea typeface="+mn-ea"/>
              </a:rPr>
              <a:t>サーボモーターについて</a:t>
            </a:r>
            <a:endParaRPr dirty="0">
              <a:latin typeface="+mn-ea"/>
              <a:ea typeface="+mn-ea"/>
            </a:endParaRPr>
          </a:p>
        </p:txBody>
      </p:sp>
      <p:pic>
        <p:nvPicPr>
          <p:cNvPr id="819" name="Google Shape;819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744" y="1237023"/>
            <a:ext cx="2907996" cy="566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77212" y="1227582"/>
            <a:ext cx="2936319" cy="575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9913" y="1227582"/>
            <a:ext cx="2974087" cy="557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32"/>
          <p:cNvPicPr preferRelativeResize="0"/>
          <p:nvPr/>
        </p:nvPicPr>
        <p:blipFill rotWithShape="1">
          <a:blip r:embed="rId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5693" y="1976497"/>
            <a:ext cx="2548402" cy="2619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32"/>
          <p:cNvPicPr preferRelativeResize="0"/>
          <p:nvPr/>
        </p:nvPicPr>
        <p:blipFill rotWithShape="1">
          <a:blip r:embed="rId7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14020" y="1986704"/>
            <a:ext cx="2568813" cy="2619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32"/>
          <p:cNvPicPr preferRelativeResize="0"/>
          <p:nvPr/>
        </p:nvPicPr>
        <p:blipFill rotWithShape="1">
          <a:blip r:embed="rId8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372553" y="1986706"/>
            <a:ext cx="2568809" cy="26193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5" name="Google Shape;825;p32"/>
          <p:cNvCxnSpPr/>
          <p:nvPr/>
        </p:nvCxnSpPr>
        <p:spPr>
          <a:xfrm>
            <a:off x="1077043" y="3460366"/>
            <a:ext cx="6963" cy="736846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sp>
        <p:nvSpPr>
          <p:cNvPr id="826" name="Google Shape;826;p32"/>
          <p:cNvSpPr txBox="1"/>
          <p:nvPr/>
        </p:nvSpPr>
        <p:spPr>
          <a:xfrm>
            <a:off x="1077043" y="2064438"/>
            <a:ext cx="925701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下向き</a:t>
            </a:r>
            <a:endParaRPr sz="1800" b="1" i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827" name="Google Shape;827;p32"/>
          <p:cNvCxnSpPr/>
          <p:nvPr/>
        </p:nvCxnSpPr>
        <p:spPr>
          <a:xfrm rot="10800000" flipH="1">
            <a:off x="7106461" y="2819816"/>
            <a:ext cx="6963" cy="736846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cxnSp>
        <p:nvCxnSpPr>
          <p:cNvPr id="828" name="Google Shape;828;p32"/>
          <p:cNvCxnSpPr/>
          <p:nvPr/>
        </p:nvCxnSpPr>
        <p:spPr>
          <a:xfrm flipH="1">
            <a:off x="3819749" y="3148289"/>
            <a:ext cx="278662" cy="507386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sp>
        <p:nvSpPr>
          <p:cNvPr id="829" name="Google Shape;829;p32"/>
          <p:cNvSpPr txBox="1"/>
          <p:nvPr/>
        </p:nvSpPr>
        <p:spPr>
          <a:xfrm>
            <a:off x="1077043" y="2106757"/>
            <a:ext cx="62201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したむ</a:t>
            </a:r>
            <a:endParaRPr/>
          </a:p>
        </p:txBody>
      </p:sp>
      <p:sp>
        <p:nvSpPr>
          <p:cNvPr id="830" name="Google Shape;830;p32"/>
          <p:cNvSpPr txBox="1"/>
          <p:nvPr/>
        </p:nvSpPr>
        <p:spPr>
          <a:xfrm>
            <a:off x="4076994" y="2073567"/>
            <a:ext cx="925701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横向き</a:t>
            </a:r>
            <a:endParaRPr sz="1800" b="1" i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31" name="Google Shape;831;p32"/>
          <p:cNvSpPr txBox="1"/>
          <p:nvPr/>
        </p:nvSpPr>
        <p:spPr>
          <a:xfrm>
            <a:off x="4076994" y="2115886"/>
            <a:ext cx="62201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よこむ</a:t>
            </a:r>
            <a:endParaRPr/>
          </a:p>
        </p:txBody>
      </p:sp>
      <p:sp>
        <p:nvSpPr>
          <p:cNvPr id="832" name="Google Shape;832;p32"/>
          <p:cNvSpPr txBox="1"/>
          <p:nvPr/>
        </p:nvSpPr>
        <p:spPr>
          <a:xfrm>
            <a:off x="7245828" y="2073567"/>
            <a:ext cx="925701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上向き</a:t>
            </a:r>
            <a:endParaRPr sz="1800" b="1" i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33" name="Google Shape;833;p32"/>
          <p:cNvSpPr txBox="1"/>
          <p:nvPr/>
        </p:nvSpPr>
        <p:spPr>
          <a:xfrm>
            <a:off x="7245828" y="2115886"/>
            <a:ext cx="62201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うえむ</a:t>
            </a:r>
            <a:endParaRPr/>
          </a:p>
        </p:txBody>
      </p:sp>
      <p:sp>
        <p:nvSpPr>
          <p:cNvPr id="834" name="Google Shape;834;p32"/>
          <p:cNvSpPr/>
          <p:nvPr/>
        </p:nvSpPr>
        <p:spPr>
          <a:xfrm>
            <a:off x="1976546" y="1311969"/>
            <a:ext cx="467165" cy="351793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p32"/>
          <p:cNvSpPr/>
          <p:nvPr/>
        </p:nvSpPr>
        <p:spPr>
          <a:xfrm>
            <a:off x="5002695" y="1294212"/>
            <a:ext cx="467165" cy="351793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32"/>
          <p:cNvSpPr/>
          <p:nvPr/>
        </p:nvSpPr>
        <p:spPr>
          <a:xfrm>
            <a:off x="8023718" y="1294211"/>
            <a:ext cx="467165" cy="351793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7" name="Google Shape;837;p3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7953" y="4967188"/>
            <a:ext cx="1023334" cy="1733706"/>
          </a:xfrm>
          <a:prstGeom prst="rect">
            <a:avLst/>
          </a:prstGeom>
          <a:noFill/>
          <a:ln>
            <a:noFill/>
          </a:ln>
        </p:spPr>
      </p:pic>
      <p:sp>
        <p:nvSpPr>
          <p:cNvPr id="838" name="Google Shape;838;p32"/>
          <p:cNvSpPr/>
          <p:nvPr/>
        </p:nvSpPr>
        <p:spPr>
          <a:xfrm>
            <a:off x="1447061" y="4692965"/>
            <a:ext cx="6942338" cy="2096738"/>
          </a:xfrm>
          <a:prstGeom prst="wedgeRoundRectCallout">
            <a:avLst>
              <a:gd name="adj1" fmla="val -54928"/>
              <a:gd name="adj2" fmla="val -225"/>
              <a:gd name="adj3" fmla="val 16667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9" name="Google Shape;839;p32"/>
          <p:cNvPicPr preferRelativeResize="0"/>
          <p:nvPr/>
        </p:nvPicPr>
        <p:blipFill rotWithShape="1">
          <a:blip r:embed="rId10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2613" y="4751192"/>
            <a:ext cx="3794600" cy="19662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0" name="Google Shape;840;p32"/>
          <p:cNvGrpSpPr/>
          <p:nvPr/>
        </p:nvGrpSpPr>
        <p:grpSpPr>
          <a:xfrm>
            <a:off x="1653234" y="5122586"/>
            <a:ext cx="2619379" cy="1015663"/>
            <a:chOff x="1662800" y="5324636"/>
            <a:chExt cx="2619379" cy="1015663"/>
          </a:xfrm>
        </p:grpSpPr>
        <p:grpSp>
          <p:nvGrpSpPr>
            <p:cNvPr id="841" name="Google Shape;841;p32"/>
            <p:cNvGrpSpPr/>
            <p:nvPr/>
          </p:nvGrpSpPr>
          <p:grpSpPr>
            <a:xfrm>
              <a:off x="1662800" y="5324636"/>
              <a:ext cx="2619379" cy="1015663"/>
              <a:chOff x="1662800" y="5324636"/>
              <a:chExt cx="2619379" cy="1015663"/>
            </a:xfrm>
          </p:grpSpPr>
          <p:sp>
            <p:nvSpPr>
              <p:cNvPr id="842" name="Google Shape;842;p32"/>
              <p:cNvSpPr txBox="1"/>
              <p:nvPr/>
            </p:nvSpPr>
            <p:spPr>
              <a:xfrm>
                <a:off x="1662800" y="5324636"/>
                <a:ext cx="2619379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1600">
                    <a:solidFill>
                      <a:srgbClr val="575E75"/>
                    </a:solidFill>
                    <a:latin typeface="Meiryo"/>
                    <a:ea typeface="Meiryo"/>
                    <a:cs typeface="Meiryo"/>
                    <a:sym typeface="Meiryo"/>
                  </a:rPr>
                  <a:t>向きを確認したら、</a:t>
                </a:r>
                <a:endParaRPr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1600">
                    <a:solidFill>
                      <a:srgbClr val="575E75"/>
                    </a:solidFill>
                    <a:latin typeface="Meiryo"/>
                    <a:ea typeface="Meiryo"/>
                    <a:cs typeface="Meiryo"/>
                    <a:sym typeface="Meiryo"/>
                  </a:rPr>
                  <a:t>ステーを取り付けよう！</a:t>
                </a:r>
                <a:endParaRPr/>
              </a:p>
            </p:txBody>
          </p:sp>
          <p:sp>
            <p:nvSpPr>
              <p:cNvPr id="843" name="Google Shape;843;p32"/>
              <p:cNvSpPr txBox="1"/>
              <p:nvPr/>
            </p:nvSpPr>
            <p:spPr>
              <a:xfrm>
                <a:off x="1675063" y="5365631"/>
                <a:ext cx="352052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900">
                    <a:solidFill>
                      <a:srgbClr val="575E75"/>
                    </a:solidFill>
                    <a:latin typeface="Meiryo"/>
                    <a:ea typeface="Meiryo"/>
                    <a:cs typeface="Meiryo"/>
                    <a:sym typeface="Meiryo"/>
                  </a:rPr>
                  <a:t>む</a:t>
                </a:r>
                <a:endParaRPr sz="9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</p:txBody>
          </p:sp>
          <p:sp>
            <p:nvSpPr>
              <p:cNvPr id="844" name="Google Shape;844;p32"/>
              <p:cNvSpPr txBox="1"/>
              <p:nvPr/>
            </p:nvSpPr>
            <p:spPr>
              <a:xfrm>
                <a:off x="2499491" y="5854219"/>
                <a:ext cx="316210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900">
                    <a:solidFill>
                      <a:srgbClr val="575E75"/>
                    </a:solidFill>
                    <a:latin typeface="Meiryo"/>
                    <a:ea typeface="Meiryo"/>
                    <a:cs typeface="Meiryo"/>
                    <a:sym typeface="Meiryo"/>
                  </a:rPr>
                  <a:t>と</a:t>
                </a:r>
                <a:endParaRPr sz="9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</p:txBody>
          </p:sp>
        </p:grpSp>
        <p:sp>
          <p:nvSpPr>
            <p:cNvPr id="845" name="Google Shape;845;p32"/>
            <p:cNvSpPr txBox="1"/>
            <p:nvPr/>
          </p:nvSpPr>
          <p:spPr>
            <a:xfrm>
              <a:off x="2250317" y="5368139"/>
              <a:ext cx="658151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かくにん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846" name="Google Shape;846;p32"/>
            <p:cNvSpPr txBox="1"/>
            <p:nvPr/>
          </p:nvSpPr>
          <p:spPr>
            <a:xfrm>
              <a:off x="2907060" y="5854219"/>
              <a:ext cx="316210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つ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1" name="Google Shape;85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1884" y="1949163"/>
            <a:ext cx="3038475" cy="1885950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p33"/>
          <p:cNvSpPr txBox="1">
            <a:spLocks noGrp="1"/>
          </p:cNvSpPr>
          <p:nvPr>
            <p:ph type="title"/>
          </p:nvPr>
        </p:nvSpPr>
        <p:spPr>
          <a:xfrm>
            <a:off x="333627" y="543804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j-ea"/>
                <a:ea typeface="+mj-ea"/>
              </a:rPr>
              <a:t>ゲートを開閉しよう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853" name="Google Shape;853;p33"/>
          <p:cNvSpPr txBox="1"/>
          <p:nvPr/>
        </p:nvSpPr>
        <p:spPr>
          <a:xfrm>
            <a:off x="1739855" y="330993"/>
            <a:ext cx="13011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かいへい</a:t>
            </a:r>
            <a:endParaRPr dirty="0">
              <a:latin typeface="+mj-ea"/>
              <a:ea typeface="+mj-ea"/>
            </a:endParaRPr>
          </a:p>
        </p:txBody>
      </p:sp>
      <p:cxnSp>
        <p:nvCxnSpPr>
          <p:cNvPr id="854" name="Google Shape;854;p33"/>
          <p:cNvCxnSpPr/>
          <p:nvPr/>
        </p:nvCxnSpPr>
        <p:spPr>
          <a:xfrm>
            <a:off x="891317" y="2231459"/>
            <a:ext cx="309926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855" name="Google Shape;855;p33"/>
          <p:cNvGrpSpPr/>
          <p:nvPr/>
        </p:nvGrpSpPr>
        <p:grpSpPr>
          <a:xfrm>
            <a:off x="228207" y="1764027"/>
            <a:ext cx="652422" cy="639195"/>
            <a:chOff x="268623" y="1661615"/>
            <a:chExt cx="652422" cy="639195"/>
          </a:xfrm>
        </p:grpSpPr>
        <p:sp>
          <p:nvSpPr>
            <p:cNvPr id="856" name="Google Shape;856;p33"/>
            <p:cNvSpPr/>
            <p:nvPr/>
          </p:nvSpPr>
          <p:spPr>
            <a:xfrm>
              <a:off x="268623" y="1661615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57" name="Google Shape;857;p3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14034" y="1702677"/>
              <a:ext cx="571500" cy="5715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858" name="Google Shape;858;p33"/>
          <p:cNvCxnSpPr/>
          <p:nvPr/>
        </p:nvCxnSpPr>
        <p:spPr>
          <a:xfrm>
            <a:off x="880376" y="2745456"/>
            <a:ext cx="331555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859" name="Google Shape;859;p33"/>
          <p:cNvGrpSpPr/>
          <p:nvPr/>
        </p:nvGrpSpPr>
        <p:grpSpPr>
          <a:xfrm>
            <a:off x="227954" y="2444284"/>
            <a:ext cx="652422" cy="639195"/>
            <a:chOff x="4219998" y="2929126"/>
            <a:chExt cx="652422" cy="639195"/>
          </a:xfrm>
        </p:grpSpPr>
        <p:sp>
          <p:nvSpPr>
            <p:cNvPr id="860" name="Google Shape;860;p33"/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61" name="Google Shape;861;p3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62" name="Google Shape;862;p33"/>
          <p:cNvGrpSpPr/>
          <p:nvPr/>
        </p:nvGrpSpPr>
        <p:grpSpPr>
          <a:xfrm>
            <a:off x="219076" y="3131714"/>
            <a:ext cx="652422" cy="639195"/>
            <a:chOff x="303415" y="2322618"/>
            <a:chExt cx="652422" cy="639195"/>
          </a:xfrm>
        </p:grpSpPr>
        <p:pic>
          <p:nvPicPr>
            <p:cNvPr id="863" name="Google Shape;863;p3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57516" y="2408035"/>
              <a:ext cx="561975" cy="4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4" name="Google Shape;864;p33"/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865" name="Google Shape;865;p33"/>
          <p:cNvCxnSpPr/>
          <p:nvPr/>
        </p:nvCxnSpPr>
        <p:spPr>
          <a:xfrm>
            <a:off x="891317" y="3217131"/>
            <a:ext cx="331555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866" name="Google Shape;866;p33"/>
          <p:cNvGrpSpPr/>
          <p:nvPr/>
        </p:nvGrpSpPr>
        <p:grpSpPr>
          <a:xfrm>
            <a:off x="4461614" y="1826519"/>
            <a:ext cx="4252653" cy="590327"/>
            <a:chOff x="4120077" y="2217378"/>
            <a:chExt cx="4252653" cy="590327"/>
          </a:xfrm>
        </p:grpSpPr>
        <p:sp>
          <p:nvSpPr>
            <p:cNvPr id="867" name="Google Shape;867;p33"/>
            <p:cNvSpPr txBox="1"/>
            <p:nvPr/>
          </p:nvSpPr>
          <p:spPr>
            <a:xfrm>
              <a:off x="4120077" y="2217378"/>
              <a:ext cx="4252653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イベント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」から　　　　　を選ぶ。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868" name="Google Shape;868;p33"/>
            <p:cNvSpPr txBox="1"/>
            <p:nvPr/>
          </p:nvSpPr>
          <p:spPr>
            <a:xfrm>
              <a:off x="7280993" y="2259697"/>
              <a:ext cx="522236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869" name="Google Shape;869;p3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052879" y="2289500"/>
              <a:ext cx="1143099" cy="51820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70" name="Google Shape;870;p33"/>
          <p:cNvGrpSpPr/>
          <p:nvPr/>
        </p:nvGrpSpPr>
        <p:grpSpPr>
          <a:xfrm>
            <a:off x="4436279" y="2819468"/>
            <a:ext cx="4707721" cy="1131079"/>
            <a:chOff x="4436279" y="2533472"/>
            <a:chExt cx="4707721" cy="1131079"/>
          </a:xfrm>
        </p:grpSpPr>
        <p:sp>
          <p:nvSpPr>
            <p:cNvPr id="871" name="Google Shape;871;p33"/>
            <p:cNvSpPr txBox="1"/>
            <p:nvPr/>
          </p:nvSpPr>
          <p:spPr>
            <a:xfrm>
              <a:off x="4436279" y="2533472"/>
              <a:ext cx="4707721" cy="1131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「動き」から　　　　　　　　　　を選び、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 b="1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180度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」に変更する。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872" name="Google Shape;872;p33"/>
            <p:cNvSpPr txBox="1"/>
            <p:nvPr/>
          </p:nvSpPr>
          <p:spPr>
            <a:xfrm>
              <a:off x="8283353" y="2608510"/>
              <a:ext cx="522236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873" name="Google Shape;873;p33"/>
            <p:cNvSpPr txBox="1"/>
            <p:nvPr/>
          </p:nvSpPr>
          <p:spPr>
            <a:xfrm>
              <a:off x="4666248" y="2590754"/>
              <a:ext cx="44519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うご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874" name="Google Shape;874;p33"/>
            <p:cNvSpPr txBox="1"/>
            <p:nvPr/>
          </p:nvSpPr>
          <p:spPr>
            <a:xfrm>
              <a:off x="5739735" y="3166104"/>
              <a:ext cx="77740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へんこう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875" name="Google Shape;875;p33"/>
            <p:cNvSpPr txBox="1"/>
            <p:nvPr/>
          </p:nvSpPr>
          <p:spPr>
            <a:xfrm>
              <a:off x="5164357" y="3147545"/>
              <a:ext cx="323814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ど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876" name="Google Shape;876;p3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872432" y="2682095"/>
              <a:ext cx="2370025" cy="44961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77" name="Google Shape;877;p33"/>
          <p:cNvGrpSpPr/>
          <p:nvPr/>
        </p:nvGrpSpPr>
        <p:grpSpPr>
          <a:xfrm>
            <a:off x="1151884" y="4553605"/>
            <a:ext cx="5811669" cy="579525"/>
            <a:chOff x="793317" y="3894514"/>
            <a:chExt cx="5811669" cy="579525"/>
          </a:xfrm>
        </p:grpSpPr>
        <p:sp>
          <p:nvSpPr>
            <p:cNvPr id="878" name="Google Shape;878;p33"/>
            <p:cNvSpPr txBox="1"/>
            <p:nvPr/>
          </p:nvSpPr>
          <p:spPr>
            <a:xfrm>
              <a:off x="793317" y="3894514"/>
              <a:ext cx="5811669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制御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」から　　　　　を選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び、「2秒」に変更する。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879" name="Google Shape;879;p33"/>
            <p:cNvSpPr txBox="1"/>
            <p:nvPr/>
          </p:nvSpPr>
          <p:spPr>
            <a:xfrm>
              <a:off x="942696" y="3957389"/>
              <a:ext cx="80040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せいぎょ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880" name="Google Shape;880;p33"/>
            <p:cNvSpPr txBox="1"/>
            <p:nvPr/>
          </p:nvSpPr>
          <p:spPr>
            <a:xfrm>
              <a:off x="3508688" y="3950317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881" name="Google Shape;881;p33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288466" y="4001558"/>
              <a:ext cx="1082134" cy="4724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2" name="Google Shape;882;p33"/>
            <p:cNvSpPr txBox="1"/>
            <p:nvPr/>
          </p:nvSpPr>
          <p:spPr>
            <a:xfrm>
              <a:off x="5219397" y="3957389"/>
              <a:ext cx="77740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へんこう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883" name="Google Shape;883;p33"/>
            <p:cNvSpPr txBox="1"/>
            <p:nvPr/>
          </p:nvSpPr>
          <p:spPr>
            <a:xfrm>
              <a:off x="4503519" y="3954578"/>
              <a:ext cx="623794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びょう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884" name="Google Shape;884;p33"/>
          <p:cNvGrpSpPr/>
          <p:nvPr/>
        </p:nvGrpSpPr>
        <p:grpSpPr>
          <a:xfrm>
            <a:off x="1156513" y="5495680"/>
            <a:ext cx="4707721" cy="598242"/>
            <a:chOff x="863295" y="4664313"/>
            <a:chExt cx="4707721" cy="598242"/>
          </a:xfrm>
        </p:grpSpPr>
        <p:sp>
          <p:nvSpPr>
            <p:cNvPr id="885" name="Google Shape;885;p33"/>
            <p:cNvSpPr txBox="1"/>
            <p:nvPr/>
          </p:nvSpPr>
          <p:spPr>
            <a:xfrm>
              <a:off x="863295" y="4664313"/>
              <a:ext cx="4707721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「動き」から　　　　　　　　　　を選ぶ。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886" name="Google Shape;886;p33"/>
            <p:cNvSpPr txBox="1"/>
            <p:nvPr/>
          </p:nvSpPr>
          <p:spPr>
            <a:xfrm>
              <a:off x="4710369" y="4739351"/>
              <a:ext cx="522236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887" name="Google Shape;887;p33"/>
            <p:cNvSpPr txBox="1"/>
            <p:nvPr/>
          </p:nvSpPr>
          <p:spPr>
            <a:xfrm>
              <a:off x="1093264" y="4721595"/>
              <a:ext cx="44519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うご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888" name="Google Shape;888;p3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299448" y="4812936"/>
              <a:ext cx="2370025" cy="44961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4" name="Google Shape;894;p34"/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895" name="Google Shape;895;p34"/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b="1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プログラムをパソコンに保存しよう！</a:t>
              </a:r>
              <a:endParaRPr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896" name="Google Shape;896;p34"/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 b="1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ほぞん</a:t>
              </a:r>
              <a:endParaRPr sz="1000" b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sp>
        <p:nvSpPr>
          <p:cNvPr id="897" name="Google Shape;897;p34"/>
          <p:cNvSpPr txBox="1"/>
          <p:nvPr/>
        </p:nvSpPr>
        <p:spPr>
          <a:xfrm>
            <a:off x="968913" y="1585830"/>
            <a:ext cx="6541595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ファイル　</a:t>
            </a: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-JP"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→　「コンピュータに保存する」を選択する</a:t>
            </a:r>
            <a:endParaRPr sz="1800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98" name="Google Shape;898;p34"/>
          <p:cNvSpPr txBox="1"/>
          <p:nvPr/>
        </p:nvSpPr>
        <p:spPr>
          <a:xfrm>
            <a:off x="4643021" y="1647422"/>
            <a:ext cx="59531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ほぞん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99" name="Google Shape;899;p34"/>
          <p:cNvSpPr txBox="1"/>
          <p:nvPr/>
        </p:nvSpPr>
        <p:spPr>
          <a:xfrm>
            <a:off x="5957429" y="1658130"/>
            <a:ext cx="72745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せんたく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900" name="Google Shape;900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367" y="2578619"/>
            <a:ext cx="4477375" cy="2943636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34"/>
          <p:cNvSpPr/>
          <p:nvPr/>
        </p:nvSpPr>
        <p:spPr>
          <a:xfrm>
            <a:off x="2805344" y="3953933"/>
            <a:ext cx="2272684" cy="458270"/>
          </a:xfrm>
          <a:prstGeom prst="roundRect">
            <a:avLst>
              <a:gd name="adj" fmla="val 5730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34"/>
          <p:cNvSpPr/>
          <p:nvPr/>
        </p:nvSpPr>
        <p:spPr>
          <a:xfrm>
            <a:off x="2805344" y="2578619"/>
            <a:ext cx="914400" cy="528933"/>
          </a:xfrm>
          <a:prstGeom prst="roundRect">
            <a:avLst>
              <a:gd name="adj" fmla="val 5730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852;p33">
            <a:extLst>
              <a:ext uri="{FF2B5EF4-FFF2-40B4-BE49-F238E27FC236}">
                <a16:creationId xmlns:a16="http://schemas.microsoft.com/office/drawing/2014/main" id="{AA659EDE-44F1-030B-EE59-C3C01B67B0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3627" y="543804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j-ea"/>
                <a:ea typeface="+mj-ea"/>
              </a:rPr>
              <a:t>ゲートを開閉しよう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16" name="Google Shape;853;p33">
            <a:extLst>
              <a:ext uri="{FF2B5EF4-FFF2-40B4-BE49-F238E27FC236}">
                <a16:creationId xmlns:a16="http://schemas.microsoft.com/office/drawing/2014/main" id="{685B3507-1716-F23A-4E01-AF6B0387A234}"/>
              </a:ext>
            </a:extLst>
          </p:cNvPr>
          <p:cNvSpPr txBox="1"/>
          <p:nvPr/>
        </p:nvSpPr>
        <p:spPr>
          <a:xfrm>
            <a:off x="1739855" y="330993"/>
            <a:ext cx="13011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かいへい</a:t>
            </a:r>
            <a:endParaRPr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8" name="Google Shape;908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012" y="2100303"/>
            <a:ext cx="8943975" cy="4057650"/>
          </a:xfrm>
          <a:prstGeom prst="rect">
            <a:avLst/>
          </a:prstGeom>
          <a:noFill/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10" name="Google Shape;910;p35"/>
          <p:cNvSpPr txBox="1"/>
          <p:nvPr/>
        </p:nvSpPr>
        <p:spPr>
          <a:xfrm>
            <a:off x="678169" y="4300387"/>
            <a:ext cx="98541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600" i="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保存する</a:t>
            </a:r>
            <a:endParaRPr sz="600" i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11" name="Google Shape;911;p35"/>
          <p:cNvSpPr txBox="1"/>
          <p:nvPr/>
        </p:nvSpPr>
        <p:spPr>
          <a:xfrm>
            <a:off x="334735" y="1226104"/>
            <a:ext cx="8943975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ファイル名を「（自分の名前）0301ゲート」にして「保存」ボタンを押す。</a:t>
            </a:r>
            <a:endParaRPr sz="1800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12" name="Google Shape;912;p35"/>
          <p:cNvSpPr txBox="1"/>
          <p:nvPr/>
        </p:nvSpPr>
        <p:spPr>
          <a:xfrm>
            <a:off x="5844346" y="1279808"/>
            <a:ext cx="8541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ほぞん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13" name="Google Shape;913;p35"/>
          <p:cNvSpPr txBox="1"/>
          <p:nvPr/>
        </p:nvSpPr>
        <p:spPr>
          <a:xfrm>
            <a:off x="2174117" y="1279808"/>
            <a:ext cx="64942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じぶん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14" name="Google Shape;914;p35"/>
          <p:cNvSpPr txBox="1"/>
          <p:nvPr/>
        </p:nvSpPr>
        <p:spPr>
          <a:xfrm>
            <a:off x="2840176" y="1279808"/>
            <a:ext cx="64942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なまえ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15" name="Google Shape;915;p35"/>
          <p:cNvSpPr txBox="1"/>
          <p:nvPr/>
        </p:nvSpPr>
        <p:spPr>
          <a:xfrm>
            <a:off x="1150342" y="1279808"/>
            <a:ext cx="64942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めい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16" name="Google Shape;916;p35"/>
          <p:cNvSpPr txBox="1"/>
          <p:nvPr/>
        </p:nvSpPr>
        <p:spPr>
          <a:xfrm>
            <a:off x="7439329" y="1279808"/>
            <a:ext cx="64942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お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17" name="Google Shape;917;p35"/>
          <p:cNvSpPr/>
          <p:nvPr/>
        </p:nvSpPr>
        <p:spPr>
          <a:xfrm>
            <a:off x="6596109" y="5723249"/>
            <a:ext cx="1102311" cy="366499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35"/>
          <p:cNvSpPr txBox="1"/>
          <p:nvPr/>
        </p:nvSpPr>
        <p:spPr>
          <a:xfrm>
            <a:off x="1590747" y="4918331"/>
            <a:ext cx="4776186" cy="25391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5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いのうえななこ0301ゲート</a:t>
            </a:r>
            <a:endParaRPr/>
          </a:p>
        </p:txBody>
      </p:sp>
      <p:sp>
        <p:nvSpPr>
          <p:cNvPr id="919" name="Google Shape;919;p35"/>
          <p:cNvSpPr/>
          <p:nvPr/>
        </p:nvSpPr>
        <p:spPr>
          <a:xfrm>
            <a:off x="1526960" y="4882383"/>
            <a:ext cx="2734322" cy="251948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852;p33">
            <a:extLst>
              <a:ext uri="{FF2B5EF4-FFF2-40B4-BE49-F238E27FC236}">
                <a16:creationId xmlns:a16="http://schemas.microsoft.com/office/drawing/2014/main" id="{C5F596F4-9A24-EFD6-6A64-4921264778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3627" y="543804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j-ea"/>
                <a:ea typeface="+mj-ea"/>
              </a:rPr>
              <a:t>ゲートを開閉しよう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18" name="Google Shape;853;p33">
            <a:extLst>
              <a:ext uri="{FF2B5EF4-FFF2-40B4-BE49-F238E27FC236}">
                <a16:creationId xmlns:a16="http://schemas.microsoft.com/office/drawing/2014/main" id="{7BE2E2B7-D13F-4A9D-0748-89172E10E1EB}"/>
              </a:ext>
            </a:extLst>
          </p:cNvPr>
          <p:cNvSpPr txBox="1"/>
          <p:nvPr/>
        </p:nvSpPr>
        <p:spPr>
          <a:xfrm>
            <a:off x="1739855" y="330993"/>
            <a:ext cx="13011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かいへい</a:t>
            </a:r>
            <a:endParaRPr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6" name="Google Shape;926;p36"/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927" name="Google Shape;927;p36"/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b="1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プログラムを動かそう！</a:t>
              </a:r>
              <a:endParaRPr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928" name="Google Shape;928;p36"/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 b="1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うご</a:t>
              </a:r>
              <a:endParaRPr sz="10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929" name="Google Shape;929;p36"/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930" name="Google Shape;930;p3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1" name="Google Shape;931;p36"/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000" b="1" i="0">
                  <a:solidFill>
                    <a:srgbClr val="C55A11"/>
                  </a:solidFill>
                  <a:latin typeface="Meiryo"/>
                  <a:ea typeface="Meiryo"/>
                  <a:cs typeface="Meiryo"/>
                  <a:sym typeface="Meiryo"/>
                </a:rPr>
                <a:t>命令通りに動いたかな？</a:t>
              </a:r>
              <a:endParaRPr sz="2000" b="1">
                <a:solidFill>
                  <a:srgbClr val="C55A1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932" name="Google Shape;932;p36"/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 b="1">
                  <a:solidFill>
                    <a:srgbClr val="C55A11"/>
                  </a:solidFill>
                  <a:latin typeface="Meiryo"/>
                  <a:ea typeface="Meiryo"/>
                  <a:cs typeface="Meiryo"/>
                  <a:sym typeface="Meiryo"/>
                </a:rPr>
                <a:t>うご</a:t>
              </a:r>
              <a:endParaRPr/>
            </a:p>
          </p:txBody>
        </p:sp>
        <p:sp>
          <p:nvSpPr>
            <p:cNvPr id="933" name="Google Shape;933;p36"/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 b="1">
                  <a:solidFill>
                    <a:srgbClr val="C55A11"/>
                  </a:solidFill>
                  <a:latin typeface="Meiryo"/>
                  <a:ea typeface="Meiryo"/>
                  <a:cs typeface="Meiryo"/>
                  <a:sym typeface="Meiryo"/>
                </a:rPr>
                <a:t>めいれいどお</a:t>
              </a:r>
              <a:endParaRPr/>
            </a:p>
          </p:txBody>
        </p:sp>
      </p:grpSp>
      <p:grpSp>
        <p:nvGrpSpPr>
          <p:cNvPr id="934" name="Google Shape;934;p36"/>
          <p:cNvGrpSpPr/>
          <p:nvPr/>
        </p:nvGrpSpPr>
        <p:grpSpPr>
          <a:xfrm>
            <a:off x="1080934" y="1923646"/>
            <a:ext cx="7006910" cy="577081"/>
            <a:chOff x="166246" y="1939473"/>
            <a:chExt cx="7006910" cy="577081"/>
          </a:xfrm>
        </p:grpSpPr>
        <p:sp>
          <p:nvSpPr>
            <p:cNvPr id="935" name="Google Shape;935;p36"/>
            <p:cNvSpPr txBox="1"/>
            <p:nvPr/>
          </p:nvSpPr>
          <p:spPr>
            <a:xfrm>
              <a:off x="384131" y="1939473"/>
              <a:ext cx="6789025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studuino-bit の　　を押し、プログラムが動くか確かめよう！</a:t>
              </a:r>
              <a:endParaRPr/>
            </a:p>
          </p:txBody>
        </p:sp>
        <p:sp>
          <p:nvSpPr>
            <p:cNvPr id="936" name="Google Shape;936;p36"/>
            <p:cNvSpPr txBox="1"/>
            <p:nvPr/>
          </p:nvSpPr>
          <p:spPr>
            <a:xfrm>
              <a:off x="2750039" y="2013190"/>
              <a:ext cx="386406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お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937" name="Google Shape;937;p36"/>
            <p:cNvSpPr txBox="1"/>
            <p:nvPr/>
          </p:nvSpPr>
          <p:spPr>
            <a:xfrm>
              <a:off x="4669549" y="1981861"/>
              <a:ext cx="608118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うご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938" name="Google Shape;938;p36"/>
            <p:cNvSpPr txBox="1"/>
            <p:nvPr/>
          </p:nvSpPr>
          <p:spPr>
            <a:xfrm>
              <a:off x="5399439" y="1981861"/>
              <a:ext cx="608118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たし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939" name="Google Shape;939;p36"/>
            <p:cNvSpPr txBox="1"/>
            <p:nvPr/>
          </p:nvSpPr>
          <p:spPr>
            <a:xfrm>
              <a:off x="166246" y="2019841"/>
              <a:ext cx="1927687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スタデュイーノ：ビット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940" name="Google Shape;940;p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195742" y="2104972"/>
              <a:ext cx="336411" cy="3452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" name="Google Shape;852;p33">
            <a:extLst>
              <a:ext uri="{FF2B5EF4-FFF2-40B4-BE49-F238E27FC236}">
                <a16:creationId xmlns:a16="http://schemas.microsoft.com/office/drawing/2014/main" id="{DC15D772-3ECC-49DB-9FFE-725C3D22DA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3627" y="543804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j-ea"/>
                <a:ea typeface="+mj-ea"/>
              </a:rPr>
              <a:t>ゲートを開閉しよう</a:t>
            </a:r>
            <a:endParaRPr dirty="0">
              <a:latin typeface="+mj-ea"/>
              <a:ea typeface="+mj-ea"/>
            </a:endParaRPr>
          </a:p>
        </p:txBody>
      </p:sp>
      <p:sp>
        <p:nvSpPr>
          <p:cNvPr id="22" name="Google Shape;853;p33">
            <a:extLst>
              <a:ext uri="{FF2B5EF4-FFF2-40B4-BE49-F238E27FC236}">
                <a16:creationId xmlns:a16="http://schemas.microsoft.com/office/drawing/2014/main" id="{66617B69-AD79-B05F-F017-7993AF72150D}"/>
              </a:ext>
            </a:extLst>
          </p:cNvPr>
          <p:cNvSpPr txBox="1"/>
          <p:nvPr/>
        </p:nvSpPr>
        <p:spPr>
          <a:xfrm>
            <a:off x="1739855" y="330993"/>
            <a:ext cx="13011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j-ea"/>
                <a:ea typeface="+mj-ea"/>
                <a:cs typeface="Arial"/>
                <a:sym typeface="Arial"/>
              </a:rPr>
              <a:t>かいへい</a:t>
            </a:r>
            <a:endParaRPr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37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+mn-ea"/>
                <a:ea typeface="+mn-ea"/>
              </a:rPr>
              <a:t>タッチセンサーでゲートを開閉しよう</a:t>
            </a:r>
            <a:endParaRPr>
              <a:latin typeface="+mn-ea"/>
              <a:ea typeface="+mn-ea"/>
            </a:endParaRPr>
          </a:p>
        </p:txBody>
      </p:sp>
      <p:sp>
        <p:nvSpPr>
          <p:cNvPr id="947" name="Google Shape;947;p37"/>
          <p:cNvSpPr txBox="1"/>
          <p:nvPr/>
        </p:nvSpPr>
        <p:spPr>
          <a:xfrm>
            <a:off x="4525055" y="350756"/>
            <a:ext cx="89402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かいへい</a:t>
            </a:r>
            <a:endParaRPr>
              <a:latin typeface="+mn-ea"/>
              <a:ea typeface="+mn-ea"/>
            </a:endParaRPr>
          </a:p>
        </p:txBody>
      </p:sp>
      <p:sp>
        <p:nvSpPr>
          <p:cNvPr id="948" name="Google Shape;948;p37"/>
          <p:cNvSpPr txBox="1"/>
          <p:nvPr/>
        </p:nvSpPr>
        <p:spPr>
          <a:xfrm>
            <a:off x="334735" y="993381"/>
            <a:ext cx="8170014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i="0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　　を押したあと、タッチセンサーを押してゲートを開き、</a:t>
            </a:r>
            <a:endParaRPr sz="2000" b="1" i="0">
              <a:solidFill>
                <a:srgbClr val="C00000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　2秒後にゲートを閉じよう！（何回もできるようにしよう）</a:t>
            </a:r>
            <a:endParaRPr/>
          </a:p>
        </p:txBody>
      </p:sp>
      <p:sp>
        <p:nvSpPr>
          <p:cNvPr id="949" name="Google Shape;949;p37"/>
          <p:cNvSpPr txBox="1"/>
          <p:nvPr/>
        </p:nvSpPr>
        <p:spPr>
          <a:xfrm>
            <a:off x="1173174" y="1084776"/>
            <a:ext cx="25531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お</a:t>
            </a:r>
            <a:endParaRPr/>
          </a:p>
        </p:txBody>
      </p:sp>
      <p:sp>
        <p:nvSpPr>
          <p:cNvPr id="950" name="Google Shape;950;p37"/>
          <p:cNvSpPr txBox="1"/>
          <p:nvPr/>
        </p:nvSpPr>
        <p:spPr>
          <a:xfrm>
            <a:off x="696484" y="1697383"/>
            <a:ext cx="80302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びょうご</a:t>
            </a:r>
            <a:endParaRPr/>
          </a:p>
        </p:txBody>
      </p:sp>
      <p:pic>
        <p:nvPicPr>
          <p:cNvPr id="951" name="Google Shape;95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9352" y="1175407"/>
            <a:ext cx="365769" cy="375395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37"/>
          <p:cNvSpPr txBox="1"/>
          <p:nvPr/>
        </p:nvSpPr>
        <p:spPr>
          <a:xfrm>
            <a:off x="6424135" y="1107860"/>
            <a:ext cx="4514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ひら</a:t>
            </a:r>
            <a:endParaRPr/>
          </a:p>
        </p:txBody>
      </p:sp>
      <p:sp>
        <p:nvSpPr>
          <p:cNvPr id="953" name="Google Shape;953;p37"/>
          <p:cNvSpPr txBox="1"/>
          <p:nvPr/>
        </p:nvSpPr>
        <p:spPr>
          <a:xfrm>
            <a:off x="2602141" y="1697383"/>
            <a:ext cx="28153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と</a:t>
            </a:r>
            <a:endParaRPr/>
          </a:p>
        </p:txBody>
      </p:sp>
      <p:sp>
        <p:nvSpPr>
          <p:cNvPr id="954" name="Google Shape;954;p37"/>
          <p:cNvSpPr txBox="1"/>
          <p:nvPr/>
        </p:nvSpPr>
        <p:spPr>
          <a:xfrm>
            <a:off x="4763329" y="1052564"/>
            <a:ext cx="25531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お</a:t>
            </a:r>
            <a:endParaRPr/>
          </a:p>
        </p:txBody>
      </p:sp>
      <p:pic>
        <p:nvPicPr>
          <p:cNvPr id="955" name="Google Shape;955;p37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97994" y="2034749"/>
            <a:ext cx="3675354" cy="4378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37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037910" y="2034749"/>
            <a:ext cx="3675354" cy="4378768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37"/>
          <p:cNvSpPr/>
          <p:nvPr/>
        </p:nvSpPr>
        <p:spPr>
          <a:xfrm>
            <a:off x="4317112" y="3848869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37"/>
          <p:cNvSpPr/>
          <p:nvPr/>
        </p:nvSpPr>
        <p:spPr>
          <a:xfrm>
            <a:off x="1935863" y="4998128"/>
            <a:ext cx="799615" cy="797096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59" name="Google Shape;959;p37"/>
          <p:cNvCxnSpPr/>
          <p:nvPr/>
        </p:nvCxnSpPr>
        <p:spPr>
          <a:xfrm rot="10800000" flipH="1">
            <a:off x="1774715" y="5459554"/>
            <a:ext cx="447584" cy="405065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sp>
        <p:nvSpPr>
          <p:cNvPr id="960" name="Google Shape;960;p37"/>
          <p:cNvSpPr txBox="1"/>
          <p:nvPr/>
        </p:nvSpPr>
        <p:spPr>
          <a:xfrm>
            <a:off x="4018229" y="1697383"/>
            <a:ext cx="80302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なんかい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5" name="Google Shape;965;p38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5191" y="2831968"/>
            <a:ext cx="3356045" cy="3570929"/>
          </a:xfrm>
          <a:prstGeom prst="rect">
            <a:avLst/>
          </a:prstGeom>
          <a:noFill/>
          <a:ln>
            <a:noFill/>
          </a:ln>
        </p:spPr>
      </p:pic>
      <p:sp>
        <p:nvSpPr>
          <p:cNvPr id="966" name="Google Shape;966;p38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+mn-ea"/>
                <a:ea typeface="+mn-ea"/>
              </a:rPr>
              <a:t>タッチセンサーについて</a:t>
            </a:r>
            <a:endParaRPr>
              <a:latin typeface="+mn-ea"/>
              <a:ea typeface="+mn-ea"/>
            </a:endParaRPr>
          </a:p>
        </p:txBody>
      </p:sp>
      <p:sp>
        <p:nvSpPr>
          <p:cNvPr id="967" name="Google Shape;967;p38"/>
          <p:cNvSpPr txBox="1"/>
          <p:nvPr/>
        </p:nvSpPr>
        <p:spPr>
          <a:xfrm>
            <a:off x="398681" y="1403940"/>
            <a:ext cx="8380639" cy="113107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　　　</a:t>
            </a:r>
            <a:r>
              <a:rPr lang="ja-JP"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タッチセンサーは、ボタンが押されているかどうかの状態を判定します。</a:t>
            </a:r>
            <a:endParaRPr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　　　物体との衝突などの判定に使います。</a:t>
            </a:r>
            <a:endParaRPr sz="1800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68" name="Google Shape;968;p38"/>
          <p:cNvSpPr txBox="1"/>
          <p:nvPr/>
        </p:nvSpPr>
        <p:spPr>
          <a:xfrm>
            <a:off x="4079648" y="1449602"/>
            <a:ext cx="36334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お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69" name="Google Shape;969;p38"/>
          <p:cNvSpPr txBox="1"/>
          <p:nvPr/>
        </p:nvSpPr>
        <p:spPr>
          <a:xfrm>
            <a:off x="7197328" y="1473989"/>
            <a:ext cx="74572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はんてい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970" name="Google Shape;970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4388" y="1443693"/>
            <a:ext cx="565549" cy="605946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38"/>
          <p:cNvSpPr txBox="1"/>
          <p:nvPr/>
        </p:nvSpPr>
        <p:spPr>
          <a:xfrm>
            <a:off x="6470793" y="1470991"/>
            <a:ext cx="82300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じょうたい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grpSp>
        <p:nvGrpSpPr>
          <p:cNvPr id="972" name="Google Shape;972;p38"/>
          <p:cNvGrpSpPr/>
          <p:nvPr/>
        </p:nvGrpSpPr>
        <p:grpSpPr>
          <a:xfrm>
            <a:off x="4342557" y="3867445"/>
            <a:ext cx="3845418" cy="1131079"/>
            <a:chOff x="4572000" y="4052689"/>
            <a:chExt cx="3845418" cy="1131079"/>
          </a:xfrm>
        </p:grpSpPr>
        <p:sp>
          <p:nvSpPr>
            <p:cNvPr id="973" name="Google Shape;973;p38"/>
            <p:cNvSpPr txBox="1"/>
            <p:nvPr/>
          </p:nvSpPr>
          <p:spPr>
            <a:xfrm>
              <a:off x="4572000" y="4052689"/>
              <a:ext cx="3845418" cy="1131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タッチセンサーを押して、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センサーボードの値を確認しよう！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974" name="Google Shape;974;p38"/>
            <p:cNvSpPr txBox="1"/>
            <p:nvPr/>
          </p:nvSpPr>
          <p:spPr>
            <a:xfrm>
              <a:off x="6821296" y="4638559"/>
              <a:ext cx="740265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かくにん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975" name="Google Shape;975;p38"/>
            <p:cNvSpPr txBox="1"/>
            <p:nvPr/>
          </p:nvSpPr>
          <p:spPr>
            <a:xfrm>
              <a:off x="6270187" y="4638559"/>
              <a:ext cx="67011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あたい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976" name="Google Shape;976;p38"/>
            <p:cNvSpPr txBox="1"/>
            <p:nvPr/>
          </p:nvSpPr>
          <p:spPr>
            <a:xfrm>
              <a:off x="6443340" y="4115568"/>
              <a:ext cx="323814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お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sp>
        <p:nvSpPr>
          <p:cNvPr id="977" name="Google Shape;977;p38"/>
          <p:cNvSpPr txBox="1"/>
          <p:nvPr/>
        </p:nvSpPr>
        <p:spPr>
          <a:xfrm>
            <a:off x="996669" y="2004050"/>
            <a:ext cx="82300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ぶったい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78" name="Google Shape;978;p38"/>
          <p:cNvSpPr txBox="1"/>
          <p:nvPr/>
        </p:nvSpPr>
        <p:spPr>
          <a:xfrm>
            <a:off x="1920450" y="2004050"/>
            <a:ext cx="82300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しょうとつ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79" name="Google Shape;979;p38"/>
          <p:cNvSpPr txBox="1"/>
          <p:nvPr/>
        </p:nvSpPr>
        <p:spPr>
          <a:xfrm>
            <a:off x="3051615" y="2004050"/>
            <a:ext cx="74572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はんてい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80" name="Google Shape;980;p38"/>
          <p:cNvSpPr txBox="1"/>
          <p:nvPr/>
        </p:nvSpPr>
        <p:spPr>
          <a:xfrm>
            <a:off x="3797340" y="2004050"/>
            <a:ext cx="54521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つか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981" name="Google Shape;981;p38"/>
          <p:cNvCxnSpPr/>
          <p:nvPr/>
        </p:nvCxnSpPr>
        <p:spPr>
          <a:xfrm rot="10800000" flipH="1">
            <a:off x="1293090" y="5239539"/>
            <a:ext cx="447584" cy="405065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39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+mn-ea"/>
                <a:ea typeface="+mn-ea"/>
              </a:rPr>
              <a:t>タッチセンサーについて</a:t>
            </a:r>
            <a:endParaRPr>
              <a:latin typeface="+mn-ea"/>
              <a:ea typeface="+mn-ea"/>
            </a:endParaRPr>
          </a:p>
        </p:txBody>
      </p:sp>
      <p:pic>
        <p:nvPicPr>
          <p:cNvPr id="987" name="Google Shape;987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754" y="1779972"/>
            <a:ext cx="2962275" cy="41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48641" y="1770447"/>
            <a:ext cx="2962275" cy="4124325"/>
          </a:xfrm>
          <a:prstGeom prst="rect">
            <a:avLst/>
          </a:prstGeom>
          <a:noFill/>
          <a:ln>
            <a:noFill/>
          </a:ln>
        </p:spPr>
      </p:pic>
      <p:sp>
        <p:nvSpPr>
          <p:cNvPr id="989" name="Google Shape;989;p39"/>
          <p:cNvSpPr/>
          <p:nvPr/>
        </p:nvSpPr>
        <p:spPr>
          <a:xfrm>
            <a:off x="1066754" y="5442012"/>
            <a:ext cx="2892687" cy="452760"/>
          </a:xfrm>
          <a:prstGeom prst="roundRect">
            <a:avLst>
              <a:gd name="adj" fmla="val 5730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0" name="Google Shape;990;p39"/>
          <p:cNvSpPr/>
          <p:nvPr/>
        </p:nvSpPr>
        <p:spPr>
          <a:xfrm>
            <a:off x="4883434" y="5425737"/>
            <a:ext cx="2892687" cy="452760"/>
          </a:xfrm>
          <a:prstGeom prst="roundRect">
            <a:avLst>
              <a:gd name="adj" fmla="val 5730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91" name="Google Shape;991;p39"/>
          <p:cNvGrpSpPr/>
          <p:nvPr/>
        </p:nvGrpSpPr>
        <p:grpSpPr>
          <a:xfrm>
            <a:off x="5620654" y="1167230"/>
            <a:ext cx="1418245" cy="577081"/>
            <a:chOff x="5595114" y="1111096"/>
            <a:chExt cx="1418245" cy="577081"/>
          </a:xfrm>
        </p:grpSpPr>
        <p:sp>
          <p:nvSpPr>
            <p:cNvPr id="992" name="Google Shape;992;p39"/>
            <p:cNvSpPr txBox="1"/>
            <p:nvPr/>
          </p:nvSpPr>
          <p:spPr>
            <a:xfrm>
              <a:off x="5595114" y="1111096"/>
              <a:ext cx="1418245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b="1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押したとき</a:t>
              </a:r>
              <a:endParaRPr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993" name="Google Shape;993;p39"/>
            <p:cNvSpPr txBox="1"/>
            <p:nvPr/>
          </p:nvSpPr>
          <p:spPr>
            <a:xfrm>
              <a:off x="5639504" y="1177920"/>
              <a:ext cx="323814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 b="1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お</a:t>
              </a:r>
              <a:endParaRPr sz="1000" b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994" name="Google Shape;994;p39"/>
          <p:cNvGrpSpPr/>
          <p:nvPr/>
        </p:nvGrpSpPr>
        <p:grpSpPr>
          <a:xfrm>
            <a:off x="1493279" y="1170430"/>
            <a:ext cx="2109224" cy="577081"/>
            <a:chOff x="1592764" y="1155045"/>
            <a:chExt cx="2109224" cy="577081"/>
          </a:xfrm>
        </p:grpSpPr>
        <p:sp>
          <p:nvSpPr>
            <p:cNvPr id="995" name="Google Shape;995;p39"/>
            <p:cNvSpPr txBox="1"/>
            <p:nvPr/>
          </p:nvSpPr>
          <p:spPr>
            <a:xfrm>
              <a:off x="1592764" y="1155045"/>
              <a:ext cx="2109224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b="1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押していないとき</a:t>
              </a:r>
              <a:endParaRPr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996" name="Google Shape;996;p39"/>
            <p:cNvSpPr txBox="1"/>
            <p:nvPr/>
          </p:nvSpPr>
          <p:spPr>
            <a:xfrm>
              <a:off x="1637154" y="1221869"/>
              <a:ext cx="323814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 b="1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お</a:t>
              </a:r>
              <a:endParaRPr sz="1000" b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sp>
        <p:nvSpPr>
          <p:cNvPr id="997" name="Google Shape;997;p39"/>
          <p:cNvSpPr/>
          <p:nvPr/>
        </p:nvSpPr>
        <p:spPr>
          <a:xfrm>
            <a:off x="3584747" y="5459768"/>
            <a:ext cx="356938" cy="351793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8" name="Google Shape;998;p39"/>
          <p:cNvSpPr/>
          <p:nvPr/>
        </p:nvSpPr>
        <p:spPr>
          <a:xfrm>
            <a:off x="7373360" y="5450890"/>
            <a:ext cx="356938" cy="351793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5" name="Google Shape;1005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9177" y="2279914"/>
            <a:ext cx="3476625" cy="2057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6" name="Google Shape;1006;p40"/>
          <p:cNvGrpSpPr/>
          <p:nvPr/>
        </p:nvGrpSpPr>
        <p:grpSpPr>
          <a:xfrm>
            <a:off x="85099" y="2001685"/>
            <a:ext cx="652422" cy="639195"/>
            <a:chOff x="303415" y="2322618"/>
            <a:chExt cx="652422" cy="639195"/>
          </a:xfrm>
        </p:grpSpPr>
        <p:pic>
          <p:nvPicPr>
            <p:cNvPr id="1007" name="Google Shape;1007;p4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7516" y="2408035"/>
              <a:ext cx="561975" cy="4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8" name="Google Shape;1008;p40"/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009" name="Google Shape;1009;p40"/>
          <p:cNvCxnSpPr/>
          <p:nvPr/>
        </p:nvCxnSpPr>
        <p:spPr>
          <a:xfrm>
            <a:off x="737521" y="2522108"/>
            <a:ext cx="331555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010" name="Google Shape;1010;p40"/>
          <p:cNvGrpSpPr/>
          <p:nvPr/>
        </p:nvGrpSpPr>
        <p:grpSpPr>
          <a:xfrm>
            <a:off x="3166344" y="1576584"/>
            <a:ext cx="652422" cy="639195"/>
            <a:chOff x="1474370" y="1416177"/>
            <a:chExt cx="652422" cy="639195"/>
          </a:xfrm>
        </p:grpSpPr>
        <p:sp>
          <p:nvSpPr>
            <p:cNvPr id="1011" name="Google Shape;1011;p40"/>
            <p:cNvSpPr/>
            <p:nvPr/>
          </p:nvSpPr>
          <p:spPr>
            <a:xfrm>
              <a:off x="1474370" y="1416177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12" name="Google Shape;1012;p4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576096" y="1512917"/>
              <a:ext cx="466725" cy="514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3" name="Google Shape;1013;p40"/>
          <p:cNvGrpSpPr/>
          <p:nvPr/>
        </p:nvGrpSpPr>
        <p:grpSpPr>
          <a:xfrm>
            <a:off x="1908544" y="1576584"/>
            <a:ext cx="652422" cy="639195"/>
            <a:chOff x="2525677" y="1416176"/>
            <a:chExt cx="652422" cy="639195"/>
          </a:xfrm>
        </p:grpSpPr>
        <p:sp>
          <p:nvSpPr>
            <p:cNvPr id="1014" name="Google Shape;1014;p40"/>
            <p:cNvSpPr/>
            <p:nvPr/>
          </p:nvSpPr>
          <p:spPr>
            <a:xfrm>
              <a:off x="2525677" y="1416176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15" name="Google Shape;1015;p4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599475" y="1483360"/>
              <a:ext cx="504825" cy="5048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016" name="Google Shape;1016;p40"/>
          <p:cNvCxnSpPr/>
          <p:nvPr/>
        </p:nvCxnSpPr>
        <p:spPr>
          <a:xfrm>
            <a:off x="3492556" y="2207975"/>
            <a:ext cx="0" cy="22364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cxnSp>
        <p:nvCxnSpPr>
          <p:cNvPr id="1017" name="Google Shape;1017;p40"/>
          <p:cNvCxnSpPr/>
          <p:nvPr/>
        </p:nvCxnSpPr>
        <p:spPr>
          <a:xfrm>
            <a:off x="2233862" y="2207975"/>
            <a:ext cx="0" cy="22364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018" name="Google Shape;1018;p40"/>
          <p:cNvGrpSpPr/>
          <p:nvPr/>
        </p:nvGrpSpPr>
        <p:grpSpPr>
          <a:xfrm>
            <a:off x="4729211" y="1761548"/>
            <a:ext cx="3712852" cy="823031"/>
            <a:chOff x="4729211" y="2016949"/>
            <a:chExt cx="3712852" cy="823031"/>
          </a:xfrm>
        </p:grpSpPr>
        <p:sp>
          <p:nvSpPr>
            <p:cNvPr id="1019" name="Google Shape;1019;p40"/>
            <p:cNvSpPr txBox="1"/>
            <p:nvPr/>
          </p:nvSpPr>
          <p:spPr>
            <a:xfrm>
              <a:off x="4729211" y="2108878"/>
              <a:ext cx="3712852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制御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」から　　　　　　を選ぶ。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20" name="Google Shape;1020;p40"/>
            <p:cNvSpPr txBox="1"/>
            <p:nvPr/>
          </p:nvSpPr>
          <p:spPr>
            <a:xfrm>
              <a:off x="4872265" y="2171764"/>
              <a:ext cx="80040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せいぎょ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21" name="Google Shape;1021;p40"/>
            <p:cNvSpPr txBox="1"/>
            <p:nvPr/>
          </p:nvSpPr>
          <p:spPr>
            <a:xfrm>
              <a:off x="7646430" y="2182244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022" name="Google Shape;1022;p4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333638" y="2016949"/>
              <a:ext cx="1127858" cy="8230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23" name="Google Shape;1023;p40"/>
          <p:cNvGrpSpPr/>
          <p:nvPr/>
        </p:nvGrpSpPr>
        <p:grpSpPr>
          <a:xfrm>
            <a:off x="4729211" y="2883937"/>
            <a:ext cx="4343768" cy="1685077"/>
            <a:chOff x="4729211" y="3097001"/>
            <a:chExt cx="4343768" cy="1685077"/>
          </a:xfrm>
        </p:grpSpPr>
        <p:sp>
          <p:nvSpPr>
            <p:cNvPr id="1024" name="Google Shape;1024;p40"/>
            <p:cNvSpPr txBox="1"/>
            <p:nvPr/>
          </p:nvSpPr>
          <p:spPr>
            <a:xfrm>
              <a:off x="4729211" y="3097001"/>
              <a:ext cx="4343768" cy="16850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演算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」から　　　　　を選び、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「調べる」から　　　　　　　を選んで</a:t>
              </a:r>
              <a:endParaRPr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　　　　　　　　　　にして入れる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25" name="Google Shape;1025;p40"/>
            <p:cNvSpPr txBox="1"/>
            <p:nvPr/>
          </p:nvSpPr>
          <p:spPr>
            <a:xfrm>
              <a:off x="4872265" y="3159887"/>
              <a:ext cx="80040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えんざん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26" name="Google Shape;1026;p40"/>
            <p:cNvSpPr txBox="1"/>
            <p:nvPr/>
          </p:nvSpPr>
          <p:spPr>
            <a:xfrm>
              <a:off x="7413768" y="3169136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027" name="Google Shape;1027;p4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265377" y="3253241"/>
              <a:ext cx="990686" cy="3581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8" name="Google Shape;1028;p40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514647" y="3826399"/>
              <a:ext cx="1402202" cy="342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9" name="Google Shape;1029;p40"/>
            <p:cNvSpPr txBox="1"/>
            <p:nvPr/>
          </p:nvSpPr>
          <p:spPr>
            <a:xfrm>
              <a:off x="8098828" y="3702196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030" name="Google Shape;1030;p40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4935709" y="4340810"/>
              <a:ext cx="2095682" cy="4191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1" name="Google Shape;1031;p40"/>
            <p:cNvSpPr txBox="1"/>
            <p:nvPr/>
          </p:nvSpPr>
          <p:spPr>
            <a:xfrm>
              <a:off x="4899114" y="3713422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しら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32" name="Google Shape;1032;p40"/>
            <p:cNvSpPr txBox="1"/>
            <p:nvPr/>
          </p:nvSpPr>
          <p:spPr>
            <a:xfrm>
              <a:off x="7736126" y="4261205"/>
              <a:ext cx="308178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い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1033" name="Google Shape;1033;p40"/>
          <p:cNvGrpSpPr/>
          <p:nvPr/>
        </p:nvGrpSpPr>
        <p:grpSpPr>
          <a:xfrm>
            <a:off x="701175" y="4740265"/>
            <a:ext cx="7215674" cy="598242"/>
            <a:chOff x="701176" y="4508795"/>
            <a:chExt cx="7215674" cy="598242"/>
          </a:xfrm>
        </p:grpSpPr>
        <p:sp>
          <p:nvSpPr>
            <p:cNvPr id="1034" name="Google Shape;1034;p40"/>
            <p:cNvSpPr txBox="1"/>
            <p:nvPr/>
          </p:nvSpPr>
          <p:spPr>
            <a:xfrm>
              <a:off x="701176" y="4508795"/>
              <a:ext cx="7215674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「動き」から　　　　　　　　　　を選び、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 b="1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180度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」に変更する。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35" name="Google Shape;1035;p40"/>
            <p:cNvSpPr txBox="1"/>
            <p:nvPr/>
          </p:nvSpPr>
          <p:spPr>
            <a:xfrm>
              <a:off x="4548249" y="4592711"/>
              <a:ext cx="522236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36" name="Google Shape;1036;p40"/>
            <p:cNvSpPr txBox="1"/>
            <p:nvPr/>
          </p:nvSpPr>
          <p:spPr>
            <a:xfrm>
              <a:off x="931144" y="4592711"/>
              <a:ext cx="44519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うご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37" name="Google Shape;1037;p40"/>
            <p:cNvSpPr txBox="1"/>
            <p:nvPr/>
          </p:nvSpPr>
          <p:spPr>
            <a:xfrm>
              <a:off x="6585641" y="4592711"/>
              <a:ext cx="77740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へんこう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38" name="Google Shape;1038;p40"/>
            <p:cNvSpPr txBox="1"/>
            <p:nvPr/>
          </p:nvSpPr>
          <p:spPr>
            <a:xfrm>
              <a:off x="6010263" y="4592711"/>
              <a:ext cx="323814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ど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039" name="Google Shape;1039;p40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137328" y="4657418"/>
              <a:ext cx="2370025" cy="44961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40" name="Google Shape;1040;p40"/>
          <p:cNvGrpSpPr/>
          <p:nvPr/>
        </p:nvGrpSpPr>
        <p:grpSpPr>
          <a:xfrm>
            <a:off x="698124" y="5501844"/>
            <a:ext cx="5811669" cy="579525"/>
            <a:chOff x="793317" y="3894514"/>
            <a:chExt cx="5811669" cy="579525"/>
          </a:xfrm>
        </p:grpSpPr>
        <p:sp>
          <p:nvSpPr>
            <p:cNvPr id="1041" name="Google Shape;1041;p40"/>
            <p:cNvSpPr txBox="1"/>
            <p:nvPr/>
          </p:nvSpPr>
          <p:spPr>
            <a:xfrm>
              <a:off x="793317" y="3894514"/>
              <a:ext cx="5811669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制御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」から　　　　　を選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び、「2秒」に変更する。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42" name="Google Shape;1042;p40"/>
            <p:cNvSpPr txBox="1"/>
            <p:nvPr/>
          </p:nvSpPr>
          <p:spPr>
            <a:xfrm>
              <a:off x="942696" y="3957389"/>
              <a:ext cx="80040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せいぎょ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43" name="Google Shape;1043;p40"/>
            <p:cNvSpPr txBox="1"/>
            <p:nvPr/>
          </p:nvSpPr>
          <p:spPr>
            <a:xfrm>
              <a:off x="3508688" y="3950317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044" name="Google Shape;1044;p40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288466" y="4001558"/>
              <a:ext cx="1082134" cy="4724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5" name="Google Shape;1045;p40"/>
            <p:cNvSpPr txBox="1"/>
            <p:nvPr/>
          </p:nvSpPr>
          <p:spPr>
            <a:xfrm>
              <a:off x="5219397" y="3957389"/>
              <a:ext cx="77740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へんこう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46" name="Google Shape;1046;p40"/>
            <p:cNvSpPr txBox="1"/>
            <p:nvPr/>
          </p:nvSpPr>
          <p:spPr>
            <a:xfrm>
              <a:off x="4503519" y="3954578"/>
              <a:ext cx="623794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びょう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1047" name="Google Shape;1047;p40"/>
          <p:cNvGrpSpPr/>
          <p:nvPr/>
        </p:nvGrpSpPr>
        <p:grpSpPr>
          <a:xfrm>
            <a:off x="698124" y="6192840"/>
            <a:ext cx="4707721" cy="598242"/>
            <a:chOff x="863295" y="4664313"/>
            <a:chExt cx="4707721" cy="598242"/>
          </a:xfrm>
        </p:grpSpPr>
        <p:sp>
          <p:nvSpPr>
            <p:cNvPr id="1048" name="Google Shape;1048;p40"/>
            <p:cNvSpPr txBox="1"/>
            <p:nvPr/>
          </p:nvSpPr>
          <p:spPr>
            <a:xfrm>
              <a:off x="863295" y="4664313"/>
              <a:ext cx="4707721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「動き」から　　　　　　　　　　を選ぶ。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49" name="Google Shape;1049;p40"/>
            <p:cNvSpPr txBox="1"/>
            <p:nvPr/>
          </p:nvSpPr>
          <p:spPr>
            <a:xfrm>
              <a:off x="4710369" y="4739351"/>
              <a:ext cx="522236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50" name="Google Shape;1050;p40"/>
            <p:cNvSpPr txBox="1"/>
            <p:nvPr/>
          </p:nvSpPr>
          <p:spPr>
            <a:xfrm>
              <a:off x="1093264" y="4721595"/>
              <a:ext cx="44519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うご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051" name="Google Shape;1051;p40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299448" y="4812936"/>
              <a:ext cx="2370025" cy="449619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052" name="Google Shape;1052;p40"/>
          <p:cNvCxnSpPr/>
          <p:nvPr/>
        </p:nvCxnSpPr>
        <p:spPr>
          <a:xfrm>
            <a:off x="744199" y="2984358"/>
            <a:ext cx="445409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053" name="Google Shape;1053;p40"/>
          <p:cNvGrpSpPr/>
          <p:nvPr/>
        </p:nvGrpSpPr>
        <p:grpSpPr>
          <a:xfrm>
            <a:off x="91777" y="2683186"/>
            <a:ext cx="652422" cy="639195"/>
            <a:chOff x="4219998" y="2929126"/>
            <a:chExt cx="652422" cy="639195"/>
          </a:xfrm>
        </p:grpSpPr>
        <p:sp>
          <p:nvSpPr>
            <p:cNvPr id="1054" name="Google Shape;1054;p40"/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55" name="Google Shape;1055;p40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56" name="Google Shape;1056;p40"/>
          <p:cNvGrpSpPr/>
          <p:nvPr/>
        </p:nvGrpSpPr>
        <p:grpSpPr>
          <a:xfrm>
            <a:off x="100655" y="3370616"/>
            <a:ext cx="652422" cy="639195"/>
            <a:chOff x="303415" y="2322618"/>
            <a:chExt cx="652422" cy="639195"/>
          </a:xfrm>
        </p:grpSpPr>
        <p:pic>
          <p:nvPicPr>
            <p:cNvPr id="1057" name="Google Shape;1057;p4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7516" y="2408035"/>
              <a:ext cx="561975" cy="4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8" name="Google Shape;1058;p40"/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059" name="Google Shape;1059;p40"/>
          <p:cNvCxnSpPr/>
          <p:nvPr/>
        </p:nvCxnSpPr>
        <p:spPr>
          <a:xfrm>
            <a:off x="762315" y="3500358"/>
            <a:ext cx="427293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sp>
        <p:nvSpPr>
          <p:cNvPr id="61" name="Google Shape;946;p37">
            <a:extLst>
              <a:ext uri="{FF2B5EF4-FFF2-40B4-BE49-F238E27FC236}">
                <a16:creationId xmlns:a16="http://schemas.microsoft.com/office/drawing/2014/main" id="{B54A2800-CA06-47A4-3958-45B5E4F13C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+mn-ea"/>
                <a:ea typeface="+mn-ea"/>
              </a:rPr>
              <a:t>タッチセンサーでゲートを開閉しよう</a:t>
            </a:r>
            <a:endParaRPr>
              <a:latin typeface="+mn-ea"/>
              <a:ea typeface="+mn-ea"/>
            </a:endParaRPr>
          </a:p>
        </p:txBody>
      </p:sp>
      <p:sp>
        <p:nvSpPr>
          <p:cNvPr id="62" name="Google Shape;947;p37">
            <a:extLst>
              <a:ext uri="{FF2B5EF4-FFF2-40B4-BE49-F238E27FC236}">
                <a16:creationId xmlns:a16="http://schemas.microsoft.com/office/drawing/2014/main" id="{125C1A9C-65C2-31C6-3163-7F50073B22FE}"/>
              </a:ext>
            </a:extLst>
          </p:cNvPr>
          <p:cNvSpPr txBox="1"/>
          <p:nvPr/>
        </p:nvSpPr>
        <p:spPr>
          <a:xfrm>
            <a:off x="4525055" y="350756"/>
            <a:ext cx="89402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かいへい</a:t>
            </a:r>
            <a:endParaRPr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9541" y="1516902"/>
            <a:ext cx="1297784" cy="13674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66" name="Google Shape;1066;p41"/>
          <p:cNvCxnSpPr/>
          <p:nvPr/>
        </p:nvCxnSpPr>
        <p:spPr>
          <a:xfrm>
            <a:off x="891317" y="1849719"/>
            <a:ext cx="309926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067" name="Google Shape;1067;p41"/>
          <p:cNvGrpSpPr/>
          <p:nvPr/>
        </p:nvGrpSpPr>
        <p:grpSpPr>
          <a:xfrm>
            <a:off x="228207" y="1382287"/>
            <a:ext cx="652422" cy="639195"/>
            <a:chOff x="268623" y="1661615"/>
            <a:chExt cx="652422" cy="639195"/>
          </a:xfrm>
        </p:grpSpPr>
        <p:sp>
          <p:nvSpPr>
            <p:cNvPr id="1068" name="Google Shape;1068;p41"/>
            <p:cNvSpPr/>
            <p:nvPr/>
          </p:nvSpPr>
          <p:spPr>
            <a:xfrm>
              <a:off x="268623" y="1661615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69" name="Google Shape;1069;p4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14034" y="1702677"/>
              <a:ext cx="571500" cy="5715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070" name="Google Shape;1070;p41"/>
          <p:cNvCxnSpPr/>
          <p:nvPr/>
        </p:nvCxnSpPr>
        <p:spPr>
          <a:xfrm>
            <a:off x="880376" y="2363716"/>
            <a:ext cx="331555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071" name="Google Shape;1071;p41"/>
          <p:cNvGrpSpPr/>
          <p:nvPr/>
        </p:nvGrpSpPr>
        <p:grpSpPr>
          <a:xfrm>
            <a:off x="238895" y="2089878"/>
            <a:ext cx="652422" cy="639195"/>
            <a:chOff x="303415" y="2322618"/>
            <a:chExt cx="652422" cy="639195"/>
          </a:xfrm>
        </p:grpSpPr>
        <p:pic>
          <p:nvPicPr>
            <p:cNvPr id="1072" name="Google Shape;1072;p4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57516" y="2408035"/>
              <a:ext cx="561975" cy="4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3" name="Google Shape;1073;p41"/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74" name="Google Shape;1074;p41"/>
          <p:cNvGrpSpPr/>
          <p:nvPr/>
        </p:nvGrpSpPr>
        <p:grpSpPr>
          <a:xfrm>
            <a:off x="2445673" y="1389624"/>
            <a:ext cx="4252653" cy="590327"/>
            <a:chOff x="4120077" y="2217378"/>
            <a:chExt cx="4252653" cy="590327"/>
          </a:xfrm>
        </p:grpSpPr>
        <p:sp>
          <p:nvSpPr>
            <p:cNvPr id="1075" name="Google Shape;1075;p41"/>
            <p:cNvSpPr txBox="1"/>
            <p:nvPr/>
          </p:nvSpPr>
          <p:spPr>
            <a:xfrm>
              <a:off x="4120077" y="2217378"/>
              <a:ext cx="4252653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イベント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」から　　　　　を選ぶ。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76" name="Google Shape;1076;p41"/>
            <p:cNvSpPr txBox="1"/>
            <p:nvPr/>
          </p:nvSpPr>
          <p:spPr>
            <a:xfrm>
              <a:off x="7280993" y="2259697"/>
              <a:ext cx="522236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077" name="Google Shape;1077;p4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052879" y="2289500"/>
              <a:ext cx="1143099" cy="51820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79" name="Google Shape;1079;p41"/>
          <p:cNvGrpSpPr/>
          <p:nvPr/>
        </p:nvGrpSpPr>
        <p:grpSpPr>
          <a:xfrm>
            <a:off x="2445673" y="2012745"/>
            <a:ext cx="3770446" cy="769687"/>
            <a:chOff x="2804792" y="2341126"/>
            <a:chExt cx="3770446" cy="769687"/>
          </a:xfrm>
        </p:grpSpPr>
        <p:sp>
          <p:nvSpPr>
            <p:cNvPr id="1080" name="Google Shape;1080;p41"/>
            <p:cNvSpPr txBox="1"/>
            <p:nvPr/>
          </p:nvSpPr>
          <p:spPr>
            <a:xfrm>
              <a:off x="2804792" y="2403222"/>
              <a:ext cx="3770446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制御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」から　　　　　を選ぶ。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81" name="Google Shape;1081;p41"/>
            <p:cNvSpPr txBox="1"/>
            <p:nvPr/>
          </p:nvSpPr>
          <p:spPr>
            <a:xfrm>
              <a:off x="2954170" y="2466097"/>
              <a:ext cx="80040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せいぎょ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82" name="Google Shape;1082;p41"/>
            <p:cNvSpPr txBox="1"/>
            <p:nvPr/>
          </p:nvSpPr>
          <p:spPr>
            <a:xfrm>
              <a:off x="5520162" y="2459025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083" name="Google Shape;1083;p4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289505" y="2341126"/>
              <a:ext cx="1143099" cy="76968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84" name="Google Shape;1084;p4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33697" y="3170289"/>
            <a:ext cx="2310759" cy="1367463"/>
          </a:xfrm>
          <a:prstGeom prst="rect">
            <a:avLst/>
          </a:prstGeom>
          <a:noFill/>
          <a:ln>
            <a:noFill/>
          </a:ln>
        </p:spPr>
      </p:pic>
      <p:sp>
        <p:nvSpPr>
          <p:cNvPr id="1085" name="Google Shape;1085;p41"/>
          <p:cNvSpPr/>
          <p:nvPr/>
        </p:nvSpPr>
        <p:spPr>
          <a:xfrm>
            <a:off x="1322000" y="2363715"/>
            <a:ext cx="1052379" cy="297345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6" name="Google Shape;1086;p41"/>
          <p:cNvSpPr/>
          <p:nvPr/>
        </p:nvSpPr>
        <p:spPr>
          <a:xfrm>
            <a:off x="1343086" y="3175759"/>
            <a:ext cx="2291982" cy="1367463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7" name="Google Shape;1087;p41"/>
          <p:cNvCxnSpPr>
            <a:stCxn id="1086" idx="0"/>
            <a:endCxn id="1085" idx="2"/>
          </p:cNvCxnSpPr>
          <p:nvPr/>
        </p:nvCxnSpPr>
        <p:spPr>
          <a:xfrm rot="10800000">
            <a:off x="1848277" y="2660959"/>
            <a:ext cx="640800" cy="5148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088" name="Google Shape;1088;p41"/>
          <p:cNvGrpSpPr/>
          <p:nvPr/>
        </p:nvGrpSpPr>
        <p:grpSpPr>
          <a:xfrm>
            <a:off x="638893" y="4526489"/>
            <a:ext cx="3470971" cy="577081"/>
            <a:chOff x="3986272" y="3516042"/>
            <a:chExt cx="3470971" cy="577081"/>
          </a:xfrm>
        </p:grpSpPr>
        <p:sp>
          <p:nvSpPr>
            <p:cNvPr id="1089" name="Google Shape;1089;p41"/>
            <p:cNvSpPr txBox="1"/>
            <p:nvPr/>
          </p:nvSpPr>
          <p:spPr>
            <a:xfrm>
              <a:off x="4036752" y="3516042"/>
              <a:ext cx="3420491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先に作ったブロックを入れる。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90" name="Google Shape;1090;p41"/>
            <p:cNvSpPr txBox="1"/>
            <p:nvPr/>
          </p:nvSpPr>
          <p:spPr>
            <a:xfrm>
              <a:off x="3986272" y="3569587"/>
              <a:ext cx="54084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さき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91" name="Google Shape;1091;p41"/>
            <p:cNvSpPr txBox="1"/>
            <p:nvPr/>
          </p:nvSpPr>
          <p:spPr>
            <a:xfrm>
              <a:off x="4435178" y="3569587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つく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92" name="Google Shape;1092;p41"/>
            <p:cNvSpPr txBox="1"/>
            <p:nvPr/>
          </p:nvSpPr>
          <p:spPr>
            <a:xfrm>
              <a:off x="6352273" y="3552029"/>
              <a:ext cx="342837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い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pic>
        <p:nvPicPr>
          <p:cNvPr id="1093" name="Google Shape;1093;p4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867707" y="2585936"/>
            <a:ext cx="3148316" cy="2751678"/>
          </a:xfrm>
          <a:prstGeom prst="rect">
            <a:avLst/>
          </a:prstGeom>
          <a:noFill/>
          <a:ln>
            <a:noFill/>
          </a:ln>
        </p:spPr>
      </p:pic>
      <p:sp>
        <p:nvSpPr>
          <p:cNvPr id="1094" name="Google Shape;1094;p41"/>
          <p:cNvSpPr/>
          <p:nvPr/>
        </p:nvSpPr>
        <p:spPr>
          <a:xfrm>
            <a:off x="4594364" y="3522519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5" name="Google Shape;1095;p41"/>
          <p:cNvGrpSpPr/>
          <p:nvPr/>
        </p:nvGrpSpPr>
        <p:grpSpPr>
          <a:xfrm>
            <a:off x="793352" y="5374426"/>
            <a:ext cx="7235270" cy="1508105"/>
            <a:chOff x="310749" y="5396254"/>
            <a:chExt cx="7235270" cy="1508105"/>
          </a:xfrm>
        </p:grpSpPr>
        <p:sp>
          <p:nvSpPr>
            <p:cNvPr id="1096" name="Google Shape;1096;p41"/>
            <p:cNvSpPr/>
            <p:nvPr/>
          </p:nvSpPr>
          <p:spPr>
            <a:xfrm>
              <a:off x="310749" y="5439362"/>
              <a:ext cx="7235270" cy="1408265"/>
            </a:xfrm>
            <a:prstGeom prst="rect">
              <a:avLst/>
            </a:prstGeom>
            <a:solidFill>
              <a:srgbClr val="DCF0F2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41"/>
            <p:cNvSpPr txBox="1"/>
            <p:nvPr/>
          </p:nvSpPr>
          <p:spPr>
            <a:xfrm>
              <a:off x="683509" y="5396254"/>
              <a:ext cx="6773734" cy="1508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75E75"/>
                </a:buClr>
                <a:buSzPts val="1600"/>
                <a:buFont typeface="Noto Sans Symbols"/>
                <a:buChar char="●"/>
              </a:pPr>
              <a:r>
                <a:rPr lang="ja-JP" sz="1600" b="1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プログラムを保存しよう！</a:t>
              </a:r>
              <a:br>
                <a:rPr lang="ja-JP" sz="1600" b="1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</a:br>
              <a:r>
                <a:rPr lang="ja-JP" sz="16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（ファイル名：「（自分の名前）0302タッチセンサーでゲート」）</a:t>
              </a:r>
              <a:endParaRPr sz="16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285750" marR="0" lvl="0" indent="-28575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75E75"/>
                </a:buClr>
                <a:buSzPts val="1600"/>
                <a:buFont typeface="Noto Sans Symbols"/>
                <a:buChar char="●"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　を押してプログラムを実行してみよう！</a:t>
              </a:r>
              <a:endParaRPr sz="16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98" name="Google Shape;1098;p41"/>
            <p:cNvSpPr txBox="1"/>
            <p:nvPr/>
          </p:nvSpPr>
          <p:spPr>
            <a:xfrm>
              <a:off x="2138963" y="5425207"/>
              <a:ext cx="68099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ほぞん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099" name="Google Shape;1099;p41"/>
            <p:cNvSpPr txBox="1"/>
            <p:nvPr/>
          </p:nvSpPr>
          <p:spPr>
            <a:xfrm>
              <a:off x="1963837" y="5935151"/>
              <a:ext cx="4193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めい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100" name="Google Shape;1100;p41"/>
            <p:cNvSpPr txBox="1"/>
            <p:nvPr/>
          </p:nvSpPr>
          <p:spPr>
            <a:xfrm>
              <a:off x="2742759" y="5937695"/>
              <a:ext cx="68099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じぶん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101" name="Google Shape;1101;p41"/>
            <p:cNvSpPr txBox="1"/>
            <p:nvPr/>
          </p:nvSpPr>
          <p:spPr>
            <a:xfrm>
              <a:off x="3370490" y="5937695"/>
              <a:ext cx="68099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なまえ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102" name="Google Shape;1102;p4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79285" y="6548044"/>
              <a:ext cx="289585" cy="2972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3" name="Google Shape;1103;p41"/>
            <p:cNvSpPr txBox="1"/>
            <p:nvPr/>
          </p:nvSpPr>
          <p:spPr>
            <a:xfrm>
              <a:off x="1366137" y="6437506"/>
              <a:ext cx="4193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お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104" name="Google Shape;1104;p41"/>
            <p:cNvSpPr txBox="1"/>
            <p:nvPr/>
          </p:nvSpPr>
          <p:spPr>
            <a:xfrm>
              <a:off x="3137884" y="6437506"/>
              <a:ext cx="669843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じっこう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sp>
        <p:nvSpPr>
          <p:cNvPr id="45" name="Google Shape;946;p37">
            <a:extLst>
              <a:ext uri="{FF2B5EF4-FFF2-40B4-BE49-F238E27FC236}">
                <a16:creationId xmlns:a16="http://schemas.microsoft.com/office/drawing/2014/main" id="{2897BC67-2278-17AC-1E2D-1027551CB3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+mn-ea"/>
                <a:ea typeface="+mn-ea"/>
              </a:rPr>
              <a:t>タッチセンサーでゲートを開閉しよう</a:t>
            </a:r>
            <a:endParaRPr>
              <a:latin typeface="+mn-ea"/>
              <a:ea typeface="+mn-ea"/>
            </a:endParaRPr>
          </a:p>
        </p:txBody>
      </p:sp>
      <p:sp>
        <p:nvSpPr>
          <p:cNvPr id="46" name="Google Shape;947;p37">
            <a:extLst>
              <a:ext uri="{FF2B5EF4-FFF2-40B4-BE49-F238E27FC236}">
                <a16:creationId xmlns:a16="http://schemas.microsoft.com/office/drawing/2014/main" id="{793EE6C3-5A24-93EE-C05D-8623545283AE}"/>
              </a:ext>
            </a:extLst>
          </p:cNvPr>
          <p:cNvSpPr txBox="1"/>
          <p:nvPr/>
        </p:nvSpPr>
        <p:spPr>
          <a:xfrm>
            <a:off x="4525055" y="350756"/>
            <a:ext cx="89402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かいへい</a:t>
            </a:r>
            <a:endParaRPr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42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メイリオ" panose="020B0604030504040204" pitchFamily="50" charset="-128"/>
                <a:ea typeface="メイリオ" panose="020B0604030504040204" pitchFamily="50" charset="-128"/>
              </a:rPr>
              <a:t>赤外線フォトリフレクタでゲートを開閉しよう</a:t>
            </a:r>
            <a:endParaRPr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0" name="Google Shape;1110;p42"/>
          <p:cNvSpPr txBox="1"/>
          <p:nvPr/>
        </p:nvSpPr>
        <p:spPr>
          <a:xfrm>
            <a:off x="5858435" y="316310"/>
            <a:ext cx="149699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メイリオ" panose="020B0604030504040204" pitchFamily="50" charset="-128"/>
                <a:ea typeface="メイリオ" panose="020B0604030504040204" pitchFamily="50" charset="-128"/>
                <a:sym typeface="Arial"/>
              </a:rPr>
              <a:t>かいへい</a:t>
            </a:r>
            <a:endParaRPr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1" name="Google Shape;1111;p42"/>
          <p:cNvSpPr txBox="1"/>
          <p:nvPr/>
        </p:nvSpPr>
        <p:spPr>
          <a:xfrm>
            <a:off x="334735" y="993381"/>
            <a:ext cx="8662978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i="0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　　を押したあと、赤外線フォトリフレクタに指を近づけてゲートを開き、</a:t>
            </a:r>
            <a:endParaRPr sz="2000" b="1" i="0">
              <a:solidFill>
                <a:srgbClr val="C00000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　2秒後にゲートを閉じよう！（何回もできるようにしよう）</a:t>
            </a:r>
            <a:endParaRPr/>
          </a:p>
        </p:txBody>
      </p:sp>
      <p:sp>
        <p:nvSpPr>
          <p:cNvPr id="1112" name="Google Shape;1112;p42"/>
          <p:cNvSpPr txBox="1"/>
          <p:nvPr/>
        </p:nvSpPr>
        <p:spPr>
          <a:xfrm>
            <a:off x="1173174" y="1077746"/>
            <a:ext cx="25531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お</a:t>
            </a:r>
            <a:endParaRPr/>
          </a:p>
        </p:txBody>
      </p:sp>
      <p:sp>
        <p:nvSpPr>
          <p:cNvPr id="1113" name="Google Shape;1113;p42"/>
          <p:cNvSpPr txBox="1"/>
          <p:nvPr/>
        </p:nvSpPr>
        <p:spPr>
          <a:xfrm>
            <a:off x="696484" y="1697383"/>
            <a:ext cx="80302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びょうご</a:t>
            </a:r>
            <a:endParaRPr/>
          </a:p>
        </p:txBody>
      </p:sp>
      <p:pic>
        <p:nvPicPr>
          <p:cNvPr id="1114" name="Google Shape;1114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9352" y="1175407"/>
            <a:ext cx="365769" cy="375395"/>
          </a:xfrm>
          <a:prstGeom prst="rect">
            <a:avLst/>
          </a:prstGeom>
          <a:noFill/>
          <a:ln>
            <a:noFill/>
          </a:ln>
        </p:spPr>
      </p:pic>
      <p:sp>
        <p:nvSpPr>
          <p:cNvPr id="1115" name="Google Shape;1115;p42"/>
          <p:cNvSpPr txBox="1"/>
          <p:nvPr/>
        </p:nvSpPr>
        <p:spPr>
          <a:xfrm>
            <a:off x="8214096" y="1077746"/>
            <a:ext cx="4514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ひら</a:t>
            </a:r>
            <a:endParaRPr/>
          </a:p>
        </p:txBody>
      </p:sp>
      <p:sp>
        <p:nvSpPr>
          <p:cNvPr id="1116" name="Google Shape;1116;p42"/>
          <p:cNvSpPr txBox="1"/>
          <p:nvPr/>
        </p:nvSpPr>
        <p:spPr>
          <a:xfrm>
            <a:off x="2602141" y="1697383"/>
            <a:ext cx="28153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と</a:t>
            </a:r>
            <a:endParaRPr/>
          </a:p>
        </p:txBody>
      </p:sp>
      <p:sp>
        <p:nvSpPr>
          <p:cNvPr id="1117" name="Google Shape;1117;p42"/>
          <p:cNvSpPr txBox="1"/>
          <p:nvPr/>
        </p:nvSpPr>
        <p:spPr>
          <a:xfrm>
            <a:off x="2628364" y="1077746"/>
            <a:ext cx="940459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せきがいせん</a:t>
            </a:r>
            <a:endParaRPr/>
          </a:p>
        </p:txBody>
      </p:sp>
      <p:pic>
        <p:nvPicPr>
          <p:cNvPr id="1118" name="Google Shape;1118;p42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97994" y="2034749"/>
            <a:ext cx="3675354" cy="4378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9" name="Google Shape;1119;p42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037910" y="2034749"/>
            <a:ext cx="3675354" cy="4378768"/>
          </a:xfrm>
          <a:prstGeom prst="rect">
            <a:avLst/>
          </a:prstGeom>
          <a:noFill/>
          <a:ln>
            <a:noFill/>
          </a:ln>
        </p:spPr>
      </p:pic>
      <p:sp>
        <p:nvSpPr>
          <p:cNvPr id="1120" name="Google Shape;1120;p42"/>
          <p:cNvSpPr/>
          <p:nvPr/>
        </p:nvSpPr>
        <p:spPr>
          <a:xfrm>
            <a:off x="4317112" y="3848869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1" name="Google Shape;1121;p42"/>
          <p:cNvSpPr/>
          <p:nvPr/>
        </p:nvSpPr>
        <p:spPr>
          <a:xfrm>
            <a:off x="2428991" y="4864990"/>
            <a:ext cx="799615" cy="797096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2" name="Google Shape;1122;p42"/>
          <p:cNvSpPr txBox="1"/>
          <p:nvPr/>
        </p:nvSpPr>
        <p:spPr>
          <a:xfrm>
            <a:off x="4018229" y="1697383"/>
            <a:ext cx="80302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なんかい</a:t>
            </a:r>
            <a:endParaRPr/>
          </a:p>
        </p:txBody>
      </p:sp>
      <p:sp>
        <p:nvSpPr>
          <p:cNvPr id="1123" name="Google Shape;1123;p42"/>
          <p:cNvSpPr txBox="1"/>
          <p:nvPr/>
        </p:nvSpPr>
        <p:spPr>
          <a:xfrm>
            <a:off x="428625" y="347833"/>
            <a:ext cx="245505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メイリオ" panose="020B0604030504040204" pitchFamily="50" charset="-128"/>
                <a:ea typeface="メイリオ" panose="020B0604030504040204" pitchFamily="50" charset="-128"/>
                <a:sym typeface="Arial"/>
              </a:rPr>
              <a:t>せきがいせん</a:t>
            </a:r>
            <a:endParaRPr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4" name="Google Shape;1124;p42"/>
          <p:cNvSpPr txBox="1"/>
          <p:nvPr/>
        </p:nvSpPr>
        <p:spPr>
          <a:xfrm>
            <a:off x="5665733" y="1077746"/>
            <a:ext cx="4514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ゆび</a:t>
            </a:r>
            <a:endParaRPr/>
          </a:p>
        </p:txBody>
      </p:sp>
      <p:sp>
        <p:nvSpPr>
          <p:cNvPr id="1125" name="Google Shape;1125;p42"/>
          <p:cNvSpPr txBox="1"/>
          <p:nvPr/>
        </p:nvSpPr>
        <p:spPr>
          <a:xfrm>
            <a:off x="6208750" y="1077746"/>
            <a:ext cx="4514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ちか</a:t>
            </a:r>
            <a:endParaRPr/>
          </a:p>
        </p:txBody>
      </p:sp>
      <p:sp>
        <p:nvSpPr>
          <p:cNvPr id="1126" name="Google Shape;1126;p42" descr="右向き指示マーク"/>
          <p:cNvSpPr/>
          <p:nvPr/>
        </p:nvSpPr>
        <p:spPr>
          <a:xfrm>
            <a:off x="1802041" y="5160617"/>
            <a:ext cx="800100" cy="533594"/>
          </a:xfrm>
          <a:custGeom>
            <a:avLst/>
            <a:gdLst/>
            <a:ahLst/>
            <a:cxnLst/>
            <a:rect l="l" t="t" r="r" b="b"/>
            <a:pathLst>
              <a:path w="800100" h="533594" extrusionOk="0">
                <a:moveTo>
                  <a:pt x="752475" y="133545"/>
                </a:moveTo>
                <a:lnTo>
                  <a:pt x="280988" y="133545"/>
                </a:lnTo>
                <a:lnTo>
                  <a:pt x="457200" y="94492"/>
                </a:lnTo>
                <a:cubicBezTo>
                  <a:pt x="482918" y="88777"/>
                  <a:pt x="499110" y="63060"/>
                  <a:pt x="493395" y="37342"/>
                </a:cubicBezTo>
                <a:cubicBezTo>
                  <a:pt x="487680" y="11625"/>
                  <a:pt x="461963" y="-4568"/>
                  <a:pt x="436245" y="1147"/>
                </a:cubicBezTo>
                <a:lnTo>
                  <a:pt x="179070" y="58297"/>
                </a:lnTo>
                <a:cubicBezTo>
                  <a:pt x="169545" y="61155"/>
                  <a:pt x="160020" y="66870"/>
                  <a:pt x="152400" y="76395"/>
                </a:cubicBezTo>
                <a:lnTo>
                  <a:pt x="71438" y="181170"/>
                </a:lnTo>
                <a:lnTo>
                  <a:pt x="0" y="181170"/>
                </a:lnTo>
                <a:lnTo>
                  <a:pt x="0" y="457395"/>
                </a:lnTo>
                <a:lnTo>
                  <a:pt x="47625" y="457395"/>
                </a:lnTo>
                <a:cubicBezTo>
                  <a:pt x="115253" y="457395"/>
                  <a:pt x="120015" y="533595"/>
                  <a:pt x="247650" y="533595"/>
                </a:cubicBezTo>
                <a:cubicBezTo>
                  <a:pt x="278130" y="533595"/>
                  <a:pt x="379095" y="533595"/>
                  <a:pt x="419100" y="533595"/>
                </a:cubicBezTo>
                <a:cubicBezTo>
                  <a:pt x="450533" y="533595"/>
                  <a:pt x="476250" y="507877"/>
                  <a:pt x="476250" y="476445"/>
                </a:cubicBezTo>
                <a:cubicBezTo>
                  <a:pt x="476250" y="461205"/>
                  <a:pt x="470535" y="447870"/>
                  <a:pt x="461010" y="438345"/>
                </a:cubicBezTo>
                <a:cubicBezTo>
                  <a:pt x="462915" y="438345"/>
                  <a:pt x="464820" y="438345"/>
                  <a:pt x="466725" y="438345"/>
                </a:cubicBezTo>
                <a:cubicBezTo>
                  <a:pt x="498158" y="438345"/>
                  <a:pt x="523875" y="412627"/>
                  <a:pt x="523875" y="381195"/>
                </a:cubicBezTo>
                <a:cubicBezTo>
                  <a:pt x="523875" y="365955"/>
                  <a:pt x="518160" y="351667"/>
                  <a:pt x="507683" y="341190"/>
                </a:cubicBezTo>
                <a:cubicBezTo>
                  <a:pt x="533400" y="335475"/>
                  <a:pt x="552450" y="312615"/>
                  <a:pt x="552450" y="285945"/>
                </a:cubicBezTo>
                <a:cubicBezTo>
                  <a:pt x="552450" y="254512"/>
                  <a:pt x="526733" y="228795"/>
                  <a:pt x="495300" y="228795"/>
                </a:cubicBezTo>
                <a:lnTo>
                  <a:pt x="752475" y="228795"/>
                </a:lnTo>
                <a:cubicBezTo>
                  <a:pt x="779145" y="228795"/>
                  <a:pt x="800100" y="207840"/>
                  <a:pt x="800100" y="181170"/>
                </a:cubicBezTo>
                <a:cubicBezTo>
                  <a:pt x="800100" y="154500"/>
                  <a:pt x="779145" y="133545"/>
                  <a:pt x="752475" y="13354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43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n-ea"/>
                <a:ea typeface="+mn-ea"/>
              </a:rPr>
              <a:t>赤外線フォトリフレクタについて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1132" name="Google Shape;1132;p43"/>
          <p:cNvSpPr txBox="1"/>
          <p:nvPr/>
        </p:nvSpPr>
        <p:spPr>
          <a:xfrm>
            <a:off x="4431315" y="3570520"/>
            <a:ext cx="3845418" cy="1131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指を近づけて、</a:t>
            </a:r>
            <a:endParaRPr sz="1800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センサーボードの値を確認しよう！</a:t>
            </a:r>
            <a:endParaRPr sz="1800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33" name="Google Shape;1133;p43"/>
          <p:cNvSpPr txBox="1"/>
          <p:nvPr/>
        </p:nvSpPr>
        <p:spPr>
          <a:xfrm>
            <a:off x="6680611" y="4156390"/>
            <a:ext cx="74026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かくにん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34" name="Google Shape;1134;p43"/>
          <p:cNvSpPr txBox="1"/>
          <p:nvPr/>
        </p:nvSpPr>
        <p:spPr>
          <a:xfrm>
            <a:off x="6129502" y="4156390"/>
            <a:ext cx="67011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あたい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35" name="Google Shape;1135;p43"/>
          <p:cNvSpPr txBox="1"/>
          <p:nvPr/>
        </p:nvSpPr>
        <p:spPr>
          <a:xfrm>
            <a:off x="4431315" y="3638325"/>
            <a:ext cx="44317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ゆび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36" name="Google Shape;1136;p43"/>
          <p:cNvSpPr txBox="1"/>
          <p:nvPr/>
        </p:nvSpPr>
        <p:spPr>
          <a:xfrm>
            <a:off x="401991" y="373673"/>
            <a:ext cx="124037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せきがいせん</a:t>
            </a:r>
            <a:endParaRPr dirty="0">
              <a:latin typeface="+mn-ea"/>
              <a:ea typeface="+mn-ea"/>
            </a:endParaRPr>
          </a:p>
        </p:txBody>
      </p:sp>
      <p:grpSp>
        <p:nvGrpSpPr>
          <p:cNvPr id="1137" name="Google Shape;1137;p43"/>
          <p:cNvGrpSpPr/>
          <p:nvPr/>
        </p:nvGrpSpPr>
        <p:grpSpPr>
          <a:xfrm>
            <a:off x="940218" y="1377307"/>
            <a:ext cx="7066012" cy="1131079"/>
            <a:chOff x="398682" y="1403940"/>
            <a:chExt cx="7066012" cy="1131079"/>
          </a:xfrm>
        </p:grpSpPr>
        <p:sp>
          <p:nvSpPr>
            <p:cNvPr id="1138" name="Google Shape;1138;p43"/>
            <p:cNvSpPr txBox="1"/>
            <p:nvPr/>
          </p:nvSpPr>
          <p:spPr>
            <a:xfrm>
              <a:off x="398682" y="1403940"/>
              <a:ext cx="7066012" cy="1131079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　　　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赤外線フォトリフレクタは、目に見えない赤外線を照射し、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　　　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反射の強さをセンサーで測定します。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139" name="Google Shape;1139;p43"/>
            <p:cNvSpPr txBox="1"/>
            <p:nvPr/>
          </p:nvSpPr>
          <p:spPr>
            <a:xfrm>
              <a:off x="4079648" y="1449602"/>
              <a:ext cx="36334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め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140" name="Google Shape;1140;p43"/>
            <p:cNvSpPr txBox="1"/>
            <p:nvPr/>
          </p:nvSpPr>
          <p:spPr>
            <a:xfrm>
              <a:off x="6260416" y="1449602"/>
              <a:ext cx="859475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しょうしゃ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141" name="Google Shape;1141;p4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84388" y="1443693"/>
              <a:ext cx="565549" cy="6059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2" name="Google Shape;1142;p43"/>
            <p:cNvSpPr txBox="1"/>
            <p:nvPr/>
          </p:nvSpPr>
          <p:spPr>
            <a:xfrm>
              <a:off x="1038024" y="1449602"/>
              <a:ext cx="1012752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せきがいせん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143" name="Google Shape;1143;p43"/>
            <p:cNvSpPr txBox="1"/>
            <p:nvPr/>
          </p:nvSpPr>
          <p:spPr>
            <a:xfrm>
              <a:off x="996669" y="2004050"/>
              <a:ext cx="82300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はんしゃ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144" name="Google Shape;1144;p43"/>
            <p:cNvSpPr txBox="1"/>
            <p:nvPr/>
          </p:nvSpPr>
          <p:spPr>
            <a:xfrm>
              <a:off x="3537919" y="2004050"/>
              <a:ext cx="82300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そくてい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145" name="Google Shape;1145;p43"/>
            <p:cNvSpPr txBox="1"/>
            <p:nvPr/>
          </p:nvSpPr>
          <p:spPr>
            <a:xfrm>
              <a:off x="1679307" y="2004050"/>
              <a:ext cx="545217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つよ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146" name="Google Shape;1146;p43"/>
            <p:cNvSpPr txBox="1"/>
            <p:nvPr/>
          </p:nvSpPr>
          <p:spPr>
            <a:xfrm>
              <a:off x="5424166" y="1449602"/>
              <a:ext cx="1012752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せきがいせん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pic>
        <p:nvPicPr>
          <p:cNvPr id="1147" name="Google Shape;1147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631" y="2883500"/>
            <a:ext cx="3089640" cy="2706428"/>
          </a:xfrm>
          <a:prstGeom prst="rect">
            <a:avLst/>
          </a:prstGeom>
          <a:noFill/>
          <a:ln>
            <a:noFill/>
          </a:ln>
        </p:spPr>
      </p:pic>
      <p:sp>
        <p:nvSpPr>
          <p:cNvPr id="1148" name="Google Shape;1148;p43"/>
          <p:cNvSpPr txBox="1"/>
          <p:nvPr/>
        </p:nvSpPr>
        <p:spPr>
          <a:xfrm>
            <a:off x="4886666" y="3627492"/>
            <a:ext cx="44317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ちか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49" name="Google Shape;1149;p43"/>
          <p:cNvSpPr txBox="1"/>
          <p:nvPr/>
        </p:nvSpPr>
        <p:spPr>
          <a:xfrm>
            <a:off x="2076745" y="5684768"/>
            <a:ext cx="4990509" cy="1154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※近づきすぎると検出できない場合があります。</a:t>
            </a:r>
            <a:endParaRPr sz="1200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※物体の色によって赤外線の反射率が異なるため、数値が変化します。</a:t>
            </a:r>
            <a:endParaRPr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※同じ扱い方でも使用環境によって数値が変化する場合があります。</a:t>
            </a:r>
            <a:endParaRPr sz="1200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50" name="Google Shape;1150;p43"/>
          <p:cNvSpPr txBox="1"/>
          <p:nvPr/>
        </p:nvSpPr>
        <p:spPr>
          <a:xfrm>
            <a:off x="2175295" y="5718741"/>
            <a:ext cx="443179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ちか</a:t>
            </a:r>
            <a:endParaRPr sz="7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51" name="Google Shape;1151;p43"/>
          <p:cNvSpPr txBox="1"/>
          <p:nvPr/>
        </p:nvSpPr>
        <p:spPr>
          <a:xfrm>
            <a:off x="3226236" y="5718741"/>
            <a:ext cx="648069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けんしゅつ</a:t>
            </a:r>
            <a:endParaRPr sz="7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52" name="Google Shape;1152;p43"/>
          <p:cNvSpPr txBox="1"/>
          <p:nvPr/>
        </p:nvSpPr>
        <p:spPr>
          <a:xfrm>
            <a:off x="4159097" y="5718741"/>
            <a:ext cx="53656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ばあい</a:t>
            </a:r>
            <a:endParaRPr sz="7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53" name="Google Shape;1153;p43"/>
          <p:cNvSpPr txBox="1"/>
          <p:nvPr/>
        </p:nvSpPr>
        <p:spPr>
          <a:xfrm>
            <a:off x="2175295" y="6088748"/>
            <a:ext cx="597885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ぶったい</a:t>
            </a:r>
            <a:endParaRPr sz="7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54" name="Google Shape;1154;p43"/>
          <p:cNvSpPr txBox="1"/>
          <p:nvPr/>
        </p:nvSpPr>
        <p:spPr>
          <a:xfrm>
            <a:off x="2618474" y="6093027"/>
            <a:ext cx="443179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いろ</a:t>
            </a:r>
            <a:endParaRPr sz="7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55" name="Google Shape;1155;p43"/>
          <p:cNvSpPr txBox="1"/>
          <p:nvPr/>
        </p:nvSpPr>
        <p:spPr>
          <a:xfrm>
            <a:off x="3369769" y="6088748"/>
            <a:ext cx="789328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せきがいせん</a:t>
            </a:r>
            <a:endParaRPr sz="7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56" name="Google Shape;1156;p43"/>
          <p:cNvSpPr txBox="1"/>
          <p:nvPr/>
        </p:nvSpPr>
        <p:spPr>
          <a:xfrm>
            <a:off x="3980748" y="6088748"/>
            <a:ext cx="789328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はんしゃりつ</a:t>
            </a:r>
            <a:endParaRPr sz="7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57" name="Google Shape;1157;p43"/>
          <p:cNvSpPr txBox="1"/>
          <p:nvPr/>
        </p:nvSpPr>
        <p:spPr>
          <a:xfrm>
            <a:off x="4604854" y="6093026"/>
            <a:ext cx="443179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こと</a:t>
            </a:r>
            <a:endParaRPr sz="7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58" name="Google Shape;1158;p43"/>
          <p:cNvSpPr txBox="1"/>
          <p:nvPr/>
        </p:nvSpPr>
        <p:spPr>
          <a:xfrm>
            <a:off x="5557434" y="6097399"/>
            <a:ext cx="53656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すうち</a:t>
            </a:r>
            <a:endParaRPr sz="7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59" name="Google Shape;1159;p43"/>
          <p:cNvSpPr txBox="1"/>
          <p:nvPr/>
        </p:nvSpPr>
        <p:spPr>
          <a:xfrm>
            <a:off x="6005782" y="6097399"/>
            <a:ext cx="53656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へんか</a:t>
            </a:r>
            <a:endParaRPr sz="7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60" name="Google Shape;1160;p43"/>
          <p:cNvSpPr txBox="1"/>
          <p:nvPr/>
        </p:nvSpPr>
        <p:spPr>
          <a:xfrm>
            <a:off x="2175294" y="6458755"/>
            <a:ext cx="443179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おな</a:t>
            </a:r>
            <a:endParaRPr sz="7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61" name="Google Shape;1161;p43"/>
          <p:cNvSpPr txBox="1"/>
          <p:nvPr/>
        </p:nvSpPr>
        <p:spPr>
          <a:xfrm>
            <a:off x="2457501" y="6461699"/>
            <a:ext cx="516518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あつか</a:t>
            </a:r>
            <a:endParaRPr sz="7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62" name="Google Shape;1162;p43"/>
          <p:cNvSpPr txBox="1"/>
          <p:nvPr/>
        </p:nvSpPr>
        <p:spPr>
          <a:xfrm>
            <a:off x="2772566" y="6459138"/>
            <a:ext cx="443179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かた</a:t>
            </a:r>
            <a:endParaRPr sz="7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63" name="Google Shape;1163;p43"/>
          <p:cNvSpPr txBox="1"/>
          <p:nvPr/>
        </p:nvSpPr>
        <p:spPr>
          <a:xfrm>
            <a:off x="3246725" y="6436811"/>
            <a:ext cx="960521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しようかんきょう</a:t>
            </a:r>
            <a:endParaRPr sz="7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64" name="Google Shape;1164;p43"/>
          <p:cNvSpPr txBox="1"/>
          <p:nvPr/>
        </p:nvSpPr>
        <p:spPr>
          <a:xfrm>
            <a:off x="4488408" y="6465978"/>
            <a:ext cx="53656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すうち</a:t>
            </a:r>
            <a:endParaRPr sz="7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65" name="Google Shape;1165;p43"/>
          <p:cNvSpPr txBox="1"/>
          <p:nvPr/>
        </p:nvSpPr>
        <p:spPr>
          <a:xfrm>
            <a:off x="4936756" y="6465978"/>
            <a:ext cx="53656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へんか</a:t>
            </a:r>
            <a:endParaRPr sz="7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66" name="Google Shape;1166;p43"/>
          <p:cNvSpPr txBox="1"/>
          <p:nvPr/>
        </p:nvSpPr>
        <p:spPr>
          <a:xfrm>
            <a:off x="5553657" y="6458754"/>
            <a:ext cx="53656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ばあい</a:t>
            </a:r>
            <a:endParaRPr sz="7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1" name="Google Shape;1171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67688" y="1757593"/>
            <a:ext cx="2924175" cy="409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Google Shape;1174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6754" y="1779972"/>
            <a:ext cx="2962275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5" name="Google Shape;1175;p44"/>
          <p:cNvSpPr/>
          <p:nvPr/>
        </p:nvSpPr>
        <p:spPr>
          <a:xfrm>
            <a:off x="1066754" y="4873841"/>
            <a:ext cx="2892687" cy="585927"/>
          </a:xfrm>
          <a:prstGeom prst="roundRect">
            <a:avLst>
              <a:gd name="adj" fmla="val 5730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6" name="Google Shape;1176;p44"/>
          <p:cNvSpPr/>
          <p:nvPr/>
        </p:nvSpPr>
        <p:spPr>
          <a:xfrm>
            <a:off x="3543106" y="4873841"/>
            <a:ext cx="356938" cy="351793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77" name="Google Shape;1177;p44"/>
          <p:cNvGrpSpPr/>
          <p:nvPr/>
        </p:nvGrpSpPr>
        <p:grpSpPr>
          <a:xfrm>
            <a:off x="1493279" y="1170430"/>
            <a:ext cx="2109224" cy="577081"/>
            <a:chOff x="1493279" y="1170430"/>
            <a:chExt cx="2109224" cy="577081"/>
          </a:xfrm>
        </p:grpSpPr>
        <p:sp>
          <p:nvSpPr>
            <p:cNvPr id="1178" name="Google Shape;1178;p44"/>
            <p:cNvSpPr txBox="1"/>
            <p:nvPr/>
          </p:nvSpPr>
          <p:spPr>
            <a:xfrm>
              <a:off x="1493279" y="1170430"/>
              <a:ext cx="2109224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b="1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指を遠ざけたとき</a:t>
              </a:r>
              <a:endParaRPr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179" name="Google Shape;1179;p44"/>
            <p:cNvSpPr txBox="1"/>
            <p:nvPr/>
          </p:nvSpPr>
          <p:spPr>
            <a:xfrm>
              <a:off x="1493279" y="1234054"/>
              <a:ext cx="459807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 b="1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ゆび</a:t>
              </a:r>
              <a:endParaRPr sz="1000" b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180" name="Google Shape;1180;p44"/>
            <p:cNvSpPr txBox="1"/>
            <p:nvPr/>
          </p:nvSpPr>
          <p:spPr>
            <a:xfrm>
              <a:off x="1935331" y="1234054"/>
              <a:ext cx="459807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 b="1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とお</a:t>
              </a:r>
              <a:endParaRPr sz="1000" b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1181" name="Google Shape;1181;p44"/>
          <p:cNvGrpSpPr/>
          <p:nvPr/>
        </p:nvGrpSpPr>
        <p:grpSpPr>
          <a:xfrm>
            <a:off x="5223380" y="1180512"/>
            <a:ext cx="2184130" cy="577081"/>
            <a:chOff x="5223380" y="1216024"/>
            <a:chExt cx="2184130" cy="577081"/>
          </a:xfrm>
        </p:grpSpPr>
        <p:sp>
          <p:nvSpPr>
            <p:cNvPr id="1182" name="Google Shape;1182;p44"/>
            <p:cNvSpPr txBox="1"/>
            <p:nvPr/>
          </p:nvSpPr>
          <p:spPr>
            <a:xfrm>
              <a:off x="5252043" y="1216024"/>
              <a:ext cx="2155467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b="1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指を近づけたとき</a:t>
              </a:r>
              <a:endParaRPr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183" name="Google Shape;1183;p44"/>
            <p:cNvSpPr txBox="1"/>
            <p:nvPr/>
          </p:nvSpPr>
          <p:spPr>
            <a:xfrm>
              <a:off x="5223380" y="1276526"/>
              <a:ext cx="459807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 b="1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ゆび</a:t>
              </a:r>
              <a:endParaRPr sz="1000" b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184" name="Google Shape;1184;p44"/>
            <p:cNvSpPr txBox="1"/>
            <p:nvPr/>
          </p:nvSpPr>
          <p:spPr>
            <a:xfrm>
              <a:off x="5665432" y="1276526"/>
              <a:ext cx="459807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 b="1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ちか</a:t>
              </a:r>
              <a:endParaRPr sz="1000" b="1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sp>
        <p:nvSpPr>
          <p:cNvPr id="1185" name="Google Shape;1185;p44"/>
          <p:cNvSpPr/>
          <p:nvPr/>
        </p:nvSpPr>
        <p:spPr>
          <a:xfrm>
            <a:off x="4867688" y="4873841"/>
            <a:ext cx="2892687" cy="585927"/>
          </a:xfrm>
          <a:prstGeom prst="roundRect">
            <a:avLst>
              <a:gd name="adj" fmla="val 5730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6" name="Google Shape;1186;p44"/>
          <p:cNvSpPr/>
          <p:nvPr/>
        </p:nvSpPr>
        <p:spPr>
          <a:xfrm>
            <a:off x="7326284" y="4873841"/>
            <a:ext cx="356938" cy="351793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1131;p43">
            <a:extLst>
              <a:ext uri="{FF2B5EF4-FFF2-40B4-BE49-F238E27FC236}">
                <a16:creationId xmlns:a16="http://schemas.microsoft.com/office/drawing/2014/main" id="{25B1080C-071C-82DE-EB1F-B2547559AC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+mn-ea"/>
                <a:ea typeface="+mn-ea"/>
              </a:rPr>
              <a:t>赤外線フォトリフレクタについて</a:t>
            </a:r>
            <a:endParaRPr>
              <a:latin typeface="+mn-ea"/>
              <a:ea typeface="+mn-ea"/>
            </a:endParaRPr>
          </a:p>
        </p:txBody>
      </p:sp>
      <p:sp>
        <p:nvSpPr>
          <p:cNvPr id="21" name="Google Shape;1136;p43">
            <a:extLst>
              <a:ext uri="{FF2B5EF4-FFF2-40B4-BE49-F238E27FC236}">
                <a16:creationId xmlns:a16="http://schemas.microsoft.com/office/drawing/2014/main" id="{B269D1BD-7D2C-BD28-FCA0-0A4860EE6BA7}"/>
              </a:ext>
            </a:extLst>
          </p:cNvPr>
          <p:cNvSpPr txBox="1"/>
          <p:nvPr/>
        </p:nvSpPr>
        <p:spPr>
          <a:xfrm>
            <a:off x="401991" y="373673"/>
            <a:ext cx="124037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せきがいせん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4" name="Google Shape;1194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524" y="3539360"/>
            <a:ext cx="3152775" cy="552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5" name="Google Shape;1195;p45"/>
          <p:cNvGrpSpPr/>
          <p:nvPr/>
        </p:nvGrpSpPr>
        <p:grpSpPr>
          <a:xfrm>
            <a:off x="2637658" y="2756789"/>
            <a:ext cx="652422" cy="639195"/>
            <a:chOff x="1474370" y="1416177"/>
            <a:chExt cx="652422" cy="639195"/>
          </a:xfrm>
        </p:grpSpPr>
        <p:sp>
          <p:nvSpPr>
            <p:cNvPr id="1196" name="Google Shape;1196;p45"/>
            <p:cNvSpPr/>
            <p:nvPr/>
          </p:nvSpPr>
          <p:spPr>
            <a:xfrm>
              <a:off x="1474370" y="1416177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97" name="Google Shape;1197;p4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76096" y="1512917"/>
              <a:ext cx="466725" cy="514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98" name="Google Shape;1198;p45"/>
          <p:cNvGrpSpPr/>
          <p:nvPr/>
        </p:nvGrpSpPr>
        <p:grpSpPr>
          <a:xfrm>
            <a:off x="1379858" y="2756789"/>
            <a:ext cx="652422" cy="639195"/>
            <a:chOff x="2525677" y="1416176"/>
            <a:chExt cx="652422" cy="639195"/>
          </a:xfrm>
        </p:grpSpPr>
        <p:sp>
          <p:nvSpPr>
            <p:cNvPr id="1199" name="Google Shape;1199;p45"/>
            <p:cNvSpPr/>
            <p:nvPr/>
          </p:nvSpPr>
          <p:spPr>
            <a:xfrm>
              <a:off x="2525677" y="1416176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00" name="Google Shape;1200;p4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599475" y="1483360"/>
              <a:ext cx="504825" cy="5048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201" name="Google Shape;1201;p45"/>
          <p:cNvCxnSpPr/>
          <p:nvPr/>
        </p:nvCxnSpPr>
        <p:spPr>
          <a:xfrm>
            <a:off x="2963870" y="3388180"/>
            <a:ext cx="0" cy="22364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cxnSp>
        <p:nvCxnSpPr>
          <p:cNvPr id="1202" name="Google Shape;1202;p45"/>
          <p:cNvCxnSpPr/>
          <p:nvPr/>
        </p:nvCxnSpPr>
        <p:spPr>
          <a:xfrm>
            <a:off x="1705176" y="3388180"/>
            <a:ext cx="0" cy="22364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203" name="Google Shape;1203;p45"/>
          <p:cNvGrpSpPr/>
          <p:nvPr/>
        </p:nvGrpSpPr>
        <p:grpSpPr>
          <a:xfrm>
            <a:off x="3986617" y="2823973"/>
            <a:ext cx="4962074" cy="1685077"/>
            <a:chOff x="3906718" y="1270381"/>
            <a:chExt cx="4962074" cy="1685077"/>
          </a:xfrm>
        </p:grpSpPr>
        <p:sp>
          <p:nvSpPr>
            <p:cNvPr id="1204" name="Google Shape;1204;p45"/>
            <p:cNvSpPr txBox="1"/>
            <p:nvPr/>
          </p:nvSpPr>
          <p:spPr>
            <a:xfrm>
              <a:off x="3906718" y="1270381"/>
              <a:ext cx="4962074" cy="16850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演算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」から　　　　　を選び、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「調べる」から　　　　　　　　を選んで</a:t>
              </a:r>
              <a:endParaRPr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　　　　　　　　　　　　にして入れる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05" name="Google Shape;1205;p45"/>
            <p:cNvSpPr txBox="1"/>
            <p:nvPr/>
          </p:nvSpPr>
          <p:spPr>
            <a:xfrm>
              <a:off x="4049772" y="1333267"/>
              <a:ext cx="80040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えんざん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06" name="Google Shape;1206;p45"/>
            <p:cNvSpPr txBox="1"/>
            <p:nvPr/>
          </p:nvSpPr>
          <p:spPr>
            <a:xfrm>
              <a:off x="6591275" y="1342516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07" name="Google Shape;1207;p45"/>
            <p:cNvSpPr txBox="1"/>
            <p:nvPr/>
          </p:nvSpPr>
          <p:spPr>
            <a:xfrm>
              <a:off x="7518723" y="1871434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08" name="Google Shape;1208;p45"/>
            <p:cNvSpPr txBox="1"/>
            <p:nvPr/>
          </p:nvSpPr>
          <p:spPr>
            <a:xfrm>
              <a:off x="4076621" y="1886802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しら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09" name="Google Shape;1209;p45"/>
            <p:cNvSpPr txBox="1"/>
            <p:nvPr/>
          </p:nvSpPr>
          <p:spPr>
            <a:xfrm>
              <a:off x="7377034" y="2436975"/>
              <a:ext cx="308178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い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210" name="Google Shape;1210;p4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392206" y="1456377"/>
              <a:ext cx="1036410" cy="3276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1" name="Google Shape;1211;p4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573877" y="2006265"/>
              <a:ext cx="1844200" cy="3200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2" name="Google Shape;1212;p4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085499" y="2499062"/>
              <a:ext cx="2514818" cy="3962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" name="Google Shape;1109;p42">
            <a:extLst>
              <a:ext uri="{FF2B5EF4-FFF2-40B4-BE49-F238E27FC236}">
                <a16:creationId xmlns:a16="http://schemas.microsoft.com/office/drawing/2014/main" id="{E1FE5C77-0F72-0D46-1141-A7C948B8CA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メイリオ" panose="020B0604030504040204" pitchFamily="50" charset="-128"/>
                <a:ea typeface="メイリオ" panose="020B0604030504040204" pitchFamily="50" charset="-128"/>
              </a:rPr>
              <a:t>赤外線フォトリフレクタでゲートを開閉しよう</a:t>
            </a:r>
            <a:endParaRPr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Google Shape;1110;p42">
            <a:extLst>
              <a:ext uri="{FF2B5EF4-FFF2-40B4-BE49-F238E27FC236}">
                <a16:creationId xmlns:a16="http://schemas.microsoft.com/office/drawing/2014/main" id="{21E6A3F0-E44D-30CB-CDD8-1F2DCBFBE03F}"/>
              </a:ext>
            </a:extLst>
          </p:cNvPr>
          <p:cNvSpPr txBox="1"/>
          <p:nvPr/>
        </p:nvSpPr>
        <p:spPr>
          <a:xfrm>
            <a:off x="5858435" y="316310"/>
            <a:ext cx="149699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メイリオ" panose="020B0604030504040204" pitchFamily="50" charset="-128"/>
                <a:ea typeface="メイリオ" panose="020B0604030504040204" pitchFamily="50" charset="-128"/>
                <a:sym typeface="Arial"/>
              </a:rPr>
              <a:t>かいへい</a:t>
            </a:r>
            <a:endParaRPr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Google Shape;1123;p42">
            <a:extLst>
              <a:ext uri="{FF2B5EF4-FFF2-40B4-BE49-F238E27FC236}">
                <a16:creationId xmlns:a16="http://schemas.microsoft.com/office/drawing/2014/main" id="{57B09A79-A750-27A1-F442-F85F5E7FEFD4}"/>
              </a:ext>
            </a:extLst>
          </p:cNvPr>
          <p:cNvSpPr txBox="1"/>
          <p:nvPr/>
        </p:nvSpPr>
        <p:spPr>
          <a:xfrm>
            <a:off x="428625" y="347833"/>
            <a:ext cx="245505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メイリオ" panose="020B0604030504040204" pitchFamily="50" charset="-128"/>
                <a:ea typeface="メイリオ" panose="020B0604030504040204" pitchFamily="50" charset="-128"/>
                <a:sym typeface="Arial"/>
              </a:rPr>
              <a:t>せきがいせん</a:t>
            </a:r>
            <a:endParaRPr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0" name="Google Shape;1220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4735" y="1657950"/>
            <a:ext cx="3657600" cy="313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1" name="Google Shape;1221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29150" y="1657950"/>
            <a:ext cx="4086225" cy="3171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2" name="Google Shape;1222;p46"/>
          <p:cNvSpPr/>
          <p:nvPr/>
        </p:nvSpPr>
        <p:spPr>
          <a:xfrm>
            <a:off x="381680" y="4943575"/>
            <a:ext cx="8380639" cy="1408265"/>
          </a:xfrm>
          <a:prstGeom prst="rect">
            <a:avLst/>
          </a:prstGeom>
          <a:solidFill>
            <a:srgbClr val="DCF0F2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23" name="Google Shape;1223;p46"/>
          <p:cNvGrpSpPr/>
          <p:nvPr/>
        </p:nvGrpSpPr>
        <p:grpSpPr>
          <a:xfrm>
            <a:off x="508054" y="4893654"/>
            <a:ext cx="8510549" cy="1508105"/>
            <a:chOff x="1130600" y="5200050"/>
            <a:chExt cx="8510549" cy="1508105"/>
          </a:xfrm>
        </p:grpSpPr>
        <p:sp>
          <p:nvSpPr>
            <p:cNvPr id="1224" name="Google Shape;1224;p46"/>
            <p:cNvSpPr txBox="1"/>
            <p:nvPr/>
          </p:nvSpPr>
          <p:spPr>
            <a:xfrm>
              <a:off x="1130600" y="5200050"/>
              <a:ext cx="8510549" cy="1508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75E75"/>
                </a:buClr>
                <a:buSzPts val="1600"/>
                <a:buFont typeface="Noto Sans Symbols"/>
                <a:buChar char="●"/>
              </a:pPr>
              <a:r>
                <a:rPr lang="ja-JP" sz="1600" b="1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プログラムを保存しよう！</a:t>
              </a:r>
              <a:br>
                <a:rPr lang="ja-JP" sz="1600" b="1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</a:br>
              <a:r>
                <a:rPr lang="ja-JP" sz="16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（ファイル名：「（自分の名前）0303せきがいせんフォトリフレクタでゲート」）</a:t>
              </a:r>
              <a:endParaRPr sz="16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285750" marR="0" lvl="0" indent="-28575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75E75"/>
                </a:buClr>
                <a:buSzPts val="1600"/>
                <a:buFont typeface="Noto Sans Symbols"/>
                <a:buChar char="●"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　を押してプログラムを実行してみよう！</a:t>
              </a:r>
              <a:endParaRPr sz="16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25" name="Google Shape;1225;p46"/>
            <p:cNvSpPr txBox="1"/>
            <p:nvPr/>
          </p:nvSpPr>
          <p:spPr>
            <a:xfrm>
              <a:off x="2586055" y="5229003"/>
              <a:ext cx="68099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ほぞん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26" name="Google Shape;1226;p46"/>
            <p:cNvSpPr txBox="1"/>
            <p:nvPr/>
          </p:nvSpPr>
          <p:spPr>
            <a:xfrm>
              <a:off x="2410929" y="5738947"/>
              <a:ext cx="4193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めい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27" name="Google Shape;1227;p46"/>
            <p:cNvSpPr txBox="1"/>
            <p:nvPr/>
          </p:nvSpPr>
          <p:spPr>
            <a:xfrm>
              <a:off x="3189851" y="5741491"/>
              <a:ext cx="68099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じぶん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28" name="Google Shape;1228;p46"/>
            <p:cNvSpPr txBox="1"/>
            <p:nvPr/>
          </p:nvSpPr>
          <p:spPr>
            <a:xfrm>
              <a:off x="3817582" y="5741491"/>
              <a:ext cx="68099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なまえ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229" name="Google Shape;1229;p4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426377" y="6351840"/>
              <a:ext cx="289585" cy="2972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0" name="Google Shape;1230;p46"/>
            <p:cNvSpPr txBox="1"/>
            <p:nvPr/>
          </p:nvSpPr>
          <p:spPr>
            <a:xfrm>
              <a:off x="1813229" y="6241302"/>
              <a:ext cx="4193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お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31" name="Google Shape;1231;p46"/>
            <p:cNvSpPr txBox="1"/>
            <p:nvPr/>
          </p:nvSpPr>
          <p:spPr>
            <a:xfrm>
              <a:off x="3584976" y="6241302"/>
              <a:ext cx="669843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じっこう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sp>
        <p:nvSpPr>
          <p:cNvPr id="1232" name="Google Shape;1232;p46"/>
          <p:cNvSpPr/>
          <p:nvPr/>
        </p:nvSpPr>
        <p:spPr>
          <a:xfrm>
            <a:off x="3992335" y="2868599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3" name="Google Shape;1233;p46"/>
          <p:cNvGrpSpPr/>
          <p:nvPr/>
        </p:nvGrpSpPr>
        <p:grpSpPr>
          <a:xfrm>
            <a:off x="381680" y="1070774"/>
            <a:ext cx="3610655" cy="577081"/>
            <a:chOff x="381680" y="1070774"/>
            <a:chExt cx="3610655" cy="577081"/>
          </a:xfrm>
        </p:grpSpPr>
        <p:sp>
          <p:nvSpPr>
            <p:cNvPr id="1234" name="Google Shape;1234;p46"/>
            <p:cNvSpPr txBox="1"/>
            <p:nvPr/>
          </p:nvSpPr>
          <p:spPr>
            <a:xfrm>
              <a:off x="508054" y="1070774"/>
              <a:ext cx="3484281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条件のブロックを入れ替える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35" name="Google Shape;1235;p46"/>
            <p:cNvSpPr txBox="1"/>
            <p:nvPr/>
          </p:nvSpPr>
          <p:spPr>
            <a:xfrm>
              <a:off x="381680" y="1115007"/>
              <a:ext cx="903025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じょうけん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36" name="Google Shape;1236;p46"/>
            <p:cNvSpPr txBox="1"/>
            <p:nvPr/>
          </p:nvSpPr>
          <p:spPr>
            <a:xfrm>
              <a:off x="2240139" y="1097166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い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37" name="Google Shape;1237;p46"/>
            <p:cNvSpPr txBox="1"/>
            <p:nvPr/>
          </p:nvSpPr>
          <p:spPr>
            <a:xfrm>
              <a:off x="2739188" y="1097166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か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sp>
        <p:nvSpPr>
          <p:cNvPr id="1238" name="Google Shape;1238;p46"/>
          <p:cNvSpPr/>
          <p:nvPr/>
        </p:nvSpPr>
        <p:spPr>
          <a:xfrm>
            <a:off x="878889" y="2635759"/>
            <a:ext cx="2618913" cy="427038"/>
          </a:xfrm>
          <a:prstGeom prst="roundRect">
            <a:avLst>
              <a:gd name="adj" fmla="val 5730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9" name="Google Shape;1239;p46"/>
          <p:cNvSpPr/>
          <p:nvPr/>
        </p:nvSpPr>
        <p:spPr>
          <a:xfrm>
            <a:off x="5202584" y="2645207"/>
            <a:ext cx="3062527" cy="427038"/>
          </a:xfrm>
          <a:prstGeom prst="roundRect">
            <a:avLst>
              <a:gd name="adj" fmla="val 5730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1109;p42">
            <a:extLst>
              <a:ext uri="{FF2B5EF4-FFF2-40B4-BE49-F238E27FC236}">
                <a16:creationId xmlns:a16="http://schemas.microsoft.com/office/drawing/2014/main" id="{A2853947-B397-6D8E-72A2-5F05C56C12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>
                <a:latin typeface="メイリオ" panose="020B0604030504040204" pitchFamily="50" charset="-128"/>
                <a:ea typeface="メイリオ" panose="020B0604030504040204" pitchFamily="50" charset="-128"/>
              </a:rPr>
              <a:t>赤外線フォトリフレクタでゲートを開閉しよう</a:t>
            </a:r>
            <a:endParaRPr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Google Shape;1110;p42">
            <a:extLst>
              <a:ext uri="{FF2B5EF4-FFF2-40B4-BE49-F238E27FC236}">
                <a16:creationId xmlns:a16="http://schemas.microsoft.com/office/drawing/2014/main" id="{A9D28646-3501-124B-C4FA-DCC8EC7C5FE0}"/>
              </a:ext>
            </a:extLst>
          </p:cNvPr>
          <p:cNvSpPr txBox="1"/>
          <p:nvPr/>
        </p:nvSpPr>
        <p:spPr>
          <a:xfrm>
            <a:off x="5858435" y="316310"/>
            <a:ext cx="149699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メイリオ" panose="020B0604030504040204" pitchFamily="50" charset="-128"/>
                <a:ea typeface="メイリオ" panose="020B0604030504040204" pitchFamily="50" charset="-128"/>
                <a:sym typeface="Arial"/>
              </a:rPr>
              <a:t>かいへい</a:t>
            </a:r>
            <a:endParaRPr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Google Shape;1123;p42">
            <a:extLst>
              <a:ext uri="{FF2B5EF4-FFF2-40B4-BE49-F238E27FC236}">
                <a16:creationId xmlns:a16="http://schemas.microsoft.com/office/drawing/2014/main" id="{F1901B1C-70C8-09E5-E60F-BEEC276DE977}"/>
              </a:ext>
            </a:extLst>
          </p:cNvPr>
          <p:cNvSpPr txBox="1"/>
          <p:nvPr/>
        </p:nvSpPr>
        <p:spPr>
          <a:xfrm>
            <a:off x="428625" y="347833"/>
            <a:ext cx="245505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メイリオ" panose="020B0604030504040204" pitchFamily="50" charset="-128"/>
                <a:ea typeface="メイリオ" panose="020B0604030504040204" pitchFamily="50" charset="-128"/>
                <a:sym typeface="Arial"/>
              </a:rPr>
              <a:t>せきがいせん</a:t>
            </a:r>
            <a:endParaRPr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p47"/>
          <p:cNvSpPr txBox="1">
            <a:spLocks noGrp="1"/>
          </p:cNvSpPr>
          <p:nvPr>
            <p:ph type="title"/>
          </p:nvPr>
        </p:nvSpPr>
        <p:spPr>
          <a:xfrm>
            <a:off x="376570" y="477587"/>
            <a:ext cx="8380640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di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sz="2400" dirty="0">
                <a:latin typeface="+mn-lt"/>
                <a:ea typeface="+mn-ea"/>
              </a:rPr>
              <a:t>赤外線フォトリフレクタで開き、タッチセンサーで閉じる</a:t>
            </a:r>
            <a:endParaRPr sz="2400" dirty="0">
              <a:latin typeface="+mn-lt"/>
              <a:ea typeface="+mn-ea"/>
            </a:endParaRPr>
          </a:p>
        </p:txBody>
      </p:sp>
      <p:sp>
        <p:nvSpPr>
          <p:cNvPr id="1245" name="Google Shape;1245;p47"/>
          <p:cNvSpPr txBox="1"/>
          <p:nvPr/>
        </p:nvSpPr>
        <p:spPr>
          <a:xfrm>
            <a:off x="4209701" y="229586"/>
            <a:ext cx="88776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ひら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1246" name="Google Shape;1246;p47"/>
          <p:cNvSpPr txBox="1"/>
          <p:nvPr/>
        </p:nvSpPr>
        <p:spPr>
          <a:xfrm>
            <a:off x="722222" y="992146"/>
            <a:ext cx="7605666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i="0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赤外線フォトリフレクタに指を近づけたときはゲートを開き、</a:t>
            </a:r>
            <a:endParaRPr sz="2000" b="1" i="0">
              <a:solidFill>
                <a:srgbClr val="C00000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タッチセンサーを押したときはゲートを閉じるようにしよう！</a:t>
            </a:r>
            <a:endParaRPr/>
          </a:p>
        </p:txBody>
      </p:sp>
      <p:sp>
        <p:nvSpPr>
          <p:cNvPr id="1247" name="Google Shape;1247;p47"/>
          <p:cNvSpPr txBox="1"/>
          <p:nvPr/>
        </p:nvSpPr>
        <p:spPr>
          <a:xfrm>
            <a:off x="2783275" y="1696148"/>
            <a:ext cx="395101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お</a:t>
            </a:r>
            <a:endParaRPr/>
          </a:p>
        </p:txBody>
      </p:sp>
      <p:sp>
        <p:nvSpPr>
          <p:cNvPr id="1248" name="Google Shape;1248;p47"/>
          <p:cNvSpPr txBox="1"/>
          <p:nvPr/>
        </p:nvSpPr>
        <p:spPr>
          <a:xfrm>
            <a:off x="7064018" y="1076511"/>
            <a:ext cx="4514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ひら</a:t>
            </a:r>
            <a:endParaRPr/>
          </a:p>
        </p:txBody>
      </p:sp>
      <p:sp>
        <p:nvSpPr>
          <p:cNvPr id="1249" name="Google Shape;1249;p47"/>
          <p:cNvSpPr txBox="1"/>
          <p:nvPr/>
        </p:nvSpPr>
        <p:spPr>
          <a:xfrm>
            <a:off x="5375524" y="1690849"/>
            <a:ext cx="28153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と</a:t>
            </a:r>
            <a:endParaRPr/>
          </a:p>
        </p:txBody>
      </p:sp>
      <p:sp>
        <p:nvSpPr>
          <p:cNvPr id="1250" name="Google Shape;1250;p47"/>
          <p:cNvSpPr txBox="1"/>
          <p:nvPr/>
        </p:nvSpPr>
        <p:spPr>
          <a:xfrm>
            <a:off x="728681" y="1076511"/>
            <a:ext cx="940459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せきがいせん</a:t>
            </a:r>
            <a:endParaRPr/>
          </a:p>
        </p:txBody>
      </p:sp>
      <p:pic>
        <p:nvPicPr>
          <p:cNvPr id="1251" name="Google Shape;1251;p47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228701" y="2607965"/>
            <a:ext cx="4360574" cy="3730131"/>
          </a:xfrm>
          <a:prstGeom prst="rect">
            <a:avLst/>
          </a:prstGeom>
          <a:noFill/>
          <a:ln>
            <a:noFill/>
          </a:ln>
        </p:spPr>
      </p:pic>
      <p:sp>
        <p:nvSpPr>
          <p:cNvPr id="1252" name="Google Shape;1252;p47"/>
          <p:cNvSpPr/>
          <p:nvPr/>
        </p:nvSpPr>
        <p:spPr>
          <a:xfrm>
            <a:off x="3967532" y="5337345"/>
            <a:ext cx="799615" cy="797096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3" name="Google Shape;1253;p47"/>
          <p:cNvSpPr txBox="1"/>
          <p:nvPr/>
        </p:nvSpPr>
        <p:spPr>
          <a:xfrm>
            <a:off x="407172" y="209245"/>
            <a:ext cx="173783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せきがいせん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1254" name="Google Shape;1254;p47"/>
          <p:cNvSpPr txBox="1"/>
          <p:nvPr/>
        </p:nvSpPr>
        <p:spPr>
          <a:xfrm>
            <a:off x="3758249" y="1082927"/>
            <a:ext cx="4514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ゆび</a:t>
            </a:r>
            <a:endParaRPr/>
          </a:p>
        </p:txBody>
      </p:sp>
      <p:sp>
        <p:nvSpPr>
          <p:cNvPr id="1255" name="Google Shape;1255;p47"/>
          <p:cNvSpPr txBox="1"/>
          <p:nvPr/>
        </p:nvSpPr>
        <p:spPr>
          <a:xfrm>
            <a:off x="4253716" y="1068005"/>
            <a:ext cx="4514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+mn-ea"/>
                <a:ea typeface="+mn-ea"/>
                <a:cs typeface="Meiryo"/>
                <a:sym typeface="Meiryo"/>
              </a:rPr>
              <a:t>ちか</a:t>
            </a:r>
            <a:endParaRPr>
              <a:latin typeface="+mn-ea"/>
              <a:ea typeface="+mn-ea"/>
            </a:endParaRPr>
          </a:p>
        </p:txBody>
      </p:sp>
      <p:sp>
        <p:nvSpPr>
          <p:cNvPr id="1256" name="Google Shape;1256;p47" descr="右向き指示マーク"/>
          <p:cNvSpPr/>
          <p:nvPr/>
        </p:nvSpPr>
        <p:spPr>
          <a:xfrm flipH="1">
            <a:off x="4328672" y="5789995"/>
            <a:ext cx="800100" cy="533594"/>
          </a:xfrm>
          <a:custGeom>
            <a:avLst/>
            <a:gdLst/>
            <a:ahLst/>
            <a:cxnLst/>
            <a:rect l="l" t="t" r="r" b="b"/>
            <a:pathLst>
              <a:path w="800100" h="533594" extrusionOk="0">
                <a:moveTo>
                  <a:pt x="752475" y="133545"/>
                </a:moveTo>
                <a:lnTo>
                  <a:pt x="280988" y="133545"/>
                </a:lnTo>
                <a:lnTo>
                  <a:pt x="457200" y="94492"/>
                </a:lnTo>
                <a:cubicBezTo>
                  <a:pt x="482918" y="88777"/>
                  <a:pt x="499110" y="63060"/>
                  <a:pt x="493395" y="37342"/>
                </a:cubicBezTo>
                <a:cubicBezTo>
                  <a:pt x="487680" y="11625"/>
                  <a:pt x="461963" y="-4568"/>
                  <a:pt x="436245" y="1147"/>
                </a:cubicBezTo>
                <a:lnTo>
                  <a:pt x="179070" y="58297"/>
                </a:lnTo>
                <a:cubicBezTo>
                  <a:pt x="169545" y="61155"/>
                  <a:pt x="160020" y="66870"/>
                  <a:pt x="152400" y="76395"/>
                </a:cubicBezTo>
                <a:lnTo>
                  <a:pt x="71438" y="181170"/>
                </a:lnTo>
                <a:lnTo>
                  <a:pt x="0" y="181170"/>
                </a:lnTo>
                <a:lnTo>
                  <a:pt x="0" y="457395"/>
                </a:lnTo>
                <a:lnTo>
                  <a:pt x="47625" y="457395"/>
                </a:lnTo>
                <a:cubicBezTo>
                  <a:pt x="115253" y="457395"/>
                  <a:pt x="120015" y="533595"/>
                  <a:pt x="247650" y="533595"/>
                </a:cubicBezTo>
                <a:cubicBezTo>
                  <a:pt x="278130" y="533595"/>
                  <a:pt x="379095" y="533595"/>
                  <a:pt x="419100" y="533595"/>
                </a:cubicBezTo>
                <a:cubicBezTo>
                  <a:pt x="450533" y="533595"/>
                  <a:pt x="476250" y="507877"/>
                  <a:pt x="476250" y="476445"/>
                </a:cubicBezTo>
                <a:cubicBezTo>
                  <a:pt x="476250" y="461205"/>
                  <a:pt x="470535" y="447870"/>
                  <a:pt x="461010" y="438345"/>
                </a:cubicBezTo>
                <a:cubicBezTo>
                  <a:pt x="462915" y="438345"/>
                  <a:pt x="464820" y="438345"/>
                  <a:pt x="466725" y="438345"/>
                </a:cubicBezTo>
                <a:cubicBezTo>
                  <a:pt x="498158" y="438345"/>
                  <a:pt x="523875" y="412627"/>
                  <a:pt x="523875" y="381195"/>
                </a:cubicBezTo>
                <a:cubicBezTo>
                  <a:pt x="523875" y="365955"/>
                  <a:pt x="518160" y="351667"/>
                  <a:pt x="507683" y="341190"/>
                </a:cubicBezTo>
                <a:cubicBezTo>
                  <a:pt x="533400" y="335475"/>
                  <a:pt x="552450" y="312615"/>
                  <a:pt x="552450" y="285945"/>
                </a:cubicBezTo>
                <a:cubicBezTo>
                  <a:pt x="552450" y="254512"/>
                  <a:pt x="526733" y="228795"/>
                  <a:pt x="495300" y="228795"/>
                </a:cubicBezTo>
                <a:lnTo>
                  <a:pt x="752475" y="228795"/>
                </a:lnTo>
                <a:cubicBezTo>
                  <a:pt x="779145" y="228795"/>
                  <a:pt x="800100" y="207840"/>
                  <a:pt x="800100" y="181170"/>
                </a:cubicBezTo>
                <a:cubicBezTo>
                  <a:pt x="800100" y="154500"/>
                  <a:pt x="779145" y="133545"/>
                  <a:pt x="752475" y="13354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7" name="Google Shape;1257;p47"/>
          <p:cNvSpPr txBox="1"/>
          <p:nvPr/>
        </p:nvSpPr>
        <p:spPr>
          <a:xfrm>
            <a:off x="7622173" y="209245"/>
            <a:ext cx="44940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di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と</a:t>
            </a:r>
            <a:endParaRPr dirty="0">
              <a:latin typeface="+mn-ea"/>
              <a:ea typeface="+mn-ea"/>
            </a:endParaRPr>
          </a:p>
        </p:txBody>
      </p:sp>
      <p:cxnSp>
        <p:nvCxnSpPr>
          <p:cNvPr id="1258" name="Google Shape;1258;p47"/>
          <p:cNvCxnSpPr/>
          <p:nvPr/>
        </p:nvCxnSpPr>
        <p:spPr>
          <a:xfrm>
            <a:off x="2030777" y="5292846"/>
            <a:ext cx="1411550" cy="592518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sp>
        <p:nvSpPr>
          <p:cNvPr id="1259" name="Google Shape;1259;p47"/>
          <p:cNvSpPr txBox="1"/>
          <p:nvPr/>
        </p:nvSpPr>
        <p:spPr>
          <a:xfrm>
            <a:off x="1193276" y="4876812"/>
            <a:ext cx="951727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閉じる</a:t>
            </a:r>
            <a:endParaRPr sz="1800" b="1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260" name="Google Shape;1260;p47"/>
          <p:cNvSpPr txBox="1"/>
          <p:nvPr/>
        </p:nvSpPr>
        <p:spPr>
          <a:xfrm>
            <a:off x="1246544" y="4922680"/>
            <a:ext cx="30436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と</a:t>
            </a:r>
            <a:endParaRPr sz="1000" b="1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261" name="Google Shape;1261;p47"/>
          <p:cNvSpPr txBox="1"/>
          <p:nvPr/>
        </p:nvSpPr>
        <p:spPr>
          <a:xfrm>
            <a:off x="6753559" y="4715765"/>
            <a:ext cx="761912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開く</a:t>
            </a:r>
            <a:endParaRPr sz="1800" b="1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262" name="Google Shape;1262;p47"/>
          <p:cNvSpPr txBox="1"/>
          <p:nvPr/>
        </p:nvSpPr>
        <p:spPr>
          <a:xfrm>
            <a:off x="6718046" y="4766962"/>
            <a:ext cx="47424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ひら</a:t>
            </a:r>
            <a:endParaRPr sz="1000" b="1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263" name="Google Shape;1263;p47"/>
          <p:cNvCxnSpPr/>
          <p:nvPr/>
        </p:nvCxnSpPr>
        <p:spPr>
          <a:xfrm flipH="1">
            <a:off x="4814825" y="5055511"/>
            <a:ext cx="1836059" cy="533594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0" name="Google Shape;1270;p48"/>
          <p:cNvGrpSpPr/>
          <p:nvPr/>
        </p:nvGrpSpPr>
        <p:grpSpPr>
          <a:xfrm>
            <a:off x="299597" y="4419644"/>
            <a:ext cx="8844403" cy="1131079"/>
            <a:chOff x="1063077" y="3746389"/>
            <a:chExt cx="8844403" cy="1131079"/>
          </a:xfrm>
        </p:grpSpPr>
        <p:sp>
          <p:nvSpPr>
            <p:cNvPr id="1271" name="Google Shape;1271;p48"/>
            <p:cNvSpPr txBox="1"/>
            <p:nvPr/>
          </p:nvSpPr>
          <p:spPr>
            <a:xfrm>
              <a:off x="1063077" y="3746389"/>
              <a:ext cx="8844403" cy="1131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演算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」から　　　　　を選び、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「調べる」から　　　　　　　　を選んで　　　　　　　　　　　　にして入れる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72" name="Google Shape;1272;p48"/>
            <p:cNvSpPr txBox="1"/>
            <p:nvPr/>
          </p:nvSpPr>
          <p:spPr>
            <a:xfrm>
              <a:off x="1206132" y="3809275"/>
              <a:ext cx="80040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えんざん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73" name="Google Shape;1273;p48"/>
            <p:cNvSpPr txBox="1"/>
            <p:nvPr/>
          </p:nvSpPr>
          <p:spPr>
            <a:xfrm>
              <a:off x="3747635" y="3818524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74" name="Google Shape;1274;p48"/>
            <p:cNvSpPr txBox="1"/>
            <p:nvPr/>
          </p:nvSpPr>
          <p:spPr>
            <a:xfrm>
              <a:off x="4675083" y="4347442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75" name="Google Shape;1275;p48"/>
            <p:cNvSpPr txBox="1"/>
            <p:nvPr/>
          </p:nvSpPr>
          <p:spPr>
            <a:xfrm>
              <a:off x="1232981" y="4362810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しら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76" name="Google Shape;1276;p48"/>
            <p:cNvSpPr txBox="1"/>
            <p:nvPr/>
          </p:nvSpPr>
          <p:spPr>
            <a:xfrm>
              <a:off x="8880776" y="4351563"/>
              <a:ext cx="308178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い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277" name="Google Shape;1277;p4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548566" y="3932385"/>
              <a:ext cx="1036410" cy="3276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8" name="Google Shape;1278;p4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730237" y="4482273"/>
              <a:ext cx="1844200" cy="3200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9" name="Google Shape;1279;p4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594164" y="4456918"/>
              <a:ext cx="2514818" cy="3962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82" name="Google Shape;1282;p48"/>
          <p:cNvSpPr txBox="1"/>
          <p:nvPr/>
        </p:nvSpPr>
        <p:spPr>
          <a:xfrm>
            <a:off x="625301" y="1222348"/>
            <a:ext cx="3531219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赤外線フォトリフレクタで開く</a:t>
            </a:r>
            <a:endParaRPr sz="1800" b="1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283" name="Google Shape;1283;p48"/>
          <p:cNvSpPr txBox="1"/>
          <p:nvPr/>
        </p:nvSpPr>
        <p:spPr>
          <a:xfrm>
            <a:off x="523721" y="1285719"/>
            <a:ext cx="107871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せきがいせん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284" name="Google Shape;1284;p48"/>
          <p:cNvSpPr txBox="1"/>
          <p:nvPr/>
        </p:nvSpPr>
        <p:spPr>
          <a:xfrm>
            <a:off x="3309858" y="1294483"/>
            <a:ext cx="54083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ひら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285" name="Google Shape;1285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43053" y="2755675"/>
            <a:ext cx="3943350" cy="1285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86" name="Google Shape;1286;p48"/>
          <p:cNvGrpSpPr/>
          <p:nvPr/>
        </p:nvGrpSpPr>
        <p:grpSpPr>
          <a:xfrm>
            <a:off x="349907" y="2598023"/>
            <a:ext cx="652422" cy="639195"/>
            <a:chOff x="303415" y="2322618"/>
            <a:chExt cx="652422" cy="639195"/>
          </a:xfrm>
        </p:grpSpPr>
        <p:pic>
          <p:nvPicPr>
            <p:cNvPr id="1287" name="Google Shape;1287;p4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57516" y="2408035"/>
              <a:ext cx="561975" cy="4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8" name="Google Shape;1288;p48"/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289" name="Google Shape;1289;p48"/>
          <p:cNvCxnSpPr/>
          <p:nvPr/>
        </p:nvCxnSpPr>
        <p:spPr>
          <a:xfrm>
            <a:off x="1001313" y="3003437"/>
            <a:ext cx="255300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290" name="Google Shape;1290;p48"/>
          <p:cNvGrpSpPr/>
          <p:nvPr/>
        </p:nvGrpSpPr>
        <p:grpSpPr>
          <a:xfrm>
            <a:off x="5168075" y="2977500"/>
            <a:ext cx="3712852" cy="823031"/>
            <a:chOff x="4729211" y="2016949"/>
            <a:chExt cx="3712852" cy="823031"/>
          </a:xfrm>
        </p:grpSpPr>
        <p:sp>
          <p:nvSpPr>
            <p:cNvPr id="1291" name="Google Shape;1291;p48"/>
            <p:cNvSpPr txBox="1"/>
            <p:nvPr/>
          </p:nvSpPr>
          <p:spPr>
            <a:xfrm>
              <a:off x="4729211" y="2108878"/>
              <a:ext cx="3712852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制御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」から　　　　　　を選ぶ。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92" name="Google Shape;1292;p48"/>
            <p:cNvSpPr txBox="1"/>
            <p:nvPr/>
          </p:nvSpPr>
          <p:spPr>
            <a:xfrm>
              <a:off x="4872265" y="2171764"/>
              <a:ext cx="80040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せいぎょ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93" name="Google Shape;1293;p48"/>
            <p:cNvSpPr txBox="1"/>
            <p:nvPr/>
          </p:nvSpPr>
          <p:spPr>
            <a:xfrm>
              <a:off x="7646430" y="2182244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294" name="Google Shape;1294;p48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333638" y="2016949"/>
              <a:ext cx="1127858" cy="8230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95" name="Google Shape;1295;p48"/>
          <p:cNvGrpSpPr/>
          <p:nvPr/>
        </p:nvGrpSpPr>
        <p:grpSpPr>
          <a:xfrm>
            <a:off x="261408" y="5867965"/>
            <a:ext cx="7215674" cy="598242"/>
            <a:chOff x="701176" y="4508795"/>
            <a:chExt cx="7215674" cy="598242"/>
          </a:xfrm>
        </p:grpSpPr>
        <p:sp>
          <p:nvSpPr>
            <p:cNvPr id="1296" name="Google Shape;1296;p48"/>
            <p:cNvSpPr txBox="1"/>
            <p:nvPr/>
          </p:nvSpPr>
          <p:spPr>
            <a:xfrm>
              <a:off x="701176" y="4508795"/>
              <a:ext cx="7215674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「動き」から　　　　　　　　　　を選び、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 b="1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180度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」に変更する。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97" name="Google Shape;1297;p48"/>
            <p:cNvSpPr txBox="1"/>
            <p:nvPr/>
          </p:nvSpPr>
          <p:spPr>
            <a:xfrm>
              <a:off x="4548249" y="4592711"/>
              <a:ext cx="522236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98" name="Google Shape;1298;p48"/>
            <p:cNvSpPr txBox="1"/>
            <p:nvPr/>
          </p:nvSpPr>
          <p:spPr>
            <a:xfrm>
              <a:off x="931144" y="4592711"/>
              <a:ext cx="44519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うご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299" name="Google Shape;1299;p48"/>
            <p:cNvSpPr txBox="1"/>
            <p:nvPr/>
          </p:nvSpPr>
          <p:spPr>
            <a:xfrm>
              <a:off x="6585641" y="4592711"/>
              <a:ext cx="77740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へんこう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300" name="Google Shape;1300;p48"/>
            <p:cNvSpPr txBox="1"/>
            <p:nvPr/>
          </p:nvSpPr>
          <p:spPr>
            <a:xfrm>
              <a:off x="6010263" y="4592711"/>
              <a:ext cx="323814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ど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301" name="Google Shape;1301;p48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137328" y="4657418"/>
              <a:ext cx="2370025" cy="44961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02" name="Google Shape;1302;p48"/>
          <p:cNvGrpSpPr/>
          <p:nvPr/>
        </p:nvGrpSpPr>
        <p:grpSpPr>
          <a:xfrm>
            <a:off x="3460244" y="1970829"/>
            <a:ext cx="652422" cy="639195"/>
            <a:chOff x="1474370" y="1416177"/>
            <a:chExt cx="652422" cy="639195"/>
          </a:xfrm>
        </p:grpSpPr>
        <p:sp>
          <p:nvSpPr>
            <p:cNvPr id="1303" name="Google Shape;1303;p48"/>
            <p:cNvSpPr/>
            <p:nvPr/>
          </p:nvSpPr>
          <p:spPr>
            <a:xfrm>
              <a:off x="1474370" y="1416177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04" name="Google Shape;1304;p48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576096" y="1512917"/>
              <a:ext cx="466725" cy="514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05" name="Google Shape;1305;p48"/>
          <p:cNvGrpSpPr/>
          <p:nvPr/>
        </p:nvGrpSpPr>
        <p:grpSpPr>
          <a:xfrm>
            <a:off x="2202444" y="1970829"/>
            <a:ext cx="652422" cy="639195"/>
            <a:chOff x="2525677" y="1416176"/>
            <a:chExt cx="652422" cy="639195"/>
          </a:xfrm>
        </p:grpSpPr>
        <p:sp>
          <p:nvSpPr>
            <p:cNvPr id="1306" name="Google Shape;1306;p48"/>
            <p:cNvSpPr/>
            <p:nvPr/>
          </p:nvSpPr>
          <p:spPr>
            <a:xfrm>
              <a:off x="2525677" y="1416176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07" name="Google Shape;1307;p4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599475" y="1483360"/>
              <a:ext cx="504825" cy="5048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308" name="Google Shape;1308;p48"/>
          <p:cNvCxnSpPr/>
          <p:nvPr/>
        </p:nvCxnSpPr>
        <p:spPr>
          <a:xfrm>
            <a:off x="3786456" y="2602220"/>
            <a:ext cx="0" cy="22364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cxnSp>
        <p:nvCxnSpPr>
          <p:cNvPr id="1309" name="Google Shape;1309;p48"/>
          <p:cNvCxnSpPr/>
          <p:nvPr/>
        </p:nvCxnSpPr>
        <p:spPr>
          <a:xfrm>
            <a:off x="2527762" y="2602220"/>
            <a:ext cx="0" cy="22364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cxnSp>
        <p:nvCxnSpPr>
          <p:cNvPr id="1310" name="Google Shape;1310;p48"/>
          <p:cNvCxnSpPr/>
          <p:nvPr/>
        </p:nvCxnSpPr>
        <p:spPr>
          <a:xfrm>
            <a:off x="1001313" y="3580932"/>
            <a:ext cx="445409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311" name="Google Shape;1311;p48"/>
          <p:cNvGrpSpPr/>
          <p:nvPr/>
        </p:nvGrpSpPr>
        <p:grpSpPr>
          <a:xfrm>
            <a:off x="348891" y="3279760"/>
            <a:ext cx="652422" cy="639195"/>
            <a:chOff x="4219998" y="2929126"/>
            <a:chExt cx="652422" cy="639195"/>
          </a:xfrm>
        </p:grpSpPr>
        <p:sp>
          <p:nvSpPr>
            <p:cNvPr id="1312" name="Google Shape;1312;p48"/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13" name="Google Shape;1313;p4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14" name="Google Shape;1314;p48"/>
          <p:cNvSpPr/>
          <p:nvPr/>
        </p:nvSpPr>
        <p:spPr>
          <a:xfrm>
            <a:off x="1663302" y="2830008"/>
            <a:ext cx="3060380" cy="427038"/>
          </a:xfrm>
          <a:prstGeom prst="roundRect">
            <a:avLst>
              <a:gd name="adj" fmla="val 14046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5" name="Google Shape;1315;p48"/>
          <p:cNvSpPr/>
          <p:nvPr/>
        </p:nvSpPr>
        <p:spPr>
          <a:xfrm>
            <a:off x="3247711" y="3306394"/>
            <a:ext cx="449965" cy="312316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1244;p47">
            <a:extLst>
              <a:ext uri="{FF2B5EF4-FFF2-40B4-BE49-F238E27FC236}">
                <a16:creationId xmlns:a16="http://schemas.microsoft.com/office/drawing/2014/main" id="{29861C26-F456-565D-39F6-71D1829DA3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6570" y="477587"/>
            <a:ext cx="8380640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di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sz="2400" dirty="0">
                <a:latin typeface="+mn-ea"/>
                <a:ea typeface="+mn-ea"/>
              </a:rPr>
              <a:t>赤外線フォトリフレクタで開き、タッチセンサーで閉じる</a:t>
            </a:r>
            <a:endParaRPr sz="2400" dirty="0">
              <a:latin typeface="+mn-ea"/>
              <a:ea typeface="+mn-ea"/>
            </a:endParaRPr>
          </a:p>
        </p:txBody>
      </p:sp>
      <p:sp>
        <p:nvSpPr>
          <p:cNvPr id="53" name="Google Shape;1245;p47">
            <a:extLst>
              <a:ext uri="{FF2B5EF4-FFF2-40B4-BE49-F238E27FC236}">
                <a16:creationId xmlns:a16="http://schemas.microsoft.com/office/drawing/2014/main" id="{943A0AAE-AADF-B080-51B5-02CD047D3D4B}"/>
              </a:ext>
            </a:extLst>
          </p:cNvPr>
          <p:cNvSpPr txBox="1"/>
          <p:nvPr/>
        </p:nvSpPr>
        <p:spPr>
          <a:xfrm>
            <a:off x="4209701" y="229586"/>
            <a:ext cx="88776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ひら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54" name="Google Shape;1253;p47">
            <a:extLst>
              <a:ext uri="{FF2B5EF4-FFF2-40B4-BE49-F238E27FC236}">
                <a16:creationId xmlns:a16="http://schemas.microsoft.com/office/drawing/2014/main" id="{B9DA1160-4434-A9B6-98C2-88CB75468693}"/>
              </a:ext>
            </a:extLst>
          </p:cNvPr>
          <p:cNvSpPr txBox="1"/>
          <p:nvPr/>
        </p:nvSpPr>
        <p:spPr>
          <a:xfrm>
            <a:off x="407172" y="209245"/>
            <a:ext cx="173783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せきがいせん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55" name="Google Shape;1257;p47">
            <a:extLst>
              <a:ext uri="{FF2B5EF4-FFF2-40B4-BE49-F238E27FC236}">
                <a16:creationId xmlns:a16="http://schemas.microsoft.com/office/drawing/2014/main" id="{7FF354F4-58C4-0621-ACEA-3AFD686F508B}"/>
              </a:ext>
            </a:extLst>
          </p:cNvPr>
          <p:cNvSpPr txBox="1"/>
          <p:nvPr/>
        </p:nvSpPr>
        <p:spPr>
          <a:xfrm>
            <a:off x="7622173" y="209245"/>
            <a:ext cx="44940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di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と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" name="Google Shape;1320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711" y="2792648"/>
            <a:ext cx="3419475" cy="12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5" name="Google Shape;1325;p49"/>
          <p:cNvSpPr txBox="1"/>
          <p:nvPr/>
        </p:nvSpPr>
        <p:spPr>
          <a:xfrm>
            <a:off x="625301" y="1222348"/>
            <a:ext cx="5802132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タッチセンサーで閉じる</a:t>
            </a:r>
            <a:endParaRPr sz="1800" b="1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26" name="Google Shape;1326;p49"/>
          <p:cNvSpPr txBox="1"/>
          <p:nvPr/>
        </p:nvSpPr>
        <p:spPr>
          <a:xfrm>
            <a:off x="2461074" y="1276367"/>
            <a:ext cx="404812" cy="253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と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grpSp>
        <p:nvGrpSpPr>
          <p:cNvPr id="1327" name="Google Shape;1327;p49"/>
          <p:cNvGrpSpPr/>
          <p:nvPr/>
        </p:nvGrpSpPr>
        <p:grpSpPr>
          <a:xfrm>
            <a:off x="349907" y="2598023"/>
            <a:ext cx="652422" cy="639195"/>
            <a:chOff x="303415" y="2322618"/>
            <a:chExt cx="652422" cy="639195"/>
          </a:xfrm>
        </p:grpSpPr>
        <p:pic>
          <p:nvPicPr>
            <p:cNvPr id="1328" name="Google Shape;1328;p4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7516" y="2408035"/>
              <a:ext cx="561975" cy="4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9" name="Google Shape;1329;p49"/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330" name="Google Shape;1330;p49"/>
          <p:cNvCxnSpPr/>
          <p:nvPr/>
        </p:nvCxnSpPr>
        <p:spPr>
          <a:xfrm>
            <a:off x="1001313" y="3003437"/>
            <a:ext cx="255300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331" name="Google Shape;1331;p49"/>
          <p:cNvGrpSpPr/>
          <p:nvPr/>
        </p:nvGrpSpPr>
        <p:grpSpPr>
          <a:xfrm>
            <a:off x="4998933" y="2868244"/>
            <a:ext cx="3712852" cy="823031"/>
            <a:chOff x="4729211" y="2016949"/>
            <a:chExt cx="3712852" cy="823031"/>
          </a:xfrm>
        </p:grpSpPr>
        <p:sp>
          <p:nvSpPr>
            <p:cNvPr id="1332" name="Google Shape;1332;p49"/>
            <p:cNvSpPr txBox="1"/>
            <p:nvPr/>
          </p:nvSpPr>
          <p:spPr>
            <a:xfrm>
              <a:off x="4729211" y="2108878"/>
              <a:ext cx="3712852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制御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」から　　　　　　を選ぶ。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333" name="Google Shape;1333;p49"/>
            <p:cNvSpPr txBox="1"/>
            <p:nvPr/>
          </p:nvSpPr>
          <p:spPr>
            <a:xfrm>
              <a:off x="4872265" y="2171764"/>
              <a:ext cx="80040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せいぎょ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334" name="Google Shape;1334;p49"/>
            <p:cNvSpPr txBox="1"/>
            <p:nvPr/>
          </p:nvSpPr>
          <p:spPr>
            <a:xfrm>
              <a:off x="7646430" y="2182244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335" name="Google Shape;1335;p4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333638" y="2016949"/>
              <a:ext cx="1127858" cy="8230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36" name="Google Shape;1336;p49"/>
          <p:cNvGrpSpPr/>
          <p:nvPr/>
        </p:nvGrpSpPr>
        <p:grpSpPr>
          <a:xfrm>
            <a:off x="3460244" y="1970829"/>
            <a:ext cx="652422" cy="639195"/>
            <a:chOff x="1474370" y="1416177"/>
            <a:chExt cx="652422" cy="639195"/>
          </a:xfrm>
        </p:grpSpPr>
        <p:sp>
          <p:nvSpPr>
            <p:cNvPr id="1337" name="Google Shape;1337;p49"/>
            <p:cNvSpPr/>
            <p:nvPr/>
          </p:nvSpPr>
          <p:spPr>
            <a:xfrm>
              <a:off x="1474370" y="1416177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38" name="Google Shape;1338;p4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576096" y="1512917"/>
              <a:ext cx="466725" cy="514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39" name="Google Shape;1339;p49"/>
          <p:cNvGrpSpPr/>
          <p:nvPr/>
        </p:nvGrpSpPr>
        <p:grpSpPr>
          <a:xfrm>
            <a:off x="2202444" y="1970829"/>
            <a:ext cx="652422" cy="639195"/>
            <a:chOff x="2525677" y="1416176"/>
            <a:chExt cx="652422" cy="639195"/>
          </a:xfrm>
        </p:grpSpPr>
        <p:sp>
          <p:nvSpPr>
            <p:cNvPr id="1340" name="Google Shape;1340;p49"/>
            <p:cNvSpPr/>
            <p:nvPr/>
          </p:nvSpPr>
          <p:spPr>
            <a:xfrm>
              <a:off x="2525677" y="1416176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41" name="Google Shape;1341;p4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599475" y="1483360"/>
              <a:ext cx="504825" cy="5048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342" name="Google Shape;1342;p49"/>
          <p:cNvCxnSpPr/>
          <p:nvPr/>
        </p:nvCxnSpPr>
        <p:spPr>
          <a:xfrm>
            <a:off x="3786456" y="2602220"/>
            <a:ext cx="0" cy="22364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cxnSp>
        <p:nvCxnSpPr>
          <p:cNvPr id="1343" name="Google Shape;1343;p49"/>
          <p:cNvCxnSpPr/>
          <p:nvPr/>
        </p:nvCxnSpPr>
        <p:spPr>
          <a:xfrm>
            <a:off x="2527762" y="2602220"/>
            <a:ext cx="0" cy="22364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cxnSp>
        <p:nvCxnSpPr>
          <p:cNvPr id="1344" name="Google Shape;1344;p49"/>
          <p:cNvCxnSpPr/>
          <p:nvPr/>
        </p:nvCxnSpPr>
        <p:spPr>
          <a:xfrm>
            <a:off x="1001313" y="3580932"/>
            <a:ext cx="445409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345" name="Google Shape;1345;p49"/>
          <p:cNvGrpSpPr/>
          <p:nvPr/>
        </p:nvGrpSpPr>
        <p:grpSpPr>
          <a:xfrm>
            <a:off x="348891" y="3279760"/>
            <a:ext cx="652422" cy="639195"/>
            <a:chOff x="4219998" y="2929126"/>
            <a:chExt cx="652422" cy="639195"/>
          </a:xfrm>
        </p:grpSpPr>
        <p:sp>
          <p:nvSpPr>
            <p:cNvPr id="1346" name="Google Shape;1346;p49"/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47" name="Google Shape;1347;p49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48" name="Google Shape;1348;p49"/>
          <p:cNvGrpSpPr/>
          <p:nvPr/>
        </p:nvGrpSpPr>
        <p:grpSpPr>
          <a:xfrm>
            <a:off x="505818" y="4420818"/>
            <a:ext cx="8038474" cy="1131079"/>
            <a:chOff x="299598" y="4419644"/>
            <a:chExt cx="8038474" cy="1131079"/>
          </a:xfrm>
        </p:grpSpPr>
        <p:sp>
          <p:nvSpPr>
            <p:cNvPr id="1349" name="Google Shape;1349;p49"/>
            <p:cNvSpPr txBox="1"/>
            <p:nvPr/>
          </p:nvSpPr>
          <p:spPr>
            <a:xfrm>
              <a:off x="299598" y="4419644"/>
              <a:ext cx="8038474" cy="1131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演算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」から　　　　　を選び、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「調べる」から　　　　　　　を選んで　　　　　　　　　　にして入れる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350" name="Google Shape;1350;p49"/>
            <p:cNvSpPr txBox="1"/>
            <p:nvPr/>
          </p:nvSpPr>
          <p:spPr>
            <a:xfrm>
              <a:off x="442652" y="4482530"/>
              <a:ext cx="80040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えんざん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351" name="Google Shape;1351;p49"/>
            <p:cNvSpPr txBox="1"/>
            <p:nvPr/>
          </p:nvSpPr>
          <p:spPr>
            <a:xfrm>
              <a:off x="2984155" y="4491779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352" name="Google Shape;1352;p49"/>
            <p:cNvSpPr txBox="1"/>
            <p:nvPr/>
          </p:nvSpPr>
          <p:spPr>
            <a:xfrm>
              <a:off x="3684234" y="5036064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353" name="Google Shape;1353;p49"/>
            <p:cNvSpPr txBox="1"/>
            <p:nvPr/>
          </p:nvSpPr>
          <p:spPr>
            <a:xfrm>
              <a:off x="469501" y="5036065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しら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354" name="Google Shape;1354;p49"/>
            <p:cNvSpPr txBox="1"/>
            <p:nvPr/>
          </p:nvSpPr>
          <p:spPr>
            <a:xfrm>
              <a:off x="7445942" y="5008650"/>
              <a:ext cx="308178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い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355" name="Google Shape;1355;p49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864180" y="4585535"/>
              <a:ext cx="990686" cy="3581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6" name="Google Shape;1356;p49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079966" y="5145557"/>
              <a:ext cx="1402202" cy="3429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7" name="Google Shape;1357;p49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572000" y="5107454"/>
              <a:ext cx="2095682" cy="41913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58" name="Google Shape;1358;p49"/>
          <p:cNvGrpSpPr/>
          <p:nvPr/>
        </p:nvGrpSpPr>
        <p:grpSpPr>
          <a:xfrm>
            <a:off x="460354" y="5909056"/>
            <a:ext cx="4707721" cy="598242"/>
            <a:chOff x="863295" y="4664313"/>
            <a:chExt cx="4707721" cy="598242"/>
          </a:xfrm>
        </p:grpSpPr>
        <p:sp>
          <p:nvSpPr>
            <p:cNvPr id="1359" name="Google Shape;1359;p49"/>
            <p:cNvSpPr txBox="1"/>
            <p:nvPr/>
          </p:nvSpPr>
          <p:spPr>
            <a:xfrm>
              <a:off x="863295" y="4664313"/>
              <a:ext cx="4707721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「動き」から　　　　　　　　　　を選ぶ。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360" name="Google Shape;1360;p49"/>
            <p:cNvSpPr txBox="1"/>
            <p:nvPr/>
          </p:nvSpPr>
          <p:spPr>
            <a:xfrm>
              <a:off x="4710369" y="4739351"/>
              <a:ext cx="522236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361" name="Google Shape;1361;p49"/>
            <p:cNvSpPr txBox="1"/>
            <p:nvPr/>
          </p:nvSpPr>
          <p:spPr>
            <a:xfrm>
              <a:off x="1093264" y="4721595"/>
              <a:ext cx="44519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うご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362" name="Google Shape;1362;p49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299448" y="4812936"/>
              <a:ext cx="2370025" cy="44961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63" name="Google Shape;1363;p49"/>
          <p:cNvSpPr/>
          <p:nvPr/>
        </p:nvSpPr>
        <p:spPr>
          <a:xfrm>
            <a:off x="1663301" y="2830008"/>
            <a:ext cx="2603231" cy="427038"/>
          </a:xfrm>
          <a:prstGeom prst="roundRect">
            <a:avLst>
              <a:gd name="adj" fmla="val 14046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4" name="Google Shape;1364;p49"/>
          <p:cNvSpPr/>
          <p:nvPr/>
        </p:nvSpPr>
        <p:spPr>
          <a:xfrm>
            <a:off x="3247711" y="3306394"/>
            <a:ext cx="449965" cy="312316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1244;p47">
            <a:extLst>
              <a:ext uri="{FF2B5EF4-FFF2-40B4-BE49-F238E27FC236}">
                <a16:creationId xmlns:a16="http://schemas.microsoft.com/office/drawing/2014/main" id="{CDE3C8E9-94CC-A972-BDD5-8C8BB3EB44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6570" y="477587"/>
            <a:ext cx="8380640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di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sz="2400" dirty="0">
                <a:latin typeface="+mn-ea"/>
                <a:ea typeface="+mn-ea"/>
              </a:rPr>
              <a:t>赤外線フォトリフレクタで開き、タッチセンサーで閉じる</a:t>
            </a:r>
            <a:endParaRPr sz="2400" dirty="0">
              <a:latin typeface="+mn-ea"/>
              <a:ea typeface="+mn-ea"/>
            </a:endParaRPr>
          </a:p>
        </p:txBody>
      </p:sp>
      <p:sp>
        <p:nvSpPr>
          <p:cNvPr id="50" name="Google Shape;1245;p47">
            <a:extLst>
              <a:ext uri="{FF2B5EF4-FFF2-40B4-BE49-F238E27FC236}">
                <a16:creationId xmlns:a16="http://schemas.microsoft.com/office/drawing/2014/main" id="{F0274FD3-66B2-9618-1C77-A096C9D4E33F}"/>
              </a:ext>
            </a:extLst>
          </p:cNvPr>
          <p:cNvSpPr txBox="1"/>
          <p:nvPr/>
        </p:nvSpPr>
        <p:spPr>
          <a:xfrm>
            <a:off x="4209701" y="229586"/>
            <a:ext cx="88776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ひら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51" name="Google Shape;1253;p47">
            <a:extLst>
              <a:ext uri="{FF2B5EF4-FFF2-40B4-BE49-F238E27FC236}">
                <a16:creationId xmlns:a16="http://schemas.microsoft.com/office/drawing/2014/main" id="{14FDEE67-3B88-8CF7-2A1C-52353B6B9787}"/>
              </a:ext>
            </a:extLst>
          </p:cNvPr>
          <p:cNvSpPr txBox="1"/>
          <p:nvPr/>
        </p:nvSpPr>
        <p:spPr>
          <a:xfrm>
            <a:off x="407172" y="209245"/>
            <a:ext cx="173783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せきがいせん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52" name="Google Shape;1257;p47">
            <a:extLst>
              <a:ext uri="{FF2B5EF4-FFF2-40B4-BE49-F238E27FC236}">
                <a16:creationId xmlns:a16="http://schemas.microsoft.com/office/drawing/2014/main" id="{33869387-F361-C62B-07E6-962C9DE9FD5D}"/>
              </a:ext>
            </a:extLst>
          </p:cNvPr>
          <p:cNvSpPr txBox="1"/>
          <p:nvPr/>
        </p:nvSpPr>
        <p:spPr>
          <a:xfrm>
            <a:off x="7622173" y="209245"/>
            <a:ext cx="44940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di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と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9" name="Google Shape;1369;p50"/>
          <p:cNvGrpSpPr/>
          <p:nvPr/>
        </p:nvGrpSpPr>
        <p:grpSpPr>
          <a:xfrm>
            <a:off x="4427910" y="4301891"/>
            <a:ext cx="3770446" cy="769687"/>
            <a:chOff x="2804792" y="2341126"/>
            <a:chExt cx="3770446" cy="769687"/>
          </a:xfrm>
        </p:grpSpPr>
        <p:sp>
          <p:nvSpPr>
            <p:cNvPr id="1370" name="Google Shape;1370;p50"/>
            <p:cNvSpPr txBox="1"/>
            <p:nvPr/>
          </p:nvSpPr>
          <p:spPr>
            <a:xfrm>
              <a:off x="2804792" y="2403222"/>
              <a:ext cx="3770446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制御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」から　　　　　を選ぶ。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371" name="Google Shape;1371;p50"/>
            <p:cNvSpPr txBox="1"/>
            <p:nvPr/>
          </p:nvSpPr>
          <p:spPr>
            <a:xfrm>
              <a:off x="2954170" y="2466097"/>
              <a:ext cx="80040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せいぎょ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372" name="Google Shape;1372;p50"/>
            <p:cNvSpPr txBox="1"/>
            <p:nvPr/>
          </p:nvSpPr>
          <p:spPr>
            <a:xfrm>
              <a:off x="5520162" y="2459025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373" name="Google Shape;1373;p5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289505" y="2341126"/>
              <a:ext cx="1143099" cy="769687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378" name="Google Shape;1378;p50"/>
          <p:cNvCxnSpPr/>
          <p:nvPr/>
        </p:nvCxnSpPr>
        <p:spPr>
          <a:xfrm>
            <a:off x="1129694" y="2771305"/>
            <a:ext cx="334286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379" name="Google Shape;1379;p50"/>
          <p:cNvGrpSpPr/>
          <p:nvPr/>
        </p:nvGrpSpPr>
        <p:grpSpPr>
          <a:xfrm>
            <a:off x="476244" y="2232239"/>
            <a:ext cx="652422" cy="639195"/>
            <a:chOff x="268623" y="1661615"/>
            <a:chExt cx="652422" cy="639195"/>
          </a:xfrm>
        </p:grpSpPr>
        <p:sp>
          <p:nvSpPr>
            <p:cNvPr id="1380" name="Google Shape;1380;p50"/>
            <p:cNvSpPr/>
            <p:nvPr/>
          </p:nvSpPr>
          <p:spPr>
            <a:xfrm>
              <a:off x="268623" y="1661615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81" name="Google Shape;1381;p5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14034" y="1702677"/>
              <a:ext cx="571500" cy="5715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382" name="Google Shape;1382;p50"/>
          <p:cNvCxnSpPr/>
          <p:nvPr/>
        </p:nvCxnSpPr>
        <p:spPr>
          <a:xfrm>
            <a:off x="1132425" y="3780465"/>
            <a:ext cx="331555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383" name="Google Shape;1383;p50"/>
          <p:cNvGrpSpPr/>
          <p:nvPr/>
        </p:nvGrpSpPr>
        <p:grpSpPr>
          <a:xfrm>
            <a:off x="472501" y="3621611"/>
            <a:ext cx="652422" cy="639195"/>
            <a:chOff x="303415" y="2322618"/>
            <a:chExt cx="652422" cy="639195"/>
          </a:xfrm>
        </p:grpSpPr>
        <p:pic>
          <p:nvPicPr>
            <p:cNvPr id="1384" name="Google Shape;1384;p5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57516" y="2408035"/>
              <a:ext cx="561975" cy="4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5" name="Google Shape;1385;p50"/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86" name="Google Shape;1386;p50"/>
          <p:cNvGrpSpPr/>
          <p:nvPr/>
        </p:nvGrpSpPr>
        <p:grpSpPr>
          <a:xfrm>
            <a:off x="4408897" y="2180978"/>
            <a:ext cx="4252653" cy="590327"/>
            <a:chOff x="4120077" y="2217378"/>
            <a:chExt cx="4252653" cy="590327"/>
          </a:xfrm>
        </p:grpSpPr>
        <p:sp>
          <p:nvSpPr>
            <p:cNvPr id="1387" name="Google Shape;1387;p50"/>
            <p:cNvSpPr txBox="1"/>
            <p:nvPr/>
          </p:nvSpPr>
          <p:spPr>
            <a:xfrm>
              <a:off x="4120077" y="2217378"/>
              <a:ext cx="4252653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イベント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」から　　　　　を選ぶ。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388" name="Google Shape;1388;p50"/>
            <p:cNvSpPr txBox="1"/>
            <p:nvPr/>
          </p:nvSpPr>
          <p:spPr>
            <a:xfrm>
              <a:off x="7280993" y="2259697"/>
              <a:ext cx="522236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389" name="Google Shape;1389;p5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052879" y="2289500"/>
              <a:ext cx="1143099" cy="51820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390" name="Google Shape;1390;p50"/>
          <p:cNvCxnSpPr/>
          <p:nvPr/>
        </p:nvCxnSpPr>
        <p:spPr>
          <a:xfrm>
            <a:off x="1132604" y="3236086"/>
            <a:ext cx="341940" cy="2541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391" name="Google Shape;1391;p50"/>
          <p:cNvGrpSpPr/>
          <p:nvPr/>
        </p:nvGrpSpPr>
        <p:grpSpPr>
          <a:xfrm>
            <a:off x="480003" y="2930218"/>
            <a:ext cx="652422" cy="639195"/>
            <a:chOff x="4219998" y="2929126"/>
            <a:chExt cx="652422" cy="639195"/>
          </a:xfrm>
        </p:grpSpPr>
        <p:sp>
          <p:nvSpPr>
            <p:cNvPr id="1392" name="Google Shape;1392;p50"/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93" name="Google Shape;1393;p5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94" name="Google Shape;1394;p50"/>
          <p:cNvGrpSpPr/>
          <p:nvPr/>
        </p:nvGrpSpPr>
        <p:grpSpPr>
          <a:xfrm>
            <a:off x="4377602" y="3160652"/>
            <a:ext cx="4707721" cy="598242"/>
            <a:chOff x="863295" y="4664313"/>
            <a:chExt cx="4707721" cy="598242"/>
          </a:xfrm>
        </p:grpSpPr>
        <p:sp>
          <p:nvSpPr>
            <p:cNvPr id="1395" name="Google Shape;1395;p50"/>
            <p:cNvSpPr txBox="1"/>
            <p:nvPr/>
          </p:nvSpPr>
          <p:spPr>
            <a:xfrm>
              <a:off x="863295" y="4664313"/>
              <a:ext cx="4707721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「動き」から　　　　　　　　　　を選ぶ。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396" name="Google Shape;1396;p50"/>
            <p:cNvSpPr txBox="1"/>
            <p:nvPr/>
          </p:nvSpPr>
          <p:spPr>
            <a:xfrm>
              <a:off x="4710369" y="4739351"/>
              <a:ext cx="522236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397" name="Google Shape;1397;p50"/>
            <p:cNvSpPr txBox="1"/>
            <p:nvPr/>
          </p:nvSpPr>
          <p:spPr>
            <a:xfrm>
              <a:off x="1093264" y="4721595"/>
              <a:ext cx="44519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うご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398" name="Google Shape;1398;p5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299448" y="4812936"/>
              <a:ext cx="2370025" cy="44961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99" name="Google Shape;1399;p5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67118" y="2457377"/>
            <a:ext cx="2962275" cy="1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1244;p47">
            <a:extLst>
              <a:ext uri="{FF2B5EF4-FFF2-40B4-BE49-F238E27FC236}">
                <a16:creationId xmlns:a16="http://schemas.microsoft.com/office/drawing/2014/main" id="{FE244A01-2283-6281-61C9-9BE92B7969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6570" y="477587"/>
            <a:ext cx="8380640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di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sz="2400" dirty="0">
                <a:latin typeface="+mn-ea"/>
                <a:ea typeface="+mn-ea"/>
              </a:rPr>
              <a:t>赤外線フォトリフレクタで開き、タッチセンサーで閉じる</a:t>
            </a:r>
            <a:endParaRPr sz="2400" dirty="0">
              <a:latin typeface="+mn-ea"/>
              <a:ea typeface="+mn-ea"/>
            </a:endParaRPr>
          </a:p>
        </p:txBody>
      </p:sp>
      <p:sp>
        <p:nvSpPr>
          <p:cNvPr id="36" name="Google Shape;1245;p47">
            <a:extLst>
              <a:ext uri="{FF2B5EF4-FFF2-40B4-BE49-F238E27FC236}">
                <a16:creationId xmlns:a16="http://schemas.microsoft.com/office/drawing/2014/main" id="{D666265E-F0BA-D4B7-26C3-FAAED7FB4690}"/>
              </a:ext>
            </a:extLst>
          </p:cNvPr>
          <p:cNvSpPr txBox="1"/>
          <p:nvPr/>
        </p:nvSpPr>
        <p:spPr>
          <a:xfrm>
            <a:off x="4209701" y="229586"/>
            <a:ext cx="88776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ひら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37" name="Google Shape;1253;p47">
            <a:extLst>
              <a:ext uri="{FF2B5EF4-FFF2-40B4-BE49-F238E27FC236}">
                <a16:creationId xmlns:a16="http://schemas.microsoft.com/office/drawing/2014/main" id="{C89E77B3-0B5E-ECEB-4E10-B5EC00977C3B}"/>
              </a:ext>
            </a:extLst>
          </p:cNvPr>
          <p:cNvSpPr txBox="1"/>
          <p:nvPr/>
        </p:nvSpPr>
        <p:spPr>
          <a:xfrm>
            <a:off x="407172" y="209245"/>
            <a:ext cx="173783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せきがいせん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38" name="Google Shape;1257;p47">
            <a:extLst>
              <a:ext uri="{FF2B5EF4-FFF2-40B4-BE49-F238E27FC236}">
                <a16:creationId xmlns:a16="http://schemas.microsoft.com/office/drawing/2014/main" id="{0526F7EB-C8E5-BDFB-7442-7320CA16A15D}"/>
              </a:ext>
            </a:extLst>
          </p:cNvPr>
          <p:cNvSpPr txBox="1"/>
          <p:nvPr/>
        </p:nvSpPr>
        <p:spPr>
          <a:xfrm>
            <a:off x="7622173" y="209245"/>
            <a:ext cx="44940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di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と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4" name="Google Shape;1404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473" y="3634343"/>
            <a:ext cx="2341192" cy="76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5" name="Google Shape;1405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2976" y="1731673"/>
            <a:ext cx="2399254" cy="1514092"/>
          </a:xfrm>
          <a:prstGeom prst="rect">
            <a:avLst/>
          </a:prstGeom>
          <a:noFill/>
          <a:ln>
            <a:noFill/>
          </a:ln>
        </p:spPr>
      </p:pic>
      <p:sp>
        <p:nvSpPr>
          <p:cNvPr id="1410" name="Google Shape;1410;p51"/>
          <p:cNvSpPr/>
          <p:nvPr/>
        </p:nvSpPr>
        <p:spPr>
          <a:xfrm>
            <a:off x="615657" y="2819640"/>
            <a:ext cx="1004778" cy="227016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1" name="Google Shape;1411;p51"/>
          <p:cNvSpPr/>
          <p:nvPr/>
        </p:nvSpPr>
        <p:spPr>
          <a:xfrm>
            <a:off x="746953" y="3600024"/>
            <a:ext cx="2399254" cy="159685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12" name="Google Shape;1412;p51"/>
          <p:cNvCxnSpPr/>
          <p:nvPr/>
        </p:nvCxnSpPr>
        <p:spPr>
          <a:xfrm rot="10800000">
            <a:off x="1118046" y="3089764"/>
            <a:ext cx="133472" cy="49610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413" name="Google Shape;1413;p51"/>
          <p:cNvGrpSpPr/>
          <p:nvPr/>
        </p:nvGrpSpPr>
        <p:grpSpPr>
          <a:xfrm>
            <a:off x="747335" y="1185928"/>
            <a:ext cx="3470971" cy="577081"/>
            <a:chOff x="3986272" y="3516042"/>
            <a:chExt cx="3470971" cy="577081"/>
          </a:xfrm>
        </p:grpSpPr>
        <p:sp>
          <p:nvSpPr>
            <p:cNvPr id="1414" name="Google Shape;1414;p51"/>
            <p:cNvSpPr txBox="1"/>
            <p:nvPr/>
          </p:nvSpPr>
          <p:spPr>
            <a:xfrm>
              <a:off x="4036752" y="3516042"/>
              <a:ext cx="3420491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先に作ったブロックを入れる。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15" name="Google Shape;1415;p51"/>
            <p:cNvSpPr txBox="1"/>
            <p:nvPr/>
          </p:nvSpPr>
          <p:spPr>
            <a:xfrm>
              <a:off x="3986272" y="3569587"/>
              <a:ext cx="54084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さき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16" name="Google Shape;1416;p51"/>
            <p:cNvSpPr txBox="1"/>
            <p:nvPr/>
          </p:nvSpPr>
          <p:spPr>
            <a:xfrm>
              <a:off x="4435178" y="3569587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つく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17" name="Google Shape;1417;p51"/>
            <p:cNvSpPr txBox="1"/>
            <p:nvPr/>
          </p:nvSpPr>
          <p:spPr>
            <a:xfrm>
              <a:off x="6352273" y="3552029"/>
              <a:ext cx="342837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い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sp>
        <p:nvSpPr>
          <p:cNvPr id="1418" name="Google Shape;1418;p51"/>
          <p:cNvSpPr/>
          <p:nvPr/>
        </p:nvSpPr>
        <p:spPr>
          <a:xfrm>
            <a:off x="3918458" y="2887192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19" name="Google Shape;1419;p51"/>
          <p:cNvGrpSpPr/>
          <p:nvPr/>
        </p:nvGrpSpPr>
        <p:grpSpPr>
          <a:xfrm>
            <a:off x="964067" y="5341385"/>
            <a:ext cx="7368460" cy="1508105"/>
            <a:chOff x="310749" y="5396254"/>
            <a:chExt cx="7368460" cy="1508105"/>
          </a:xfrm>
        </p:grpSpPr>
        <p:sp>
          <p:nvSpPr>
            <p:cNvPr id="1420" name="Google Shape;1420;p51"/>
            <p:cNvSpPr/>
            <p:nvPr/>
          </p:nvSpPr>
          <p:spPr>
            <a:xfrm>
              <a:off x="310749" y="5439362"/>
              <a:ext cx="7235270" cy="1408265"/>
            </a:xfrm>
            <a:prstGeom prst="rect">
              <a:avLst/>
            </a:prstGeom>
            <a:solidFill>
              <a:srgbClr val="DCF0F2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1" name="Google Shape;1421;p51"/>
            <p:cNvSpPr txBox="1"/>
            <p:nvPr/>
          </p:nvSpPr>
          <p:spPr>
            <a:xfrm>
              <a:off x="683509" y="5396254"/>
              <a:ext cx="6995700" cy="1508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75E75"/>
                </a:buClr>
                <a:buSzPts val="1600"/>
                <a:buFont typeface="Noto Sans Symbols"/>
                <a:buChar char="●"/>
              </a:pPr>
              <a:r>
                <a:rPr lang="ja-JP" sz="1600" b="1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プログラムを保存しよう！</a:t>
              </a:r>
              <a:br>
                <a:rPr lang="ja-JP" sz="1600" b="1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</a:br>
              <a:r>
                <a:rPr lang="ja-JP" sz="16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（ファイル名：「（自分の名前）0304</a:t>
              </a: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ふたつのセンサーでそうさ</a:t>
              </a:r>
              <a:r>
                <a:rPr lang="ja-JP" sz="16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」）</a:t>
              </a:r>
              <a:endParaRPr sz="16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285750" marR="0" lvl="0" indent="-28575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75E75"/>
                </a:buClr>
                <a:buSzPts val="1600"/>
                <a:buFont typeface="Noto Sans Symbols"/>
                <a:buChar char="●"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　を押してプログラムを実行してみよう！</a:t>
              </a:r>
              <a:endParaRPr sz="16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22" name="Google Shape;1422;p51"/>
            <p:cNvSpPr txBox="1"/>
            <p:nvPr/>
          </p:nvSpPr>
          <p:spPr>
            <a:xfrm>
              <a:off x="2138963" y="5425207"/>
              <a:ext cx="68099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ほぞん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23" name="Google Shape;1423;p51"/>
            <p:cNvSpPr txBox="1"/>
            <p:nvPr/>
          </p:nvSpPr>
          <p:spPr>
            <a:xfrm>
              <a:off x="1963837" y="5935151"/>
              <a:ext cx="4193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めい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24" name="Google Shape;1424;p51"/>
            <p:cNvSpPr txBox="1"/>
            <p:nvPr/>
          </p:nvSpPr>
          <p:spPr>
            <a:xfrm>
              <a:off x="2742759" y="5937695"/>
              <a:ext cx="68099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じぶん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25" name="Google Shape;1425;p51"/>
            <p:cNvSpPr txBox="1"/>
            <p:nvPr/>
          </p:nvSpPr>
          <p:spPr>
            <a:xfrm>
              <a:off x="3370490" y="5937695"/>
              <a:ext cx="68099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なまえ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426" name="Google Shape;1426;p5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79285" y="6548044"/>
              <a:ext cx="289585" cy="2972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7" name="Google Shape;1427;p51"/>
            <p:cNvSpPr txBox="1"/>
            <p:nvPr/>
          </p:nvSpPr>
          <p:spPr>
            <a:xfrm>
              <a:off x="1366137" y="6437506"/>
              <a:ext cx="4193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お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28" name="Google Shape;1428;p51"/>
            <p:cNvSpPr txBox="1"/>
            <p:nvPr/>
          </p:nvSpPr>
          <p:spPr>
            <a:xfrm>
              <a:off x="3137884" y="6437506"/>
              <a:ext cx="669843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じっこう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pic>
        <p:nvPicPr>
          <p:cNvPr id="1429" name="Google Shape;1429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8473" y="4411930"/>
            <a:ext cx="2049429" cy="742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0" name="Google Shape;1430;p5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56452" y="1388621"/>
            <a:ext cx="4114800" cy="392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1244;p47">
            <a:extLst>
              <a:ext uri="{FF2B5EF4-FFF2-40B4-BE49-F238E27FC236}">
                <a16:creationId xmlns:a16="http://schemas.microsoft.com/office/drawing/2014/main" id="{19E619E8-FB2A-1786-C82E-A7A00D8BD7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6570" y="477587"/>
            <a:ext cx="8380640" cy="42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di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sz="2400" dirty="0">
                <a:latin typeface="+mn-ea"/>
                <a:ea typeface="+mn-ea"/>
              </a:rPr>
              <a:t>赤外線フォトリフレクタで開き、タッチセンサーで閉じる</a:t>
            </a:r>
            <a:endParaRPr sz="2400" dirty="0">
              <a:latin typeface="+mn-ea"/>
              <a:ea typeface="+mn-ea"/>
            </a:endParaRPr>
          </a:p>
        </p:txBody>
      </p:sp>
      <p:sp>
        <p:nvSpPr>
          <p:cNvPr id="32" name="Google Shape;1245;p47">
            <a:extLst>
              <a:ext uri="{FF2B5EF4-FFF2-40B4-BE49-F238E27FC236}">
                <a16:creationId xmlns:a16="http://schemas.microsoft.com/office/drawing/2014/main" id="{4658F67E-178E-6D03-C736-AA824A9CDB29}"/>
              </a:ext>
            </a:extLst>
          </p:cNvPr>
          <p:cNvSpPr txBox="1"/>
          <p:nvPr/>
        </p:nvSpPr>
        <p:spPr>
          <a:xfrm>
            <a:off x="4209701" y="229586"/>
            <a:ext cx="88776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ひら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33" name="Google Shape;1253;p47">
            <a:extLst>
              <a:ext uri="{FF2B5EF4-FFF2-40B4-BE49-F238E27FC236}">
                <a16:creationId xmlns:a16="http://schemas.microsoft.com/office/drawing/2014/main" id="{EC64B1A6-0E63-1533-D8D7-92169C1B9483}"/>
              </a:ext>
            </a:extLst>
          </p:cNvPr>
          <p:cNvSpPr txBox="1"/>
          <p:nvPr/>
        </p:nvSpPr>
        <p:spPr>
          <a:xfrm>
            <a:off x="407172" y="209245"/>
            <a:ext cx="173783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せきがいせん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34" name="Google Shape;1257;p47">
            <a:extLst>
              <a:ext uri="{FF2B5EF4-FFF2-40B4-BE49-F238E27FC236}">
                <a16:creationId xmlns:a16="http://schemas.microsoft.com/office/drawing/2014/main" id="{5BD77BF4-F231-0084-6631-DC4CFFBC0FE2}"/>
              </a:ext>
            </a:extLst>
          </p:cNvPr>
          <p:cNvSpPr txBox="1"/>
          <p:nvPr/>
        </p:nvSpPr>
        <p:spPr>
          <a:xfrm>
            <a:off x="7622173" y="209245"/>
            <a:ext cx="44940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di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と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p52"/>
          <p:cNvSpPr txBox="1">
            <a:spLocks noGrp="1"/>
          </p:cNvSpPr>
          <p:nvPr>
            <p:ph type="title"/>
          </p:nvPr>
        </p:nvSpPr>
        <p:spPr>
          <a:xfrm>
            <a:off x="522514" y="1611383"/>
            <a:ext cx="7249886" cy="746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</a:pPr>
            <a:r>
              <a:rPr lang="ja-JP">
                <a:latin typeface="+mn-ea"/>
                <a:ea typeface="+mn-ea"/>
              </a:rPr>
              <a:t>ステップアップ！</a:t>
            </a:r>
            <a:endParaRPr>
              <a:latin typeface="+mn-ea"/>
              <a:ea typeface="+mn-ea"/>
            </a:endParaRPr>
          </a:p>
        </p:txBody>
      </p:sp>
      <p:pic>
        <p:nvPicPr>
          <p:cNvPr id="1437" name="Google Shape;1437;p5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r="-31632"/>
          <a:stretch/>
        </p:blipFill>
        <p:spPr>
          <a:xfrm>
            <a:off x="0" y="4515035"/>
            <a:ext cx="9144000" cy="2342965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1438" name="Google Shape;1438;p52"/>
          <p:cNvSpPr txBox="1">
            <a:spLocks noGrp="1"/>
          </p:cNvSpPr>
          <p:nvPr>
            <p:ph type="body" idx="1"/>
          </p:nvPr>
        </p:nvSpPr>
        <p:spPr>
          <a:xfrm>
            <a:off x="522514" y="2499941"/>
            <a:ext cx="7249886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F9C"/>
              </a:buClr>
              <a:buSzPts val="1600"/>
              <a:buNone/>
            </a:pPr>
            <a:r>
              <a:rPr lang="ja-JP" dirty="0">
                <a:latin typeface="+mn-ea"/>
                <a:ea typeface="+mn-ea"/>
              </a:rPr>
              <a:t>少し複雑な動きを追加しよう！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1439" name="Google Shape;1439;p52"/>
          <p:cNvSpPr txBox="1"/>
          <p:nvPr/>
        </p:nvSpPr>
        <p:spPr>
          <a:xfrm>
            <a:off x="929416" y="2323288"/>
            <a:ext cx="631862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067F9C"/>
                </a:solidFill>
                <a:latin typeface="+mn-ea"/>
                <a:ea typeface="+mn-ea"/>
                <a:cs typeface="Meiryo"/>
                <a:sym typeface="Meiryo"/>
              </a:rPr>
              <a:t>ふくざつ</a:t>
            </a:r>
            <a:endParaRPr sz="800">
              <a:solidFill>
                <a:srgbClr val="067F9C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sp>
        <p:nvSpPr>
          <p:cNvPr id="1440" name="Google Shape;1440;p52"/>
          <p:cNvSpPr txBox="1"/>
          <p:nvPr/>
        </p:nvSpPr>
        <p:spPr>
          <a:xfrm>
            <a:off x="548379" y="2320626"/>
            <a:ext cx="479464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067F9C"/>
                </a:solidFill>
                <a:latin typeface="+mn-ea"/>
                <a:ea typeface="+mn-ea"/>
                <a:cs typeface="Meiryo"/>
                <a:sym typeface="Meiryo"/>
              </a:rPr>
              <a:t>すこ</a:t>
            </a:r>
            <a:endParaRPr sz="800">
              <a:solidFill>
                <a:srgbClr val="067F9C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sp>
        <p:nvSpPr>
          <p:cNvPr id="1441" name="Google Shape;1441;p52"/>
          <p:cNvSpPr txBox="1"/>
          <p:nvPr/>
        </p:nvSpPr>
        <p:spPr>
          <a:xfrm>
            <a:off x="1470112" y="2320626"/>
            <a:ext cx="479464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 dirty="0">
                <a:solidFill>
                  <a:srgbClr val="067F9C"/>
                </a:solidFill>
                <a:latin typeface="+mn-ea"/>
                <a:ea typeface="+mn-ea"/>
                <a:cs typeface="Meiryo"/>
                <a:sym typeface="Meiryo"/>
              </a:rPr>
              <a:t>うご</a:t>
            </a:r>
            <a:endParaRPr sz="800" dirty="0">
              <a:solidFill>
                <a:srgbClr val="067F9C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  <p:sp>
        <p:nvSpPr>
          <p:cNvPr id="1442" name="Google Shape;1442;p52"/>
          <p:cNvSpPr txBox="1"/>
          <p:nvPr/>
        </p:nvSpPr>
        <p:spPr>
          <a:xfrm>
            <a:off x="2003547" y="2320626"/>
            <a:ext cx="631862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067F9C"/>
                </a:solidFill>
                <a:latin typeface="+mn-ea"/>
                <a:ea typeface="+mn-ea"/>
                <a:cs typeface="Meiryo"/>
                <a:sym typeface="Meiryo"/>
              </a:rPr>
              <a:t>ついか</a:t>
            </a:r>
            <a:endParaRPr sz="800">
              <a:solidFill>
                <a:srgbClr val="067F9C"/>
              </a:solidFill>
              <a:latin typeface="+mn-ea"/>
              <a:ea typeface="+mn-ea"/>
              <a:cs typeface="Meiryo"/>
              <a:sym typeface="Meiryo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p53"/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n-ea"/>
                <a:ea typeface="+mn-ea"/>
              </a:rPr>
              <a:t>ゲートの開閉に合わせて信号の色を表示しよう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1448" name="Google Shape;1448;p53"/>
          <p:cNvSpPr txBox="1"/>
          <p:nvPr/>
        </p:nvSpPr>
        <p:spPr>
          <a:xfrm>
            <a:off x="5203104" y="350936"/>
            <a:ext cx="61176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いろ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1449" name="Google Shape;1449;p53"/>
          <p:cNvSpPr txBox="1"/>
          <p:nvPr/>
        </p:nvSpPr>
        <p:spPr>
          <a:xfrm>
            <a:off x="575923" y="913409"/>
            <a:ext cx="7898263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i="0" dirty="0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ゲートが閉じているときは赤、開いているときは青（緑）を</a:t>
            </a:r>
            <a:endParaRPr sz="2000" b="1" i="0" dirty="0">
              <a:solidFill>
                <a:srgbClr val="C00000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i="0" dirty="0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　　　　　　　　　　　　　　　　　　LEDパネルに表示しよう！</a:t>
            </a:r>
            <a:endParaRPr sz="2000" b="1" dirty="0">
              <a:solidFill>
                <a:srgbClr val="C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50" name="Google Shape;1450;p53"/>
          <p:cNvSpPr txBox="1"/>
          <p:nvPr/>
        </p:nvSpPr>
        <p:spPr>
          <a:xfrm>
            <a:off x="1653306" y="1004386"/>
            <a:ext cx="311084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と</a:t>
            </a:r>
            <a:endParaRPr/>
          </a:p>
        </p:txBody>
      </p:sp>
      <p:sp>
        <p:nvSpPr>
          <p:cNvPr id="1451" name="Google Shape;1451;p53"/>
          <p:cNvSpPr txBox="1"/>
          <p:nvPr/>
        </p:nvSpPr>
        <p:spPr>
          <a:xfrm>
            <a:off x="6622911" y="1613680"/>
            <a:ext cx="80302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ひょうじ</a:t>
            </a:r>
            <a:endParaRPr/>
          </a:p>
        </p:txBody>
      </p:sp>
      <p:sp>
        <p:nvSpPr>
          <p:cNvPr id="1452" name="Google Shape;1452;p53"/>
          <p:cNvSpPr txBox="1"/>
          <p:nvPr/>
        </p:nvSpPr>
        <p:spPr>
          <a:xfrm>
            <a:off x="4107332" y="1004386"/>
            <a:ext cx="4514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ひら</a:t>
            </a:r>
            <a:endParaRPr/>
          </a:p>
        </p:txBody>
      </p:sp>
      <p:sp>
        <p:nvSpPr>
          <p:cNvPr id="1453" name="Google Shape;1453;p53"/>
          <p:cNvSpPr txBox="1"/>
          <p:nvPr/>
        </p:nvSpPr>
        <p:spPr>
          <a:xfrm>
            <a:off x="6571646" y="1004386"/>
            <a:ext cx="657711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みどり</a:t>
            </a:r>
            <a:endParaRPr/>
          </a:p>
        </p:txBody>
      </p:sp>
      <p:sp>
        <p:nvSpPr>
          <p:cNvPr id="1454" name="Google Shape;1454;p53"/>
          <p:cNvSpPr txBox="1"/>
          <p:nvPr/>
        </p:nvSpPr>
        <p:spPr>
          <a:xfrm>
            <a:off x="6129492" y="1004386"/>
            <a:ext cx="47723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あお</a:t>
            </a:r>
            <a:endParaRPr/>
          </a:p>
        </p:txBody>
      </p:sp>
      <p:sp>
        <p:nvSpPr>
          <p:cNvPr id="1455" name="Google Shape;1455;p53"/>
          <p:cNvSpPr txBox="1"/>
          <p:nvPr/>
        </p:nvSpPr>
        <p:spPr>
          <a:xfrm>
            <a:off x="3608951" y="1004386"/>
            <a:ext cx="47723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あか</a:t>
            </a:r>
            <a:endParaRPr sz="900" b="1">
              <a:solidFill>
                <a:srgbClr val="C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56" name="Google Shape;1456;p53"/>
          <p:cNvSpPr txBox="1"/>
          <p:nvPr/>
        </p:nvSpPr>
        <p:spPr>
          <a:xfrm>
            <a:off x="1786056" y="350936"/>
            <a:ext cx="806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かいへい</a:t>
            </a:r>
            <a:endParaRPr sz="1200" b="1">
              <a:solidFill>
                <a:schemeClr val="dk1"/>
              </a:solidFill>
              <a:latin typeface="+mn-ea"/>
              <a:ea typeface="+mn-ea"/>
              <a:cs typeface="Arial"/>
              <a:sym typeface="Arial"/>
            </a:endParaRPr>
          </a:p>
        </p:txBody>
      </p:sp>
      <p:sp>
        <p:nvSpPr>
          <p:cNvPr id="1457" name="Google Shape;1457;p53"/>
          <p:cNvSpPr txBox="1"/>
          <p:nvPr/>
        </p:nvSpPr>
        <p:spPr>
          <a:xfrm>
            <a:off x="2729384" y="350936"/>
            <a:ext cx="486130" cy="286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あ</a:t>
            </a:r>
            <a:endParaRPr>
              <a:latin typeface="+mn-ea"/>
              <a:ea typeface="+mn-ea"/>
            </a:endParaRPr>
          </a:p>
        </p:txBody>
      </p:sp>
      <p:sp>
        <p:nvSpPr>
          <p:cNvPr id="1458" name="Google Shape;1458;p53"/>
          <p:cNvSpPr txBox="1"/>
          <p:nvPr/>
        </p:nvSpPr>
        <p:spPr>
          <a:xfrm>
            <a:off x="4138708" y="350936"/>
            <a:ext cx="806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しんごう</a:t>
            </a:r>
            <a:endParaRPr sz="1200" b="1">
              <a:solidFill>
                <a:schemeClr val="dk1"/>
              </a:solidFill>
              <a:latin typeface="+mn-ea"/>
              <a:ea typeface="+mn-ea"/>
              <a:cs typeface="Arial"/>
              <a:sym typeface="Arial"/>
            </a:endParaRPr>
          </a:p>
        </p:txBody>
      </p:sp>
      <p:sp>
        <p:nvSpPr>
          <p:cNvPr id="1459" name="Google Shape;1459;p53"/>
          <p:cNvSpPr txBox="1"/>
          <p:nvPr/>
        </p:nvSpPr>
        <p:spPr>
          <a:xfrm>
            <a:off x="5907776" y="350936"/>
            <a:ext cx="806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ひょうじ</a:t>
            </a:r>
            <a:endParaRPr sz="1200" b="1" dirty="0">
              <a:solidFill>
                <a:schemeClr val="dk1"/>
              </a:solidFill>
              <a:latin typeface="+mn-ea"/>
              <a:ea typeface="+mn-ea"/>
              <a:cs typeface="Arial"/>
              <a:sym typeface="Arial"/>
            </a:endParaRPr>
          </a:p>
        </p:txBody>
      </p:sp>
      <p:pic>
        <p:nvPicPr>
          <p:cNvPr id="1460" name="Google Shape;1460;p53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442141" y="2074423"/>
            <a:ext cx="3331683" cy="3331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1" name="Google Shape;1461;p53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26376" y="2064589"/>
            <a:ext cx="3331683" cy="33316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62" name="Google Shape;1462;p53"/>
          <p:cNvGrpSpPr/>
          <p:nvPr/>
        </p:nvGrpSpPr>
        <p:grpSpPr>
          <a:xfrm>
            <a:off x="772590" y="5772091"/>
            <a:ext cx="7350375" cy="1046727"/>
            <a:chOff x="1189943" y="2677781"/>
            <a:chExt cx="7350375" cy="1046727"/>
          </a:xfrm>
        </p:grpSpPr>
        <p:sp>
          <p:nvSpPr>
            <p:cNvPr id="1463" name="Google Shape;1463;p53"/>
            <p:cNvSpPr/>
            <p:nvPr/>
          </p:nvSpPr>
          <p:spPr>
            <a:xfrm>
              <a:off x="1189943" y="2708847"/>
              <a:ext cx="7288399" cy="1015661"/>
            </a:xfrm>
            <a:prstGeom prst="rect">
              <a:avLst/>
            </a:prstGeom>
            <a:solidFill>
              <a:srgbClr val="DCF0F2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4" name="Google Shape;1464;p53"/>
            <p:cNvSpPr txBox="1"/>
            <p:nvPr/>
          </p:nvSpPr>
          <p:spPr>
            <a:xfrm>
              <a:off x="1491514" y="2677781"/>
              <a:ext cx="704880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75E75"/>
                </a:buClr>
                <a:buSzPts val="1600"/>
                <a:buFont typeface="Noto Sans Symbols"/>
                <a:buChar char="●"/>
              </a:pPr>
              <a:r>
                <a:rPr lang="ja-JP" sz="1600" b="1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プログラムを保存しよう！</a:t>
              </a:r>
              <a:br>
                <a:rPr lang="ja-JP" sz="1600" b="1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</a:br>
              <a:r>
                <a:rPr lang="ja-JP" sz="16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（ファイル名：「（自分の名前）0305</a:t>
              </a: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しんごうひょうじゲート</a:t>
              </a:r>
              <a:r>
                <a:rPr lang="ja-JP" sz="16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」）</a:t>
              </a:r>
              <a:endParaRPr sz="16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65" name="Google Shape;1465;p53"/>
            <p:cNvSpPr txBox="1"/>
            <p:nvPr/>
          </p:nvSpPr>
          <p:spPr>
            <a:xfrm>
              <a:off x="2946968" y="2706734"/>
              <a:ext cx="68099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ほぞん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66" name="Google Shape;1466;p53"/>
            <p:cNvSpPr txBox="1"/>
            <p:nvPr/>
          </p:nvSpPr>
          <p:spPr>
            <a:xfrm>
              <a:off x="2771842" y="3216678"/>
              <a:ext cx="4193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めい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67" name="Google Shape;1467;p53"/>
            <p:cNvSpPr txBox="1"/>
            <p:nvPr/>
          </p:nvSpPr>
          <p:spPr>
            <a:xfrm>
              <a:off x="3550764" y="3219222"/>
              <a:ext cx="68099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じぶん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68" name="Google Shape;1468;p53"/>
            <p:cNvSpPr txBox="1"/>
            <p:nvPr/>
          </p:nvSpPr>
          <p:spPr>
            <a:xfrm>
              <a:off x="4178495" y="3219222"/>
              <a:ext cx="68099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なまえ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sp>
        <p:nvSpPr>
          <p:cNvPr id="1469" name="Google Shape;1469;p53"/>
          <p:cNvSpPr txBox="1"/>
          <p:nvPr/>
        </p:nvSpPr>
        <p:spPr>
          <a:xfrm>
            <a:off x="575923" y="5309061"/>
            <a:ext cx="6285287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先程作った0304のプログラムを改造して作ろう！</a:t>
            </a:r>
            <a:endParaRPr sz="1800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70" name="Google Shape;1470;p53"/>
          <p:cNvSpPr txBox="1"/>
          <p:nvPr/>
        </p:nvSpPr>
        <p:spPr>
          <a:xfrm>
            <a:off x="489779" y="5389005"/>
            <a:ext cx="101942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さきほど つく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71" name="Google Shape;1471;p53"/>
          <p:cNvSpPr txBox="1"/>
          <p:nvPr/>
        </p:nvSpPr>
        <p:spPr>
          <a:xfrm>
            <a:off x="3805531" y="5389005"/>
            <a:ext cx="81177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かいぞう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72" name="Google Shape;1472;p53"/>
          <p:cNvSpPr txBox="1"/>
          <p:nvPr/>
        </p:nvSpPr>
        <p:spPr>
          <a:xfrm>
            <a:off x="4738811" y="5389005"/>
            <a:ext cx="48159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つく</a:t>
            </a:r>
            <a:endParaRPr sz="10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3" name="Google Shape;1483;p54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580" y="1633132"/>
            <a:ext cx="4032246" cy="5095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84" name="Google Shape;1484;p54"/>
          <p:cNvCxnSpPr>
            <a:stCxn id="1485" idx="3"/>
          </p:cNvCxnSpPr>
          <p:nvPr/>
        </p:nvCxnSpPr>
        <p:spPr>
          <a:xfrm>
            <a:off x="729520" y="2449735"/>
            <a:ext cx="246900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486" name="Google Shape;1486;p54"/>
          <p:cNvGrpSpPr/>
          <p:nvPr/>
        </p:nvGrpSpPr>
        <p:grpSpPr>
          <a:xfrm>
            <a:off x="77098" y="2130138"/>
            <a:ext cx="652422" cy="639195"/>
            <a:chOff x="182102" y="2738437"/>
            <a:chExt cx="652422" cy="639195"/>
          </a:xfrm>
        </p:grpSpPr>
        <p:pic>
          <p:nvPicPr>
            <p:cNvPr id="1487" name="Google Shape;1487;p5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0016" y="2808073"/>
              <a:ext cx="514350" cy="5429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5" name="Google Shape;1485;p54"/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88" name="Google Shape;1488;p54"/>
          <p:cNvGrpSpPr/>
          <p:nvPr/>
        </p:nvGrpSpPr>
        <p:grpSpPr>
          <a:xfrm>
            <a:off x="5082580" y="1829535"/>
            <a:ext cx="3999275" cy="587428"/>
            <a:chOff x="5144725" y="1580958"/>
            <a:chExt cx="3999275" cy="587428"/>
          </a:xfrm>
        </p:grpSpPr>
        <p:sp>
          <p:nvSpPr>
            <p:cNvPr id="1489" name="Google Shape;1489;p54"/>
            <p:cNvSpPr txBox="1"/>
            <p:nvPr/>
          </p:nvSpPr>
          <p:spPr>
            <a:xfrm>
              <a:off x="5144725" y="1580958"/>
              <a:ext cx="3999275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見た目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」から　　　　　　を選ぶ。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90" name="Google Shape;1490;p54"/>
            <p:cNvSpPr txBox="1"/>
            <p:nvPr/>
          </p:nvSpPr>
          <p:spPr>
            <a:xfrm>
              <a:off x="8304987" y="1638241"/>
              <a:ext cx="522236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91" name="Google Shape;1491;p54"/>
            <p:cNvSpPr txBox="1"/>
            <p:nvPr/>
          </p:nvSpPr>
          <p:spPr>
            <a:xfrm>
              <a:off x="5428015" y="1644013"/>
              <a:ext cx="323814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み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92" name="Google Shape;1492;p54"/>
            <p:cNvSpPr txBox="1"/>
            <p:nvPr/>
          </p:nvSpPr>
          <p:spPr>
            <a:xfrm>
              <a:off x="5873214" y="1638241"/>
              <a:ext cx="323814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め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493" name="Google Shape;1493;p5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846441" y="1734008"/>
              <a:ext cx="1371719" cy="4343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94" name="Google Shape;1494;p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06786" y="3182410"/>
            <a:ext cx="1739878" cy="24672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5" name="Google Shape;1495;p54"/>
          <p:cNvGrpSpPr/>
          <p:nvPr/>
        </p:nvGrpSpPr>
        <p:grpSpPr>
          <a:xfrm>
            <a:off x="4954836" y="5629430"/>
            <a:ext cx="4190672" cy="582963"/>
            <a:chOff x="381329" y="5322990"/>
            <a:chExt cx="4190672" cy="582963"/>
          </a:xfrm>
        </p:grpSpPr>
        <p:sp>
          <p:nvSpPr>
            <p:cNvPr id="1496" name="Google Shape;1496;p54"/>
            <p:cNvSpPr/>
            <p:nvPr/>
          </p:nvSpPr>
          <p:spPr>
            <a:xfrm>
              <a:off x="381329" y="5366099"/>
              <a:ext cx="4098096" cy="539854"/>
            </a:xfrm>
            <a:prstGeom prst="rect">
              <a:avLst/>
            </a:prstGeom>
            <a:solidFill>
              <a:srgbClr val="DCF0F2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54"/>
            <p:cNvSpPr txBox="1"/>
            <p:nvPr/>
          </p:nvSpPr>
          <p:spPr>
            <a:xfrm>
              <a:off x="483965" y="5322990"/>
              <a:ext cx="4088036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　を押してプログラムを実行してみよう！</a:t>
              </a:r>
              <a:endParaRPr sz="16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498" name="Google Shape;1498;p5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83456" y="5497060"/>
              <a:ext cx="289585" cy="2972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9" name="Google Shape;1499;p54"/>
            <p:cNvSpPr txBox="1"/>
            <p:nvPr/>
          </p:nvSpPr>
          <p:spPr>
            <a:xfrm>
              <a:off x="870308" y="5386522"/>
              <a:ext cx="4193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お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00" name="Google Shape;1500;p54"/>
            <p:cNvSpPr txBox="1"/>
            <p:nvPr/>
          </p:nvSpPr>
          <p:spPr>
            <a:xfrm>
              <a:off x="2642055" y="5386522"/>
              <a:ext cx="669843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じっこう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1501" name="Google Shape;1501;p54"/>
          <p:cNvGrpSpPr/>
          <p:nvPr/>
        </p:nvGrpSpPr>
        <p:grpSpPr>
          <a:xfrm>
            <a:off x="7587463" y="3677577"/>
            <a:ext cx="1137104" cy="1137104"/>
            <a:chOff x="7429847" y="3481542"/>
            <a:chExt cx="1137104" cy="1137104"/>
          </a:xfrm>
        </p:grpSpPr>
        <p:sp>
          <p:nvSpPr>
            <p:cNvPr id="1502" name="Google Shape;1502;p54"/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03" name="Google Shape;1503;p54" descr="ダウンロード"/>
            <p:cNvPicPr preferRelativeResize="0"/>
            <p:nvPr/>
          </p:nvPicPr>
          <p:blipFill rotWithShape="1">
            <a:blip r:embed="rId8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04" name="Google Shape;1504;p54"/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1505" name="Google Shape;1505;p54"/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1600" b="1" i="0">
                    <a:solidFill>
                      <a:schemeClr val="accent1"/>
                    </a:solidFill>
                    <a:latin typeface="Meiryo"/>
                    <a:ea typeface="Meiryo"/>
                    <a:cs typeface="Meiryo"/>
                    <a:sym typeface="Meiryo"/>
                  </a:rPr>
                  <a:t>保存</a:t>
                </a:r>
                <a:endParaRPr sz="1600" b="1" i="0">
                  <a:solidFill>
                    <a:schemeClr val="accent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</p:txBody>
          </p:sp>
          <p:sp>
            <p:nvSpPr>
              <p:cNvPr id="1506" name="Google Shape;1506;p54"/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800">
                    <a:solidFill>
                      <a:schemeClr val="accent1"/>
                    </a:solidFill>
                    <a:latin typeface="Meiryo"/>
                    <a:ea typeface="Meiryo"/>
                    <a:cs typeface="Meiryo"/>
                    <a:sym typeface="Meiryo"/>
                  </a:rPr>
                  <a:t>ほぞん</a:t>
                </a:r>
                <a:endParaRPr/>
              </a:p>
            </p:txBody>
          </p:sp>
        </p:grpSp>
      </p:grpSp>
      <p:grpSp>
        <p:nvGrpSpPr>
          <p:cNvPr id="1507" name="Google Shape;1507;p54"/>
          <p:cNvGrpSpPr/>
          <p:nvPr/>
        </p:nvGrpSpPr>
        <p:grpSpPr>
          <a:xfrm>
            <a:off x="1215027" y="3019742"/>
            <a:ext cx="7866827" cy="3197820"/>
            <a:chOff x="1277172" y="2771165"/>
            <a:chExt cx="7866827" cy="3197820"/>
          </a:xfrm>
        </p:grpSpPr>
        <p:sp>
          <p:nvSpPr>
            <p:cNvPr id="1508" name="Google Shape;1508;p54"/>
            <p:cNvSpPr/>
            <p:nvPr/>
          </p:nvSpPr>
          <p:spPr>
            <a:xfrm>
              <a:off x="1277172" y="3594839"/>
              <a:ext cx="4159987" cy="855000"/>
            </a:xfrm>
            <a:prstGeom prst="rect">
              <a:avLst/>
            </a:prstGeom>
            <a:solidFill>
              <a:srgbClr val="398F9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54"/>
            <p:cNvSpPr/>
            <p:nvPr/>
          </p:nvSpPr>
          <p:spPr>
            <a:xfrm>
              <a:off x="1286038" y="5043967"/>
              <a:ext cx="4191000" cy="919849"/>
            </a:xfrm>
            <a:prstGeom prst="rect">
              <a:avLst/>
            </a:prstGeom>
            <a:solidFill>
              <a:srgbClr val="398F9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54"/>
            <p:cNvSpPr/>
            <p:nvPr/>
          </p:nvSpPr>
          <p:spPr>
            <a:xfrm>
              <a:off x="5004258" y="2771165"/>
              <a:ext cx="4139741" cy="3197820"/>
            </a:xfrm>
            <a:prstGeom prst="rect">
              <a:avLst/>
            </a:prstGeom>
            <a:solidFill>
              <a:srgbClr val="398F9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11" name="Google Shape;1511;p54"/>
            <p:cNvGrpSpPr/>
            <p:nvPr/>
          </p:nvGrpSpPr>
          <p:grpSpPr>
            <a:xfrm>
              <a:off x="5669011" y="3538740"/>
              <a:ext cx="2879184" cy="1962637"/>
              <a:chOff x="5513340" y="3601886"/>
              <a:chExt cx="2879184" cy="1962637"/>
            </a:xfrm>
          </p:grpSpPr>
          <p:pic>
            <p:nvPicPr>
              <p:cNvPr id="1512" name="Google Shape;1512;p54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6281872" y="4545805"/>
                <a:ext cx="1342120" cy="101871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13" name="Google Shape;1513;p54"/>
              <p:cNvSpPr txBox="1"/>
              <p:nvPr/>
            </p:nvSpPr>
            <p:spPr>
              <a:xfrm>
                <a:off x="5513340" y="3634535"/>
                <a:ext cx="2879184" cy="9771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>
                    <a:solidFill>
                      <a:schemeClr val="lt1"/>
                    </a:solidFill>
                    <a:latin typeface="Meiryo"/>
                    <a:ea typeface="Meiryo"/>
                    <a:cs typeface="Meiryo"/>
                    <a:sym typeface="Meiryo"/>
                  </a:rPr>
                  <a:t>どのように設定するか</a:t>
                </a:r>
                <a:endParaRPr sz="2000">
                  <a:solidFill>
                    <a:schemeClr val="lt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ctr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>
                    <a:solidFill>
                      <a:schemeClr val="lt1"/>
                    </a:solidFill>
                    <a:latin typeface="Meiryo"/>
                    <a:ea typeface="Meiryo"/>
                    <a:cs typeface="Meiryo"/>
                    <a:sym typeface="Meiryo"/>
                  </a:rPr>
                  <a:t>わかるかな？</a:t>
                </a:r>
                <a:endParaRPr/>
              </a:p>
            </p:txBody>
          </p:sp>
          <p:sp>
            <p:nvSpPr>
              <p:cNvPr id="1514" name="Google Shape;1514;p54"/>
              <p:cNvSpPr txBox="1"/>
              <p:nvPr/>
            </p:nvSpPr>
            <p:spPr>
              <a:xfrm>
                <a:off x="6792251" y="3601886"/>
                <a:ext cx="850482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1000">
                    <a:solidFill>
                      <a:schemeClr val="lt1"/>
                    </a:solidFill>
                    <a:latin typeface="Meiryo"/>
                    <a:ea typeface="Meiryo"/>
                    <a:cs typeface="Meiryo"/>
                    <a:sym typeface="Meiryo"/>
                  </a:rPr>
                  <a:t>せってい</a:t>
                </a:r>
                <a:endParaRPr/>
              </a:p>
            </p:txBody>
          </p:sp>
        </p:grpSp>
      </p:grpSp>
      <p:sp>
        <p:nvSpPr>
          <p:cNvPr id="1515" name="Google Shape;1515;p54"/>
          <p:cNvSpPr txBox="1"/>
          <p:nvPr/>
        </p:nvSpPr>
        <p:spPr>
          <a:xfrm>
            <a:off x="618636" y="1092133"/>
            <a:ext cx="2959065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プログラムを変更しよう！</a:t>
            </a:r>
            <a:endParaRPr sz="1800" b="1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516" name="Google Shape;1516;p54"/>
          <p:cNvSpPr txBox="1"/>
          <p:nvPr/>
        </p:nvSpPr>
        <p:spPr>
          <a:xfrm>
            <a:off x="1904273" y="1134452"/>
            <a:ext cx="75372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へんこう</a:t>
            </a:r>
            <a:endParaRPr sz="1000" b="1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4" name="Google Shape;1447;p53">
            <a:extLst>
              <a:ext uri="{FF2B5EF4-FFF2-40B4-BE49-F238E27FC236}">
                <a16:creationId xmlns:a16="http://schemas.microsoft.com/office/drawing/2014/main" id="{92AB5302-8404-6A87-19FE-4EE832BA5E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dirty="0">
                <a:latin typeface="+mn-ea"/>
                <a:ea typeface="+mn-ea"/>
              </a:rPr>
              <a:t>ゲートの開閉に合わせて信号の色を表示しよう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45" name="Google Shape;1448;p53">
            <a:extLst>
              <a:ext uri="{FF2B5EF4-FFF2-40B4-BE49-F238E27FC236}">
                <a16:creationId xmlns:a16="http://schemas.microsoft.com/office/drawing/2014/main" id="{533A0582-6384-06B9-7D8E-FBB70A12FAB2}"/>
              </a:ext>
            </a:extLst>
          </p:cNvPr>
          <p:cNvSpPr txBox="1"/>
          <p:nvPr/>
        </p:nvSpPr>
        <p:spPr>
          <a:xfrm>
            <a:off x="5203104" y="350936"/>
            <a:ext cx="61176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いろ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46" name="Google Shape;1456;p53">
            <a:extLst>
              <a:ext uri="{FF2B5EF4-FFF2-40B4-BE49-F238E27FC236}">
                <a16:creationId xmlns:a16="http://schemas.microsoft.com/office/drawing/2014/main" id="{7B81C8FD-E4A6-A16C-B24E-D72C2C4DC6BA}"/>
              </a:ext>
            </a:extLst>
          </p:cNvPr>
          <p:cNvSpPr txBox="1"/>
          <p:nvPr/>
        </p:nvSpPr>
        <p:spPr>
          <a:xfrm>
            <a:off x="1786056" y="350936"/>
            <a:ext cx="806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かいへい</a:t>
            </a:r>
            <a:endParaRPr sz="1200" b="1">
              <a:solidFill>
                <a:schemeClr val="dk1"/>
              </a:solidFill>
              <a:latin typeface="+mn-ea"/>
              <a:ea typeface="+mn-ea"/>
              <a:cs typeface="Arial"/>
              <a:sym typeface="Arial"/>
            </a:endParaRPr>
          </a:p>
        </p:txBody>
      </p:sp>
      <p:sp>
        <p:nvSpPr>
          <p:cNvPr id="47" name="Google Shape;1457;p53">
            <a:extLst>
              <a:ext uri="{FF2B5EF4-FFF2-40B4-BE49-F238E27FC236}">
                <a16:creationId xmlns:a16="http://schemas.microsoft.com/office/drawing/2014/main" id="{C822AE34-4438-5FD4-2F4F-404A9E10B21B}"/>
              </a:ext>
            </a:extLst>
          </p:cNvPr>
          <p:cNvSpPr txBox="1"/>
          <p:nvPr/>
        </p:nvSpPr>
        <p:spPr>
          <a:xfrm>
            <a:off x="2729384" y="350936"/>
            <a:ext cx="486130" cy="286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あ</a:t>
            </a:r>
            <a:endParaRPr>
              <a:latin typeface="+mn-ea"/>
              <a:ea typeface="+mn-ea"/>
            </a:endParaRPr>
          </a:p>
        </p:txBody>
      </p:sp>
      <p:sp>
        <p:nvSpPr>
          <p:cNvPr id="48" name="Google Shape;1458;p53">
            <a:extLst>
              <a:ext uri="{FF2B5EF4-FFF2-40B4-BE49-F238E27FC236}">
                <a16:creationId xmlns:a16="http://schemas.microsoft.com/office/drawing/2014/main" id="{CE9BE31F-A165-E054-489D-714DB8515986}"/>
              </a:ext>
            </a:extLst>
          </p:cNvPr>
          <p:cNvSpPr txBox="1"/>
          <p:nvPr/>
        </p:nvSpPr>
        <p:spPr>
          <a:xfrm>
            <a:off x="4138708" y="350936"/>
            <a:ext cx="806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しんごう</a:t>
            </a:r>
            <a:endParaRPr sz="1200" b="1">
              <a:solidFill>
                <a:schemeClr val="dk1"/>
              </a:solidFill>
              <a:latin typeface="+mn-ea"/>
              <a:ea typeface="+mn-ea"/>
              <a:cs typeface="Arial"/>
              <a:sym typeface="Arial"/>
            </a:endParaRPr>
          </a:p>
        </p:txBody>
      </p:sp>
      <p:sp>
        <p:nvSpPr>
          <p:cNvPr id="49" name="Google Shape;1459;p53">
            <a:extLst>
              <a:ext uri="{FF2B5EF4-FFF2-40B4-BE49-F238E27FC236}">
                <a16:creationId xmlns:a16="http://schemas.microsoft.com/office/drawing/2014/main" id="{7160B6BD-384F-66FA-FAE7-FD49018B96DB}"/>
              </a:ext>
            </a:extLst>
          </p:cNvPr>
          <p:cNvSpPr txBox="1"/>
          <p:nvPr/>
        </p:nvSpPr>
        <p:spPr>
          <a:xfrm>
            <a:off x="5907776" y="350936"/>
            <a:ext cx="8062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ひょうじ</a:t>
            </a:r>
            <a:endParaRPr sz="1200" b="1" dirty="0">
              <a:solidFill>
                <a:schemeClr val="dk1"/>
              </a:solidFill>
              <a:latin typeface="+mn-ea"/>
              <a:ea typeface="+mn-ea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p55"/>
          <p:cNvSpPr txBox="1">
            <a:spLocks noGrp="1"/>
          </p:cNvSpPr>
          <p:nvPr>
            <p:ph type="title"/>
          </p:nvPr>
        </p:nvSpPr>
        <p:spPr>
          <a:xfrm>
            <a:off x="522514" y="1611383"/>
            <a:ext cx="7249886" cy="746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</a:pPr>
            <a:r>
              <a:rPr lang="ja-JP">
                <a:latin typeface="+mj-ea"/>
                <a:ea typeface="+mj-ea"/>
              </a:rPr>
              <a:t>チャレンジ！</a:t>
            </a:r>
            <a:endParaRPr>
              <a:latin typeface="+mj-ea"/>
              <a:ea typeface="+mj-ea"/>
            </a:endParaRPr>
          </a:p>
        </p:txBody>
      </p:sp>
      <p:pic>
        <p:nvPicPr>
          <p:cNvPr id="1523" name="Google Shape;1523;p5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r="-31632"/>
          <a:stretch/>
        </p:blipFill>
        <p:spPr>
          <a:xfrm>
            <a:off x="0" y="4515035"/>
            <a:ext cx="9144000" cy="2342965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1524" name="Google Shape;1524;p55"/>
          <p:cNvSpPr txBox="1"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F9C"/>
              </a:buClr>
              <a:buSzPts val="1600"/>
              <a:buNone/>
            </a:pPr>
            <a:r>
              <a:rPr lang="ja-JP">
                <a:latin typeface="+mj-ea"/>
                <a:ea typeface="+mj-ea"/>
              </a:rPr>
              <a:t>もっとおもしろい動きにしてみよう！</a:t>
            </a:r>
            <a:endParaRPr>
              <a:latin typeface="+mj-ea"/>
              <a:ea typeface="+mj-ea"/>
            </a:endParaRPr>
          </a:p>
        </p:txBody>
      </p:sp>
      <p:sp>
        <p:nvSpPr>
          <p:cNvPr id="1525" name="Google Shape;1525;p55"/>
          <p:cNvSpPr txBox="1"/>
          <p:nvPr/>
        </p:nvSpPr>
        <p:spPr>
          <a:xfrm>
            <a:off x="1692052" y="2311302"/>
            <a:ext cx="479464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700">
                <a:solidFill>
                  <a:srgbClr val="067F9C"/>
                </a:solidFill>
                <a:latin typeface="+mj-ea"/>
                <a:ea typeface="+mj-ea"/>
                <a:cs typeface="Meiryo"/>
                <a:sym typeface="Meiryo"/>
              </a:rPr>
              <a:t>うご</a:t>
            </a:r>
            <a:endParaRPr sz="800">
              <a:solidFill>
                <a:srgbClr val="067F9C"/>
              </a:solidFill>
              <a:latin typeface="+mj-ea"/>
              <a:ea typeface="+mj-ea"/>
              <a:cs typeface="Meiryo"/>
              <a:sym typeface="Meiryo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p56"/>
          <p:cNvSpPr txBox="1">
            <a:spLocks noGrp="1"/>
          </p:cNvSpPr>
          <p:nvPr>
            <p:ph type="title"/>
          </p:nvPr>
        </p:nvSpPr>
        <p:spPr>
          <a:xfrm>
            <a:off x="51888" y="562896"/>
            <a:ext cx="9093350" cy="48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赤外線フォトリフレクタとタッチセンサーの同時操作で動かそう</a:t>
            </a:r>
            <a:endParaRPr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31" name="Google Shape;1531;p56"/>
          <p:cNvSpPr txBox="1"/>
          <p:nvPr/>
        </p:nvSpPr>
        <p:spPr>
          <a:xfrm>
            <a:off x="334735" y="993381"/>
            <a:ext cx="8474530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タッチセンサーを押し、同時に赤外線フォトリフレクタに指を近づけたときにゲートを開き、2秒後にゲートを閉じよう！</a:t>
            </a:r>
            <a:endParaRPr/>
          </a:p>
        </p:txBody>
      </p:sp>
      <p:sp>
        <p:nvSpPr>
          <p:cNvPr id="1532" name="Google Shape;1532;p56"/>
          <p:cNvSpPr txBox="1"/>
          <p:nvPr/>
        </p:nvSpPr>
        <p:spPr>
          <a:xfrm>
            <a:off x="4837149" y="1692266"/>
            <a:ext cx="382921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と</a:t>
            </a:r>
            <a:endParaRPr/>
          </a:p>
        </p:txBody>
      </p:sp>
      <p:sp>
        <p:nvSpPr>
          <p:cNvPr id="1533" name="Google Shape;1533;p56"/>
          <p:cNvSpPr txBox="1"/>
          <p:nvPr/>
        </p:nvSpPr>
        <p:spPr>
          <a:xfrm>
            <a:off x="3177039" y="1088553"/>
            <a:ext cx="657711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どうじ</a:t>
            </a:r>
            <a:endParaRPr/>
          </a:p>
        </p:txBody>
      </p:sp>
      <p:sp>
        <p:nvSpPr>
          <p:cNvPr id="1534" name="Google Shape;1534;p56"/>
          <p:cNvSpPr txBox="1"/>
          <p:nvPr/>
        </p:nvSpPr>
        <p:spPr>
          <a:xfrm>
            <a:off x="3936712" y="1088553"/>
            <a:ext cx="880279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せきがいせん</a:t>
            </a:r>
            <a:endParaRPr/>
          </a:p>
        </p:txBody>
      </p:sp>
      <p:sp>
        <p:nvSpPr>
          <p:cNvPr id="1535" name="Google Shape;1535;p56"/>
          <p:cNvSpPr txBox="1"/>
          <p:nvPr/>
        </p:nvSpPr>
        <p:spPr>
          <a:xfrm>
            <a:off x="2350137" y="1088553"/>
            <a:ext cx="451452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お</a:t>
            </a:r>
            <a:endParaRPr/>
          </a:p>
        </p:txBody>
      </p:sp>
      <p:sp>
        <p:nvSpPr>
          <p:cNvPr id="1536" name="Google Shape;1536;p56"/>
          <p:cNvSpPr txBox="1"/>
          <p:nvPr/>
        </p:nvSpPr>
        <p:spPr>
          <a:xfrm>
            <a:off x="6992279" y="399830"/>
            <a:ext cx="140861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うご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1537" name="Google Shape;1537;p56"/>
          <p:cNvSpPr txBox="1"/>
          <p:nvPr/>
        </p:nvSpPr>
        <p:spPr>
          <a:xfrm>
            <a:off x="83791" y="405171"/>
            <a:ext cx="199497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せきがいせん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1538" name="Google Shape;1538;p56"/>
          <p:cNvSpPr txBox="1"/>
          <p:nvPr/>
        </p:nvSpPr>
        <p:spPr>
          <a:xfrm>
            <a:off x="6045695" y="399830"/>
            <a:ext cx="143747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どうじそうさ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1539" name="Google Shape;1539;p56"/>
          <p:cNvSpPr txBox="1"/>
          <p:nvPr/>
        </p:nvSpPr>
        <p:spPr>
          <a:xfrm>
            <a:off x="3009272" y="1692266"/>
            <a:ext cx="71934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びょうご</a:t>
            </a:r>
            <a:endParaRPr/>
          </a:p>
        </p:txBody>
      </p:sp>
      <p:sp>
        <p:nvSpPr>
          <p:cNvPr id="1540" name="Google Shape;1540;p56"/>
          <p:cNvSpPr txBox="1"/>
          <p:nvPr/>
        </p:nvSpPr>
        <p:spPr>
          <a:xfrm>
            <a:off x="2124410" y="1692266"/>
            <a:ext cx="451453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ひら</a:t>
            </a:r>
            <a:endParaRPr/>
          </a:p>
        </p:txBody>
      </p:sp>
      <p:sp>
        <p:nvSpPr>
          <p:cNvPr id="1541" name="Google Shape;1541;p56"/>
          <p:cNvSpPr txBox="1"/>
          <p:nvPr/>
        </p:nvSpPr>
        <p:spPr>
          <a:xfrm>
            <a:off x="7435331" y="1088553"/>
            <a:ext cx="451453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ちか</a:t>
            </a:r>
            <a:endParaRPr/>
          </a:p>
        </p:txBody>
      </p:sp>
      <p:sp>
        <p:nvSpPr>
          <p:cNvPr id="1542" name="Google Shape;1542;p56"/>
          <p:cNvSpPr txBox="1"/>
          <p:nvPr/>
        </p:nvSpPr>
        <p:spPr>
          <a:xfrm>
            <a:off x="6949201" y="1088553"/>
            <a:ext cx="451453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900" b="1">
                <a:solidFill>
                  <a:srgbClr val="C00000"/>
                </a:solidFill>
                <a:latin typeface="Meiryo"/>
                <a:ea typeface="Meiryo"/>
                <a:cs typeface="Meiryo"/>
                <a:sym typeface="Meiryo"/>
              </a:rPr>
              <a:t>ゆび</a:t>
            </a:r>
            <a:endParaRPr/>
          </a:p>
        </p:txBody>
      </p:sp>
      <p:pic>
        <p:nvPicPr>
          <p:cNvPr id="1543" name="Google Shape;1543;p56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4736" y="2269797"/>
            <a:ext cx="3304510" cy="3009344"/>
          </a:xfrm>
          <a:prstGeom prst="rect">
            <a:avLst/>
          </a:prstGeom>
          <a:noFill/>
          <a:ln>
            <a:noFill/>
          </a:ln>
        </p:spPr>
      </p:pic>
      <p:sp>
        <p:nvSpPr>
          <p:cNvPr id="1544" name="Google Shape;1544;p56"/>
          <p:cNvSpPr/>
          <p:nvPr/>
        </p:nvSpPr>
        <p:spPr>
          <a:xfrm>
            <a:off x="4575633" y="4579551"/>
            <a:ext cx="527546" cy="525884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5" name="Google Shape;1545;p56" descr="右向き指示マーク"/>
          <p:cNvSpPr/>
          <p:nvPr/>
        </p:nvSpPr>
        <p:spPr>
          <a:xfrm flipH="1">
            <a:off x="4827222" y="4760658"/>
            <a:ext cx="800100" cy="533594"/>
          </a:xfrm>
          <a:custGeom>
            <a:avLst/>
            <a:gdLst/>
            <a:ahLst/>
            <a:cxnLst/>
            <a:rect l="l" t="t" r="r" b="b"/>
            <a:pathLst>
              <a:path w="800100" h="533594" extrusionOk="0">
                <a:moveTo>
                  <a:pt x="752475" y="133545"/>
                </a:moveTo>
                <a:lnTo>
                  <a:pt x="280988" y="133545"/>
                </a:lnTo>
                <a:lnTo>
                  <a:pt x="457200" y="94492"/>
                </a:lnTo>
                <a:cubicBezTo>
                  <a:pt x="482918" y="88777"/>
                  <a:pt x="499110" y="63060"/>
                  <a:pt x="493395" y="37342"/>
                </a:cubicBezTo>
                <a:cubicBezTo>
                  <a:pt x="487680" y="11625"/>
                  <a:pt x="461963" y="-4568"/>
                  <a:pt x="436245" y="1147"/>
                </a:cubicBezTo>
                <a:lnTo>
                  <a:pt x="179070" y="58297"/>
                </a:lnTo>
                <a:cubicBezTo>
                  <a:pt x="169545" y="61155"/>
                  <a:pt x="160020" y="66870"/>
                  <a:pt x="152400" y="76395"/>
                </a:cubicBezTo>
                <a:lnTo>
                  <a:pt x="71438" y="181170"/>
                </a:lnTo>
                <a:lnTo>
                  <a:pt x="0" y="181170"/>
                </a:lnTo>
                <a:lnTo>
                  <a:pt x="0" y="457395"/>
                </a:lnTo>
                <a:lnTo>
                  <a:pt x="47625" y="457395"/>
                </a:lnTo>
                <a:cubicBezTo>
                  <a:pt x="115253" y="457395"/>
                  <a:pt x="120015" y="533595"/>
                  <a:pt x="247650" y="533595"/>
                </a:cubicBezTo>
                <a:cubicBezTo>
                  <a:pt x="278130" y="533595"/>
                  <a:pt x="379095" y="533595"/>
                  <a:pt x="419100" y="533595"/>
                </a:cubicBezTo>
                <a:cubicBezTo>
                  <a:pt x="450533" y="533595"/>
                  <a:pt x="476250" y="507877"/>
                  <a:pt x="476250" y="476445"/>
                </a:cubicBezTo>
                <a:cubicBezTo>
                  <a:pt x="476250" y="461205"/>
                  <a:pt x="470535" y="447870"/>
                  <a:pt x="461010" y="438345"/>
                </a:cubicBezTo>
                <a:cubicBezTo>
                  <a:pt x="462915" y="438345"/>
                  <a:pt x="464820" y="438345"/>
                  <a:pt x="466725" y="438345"/>
                </a:cubicBezTo>
                <a:cubicBezTo>
                  <a:pt x="498158" y="438345"/>
                  <a:pt x="523875" y="412627"/>
                  <a:pt x="523875" y="381195"/>
                </a:cubicBezTo>
                <a:cubicBezTo>
                  <a:pt x="523875" y="365955"/>
                  <a:pt x="518160" y="351667"/>
                  <a:pt x="507683" y="341190"/>
                </a:cubicBezTo>
                <a:cubicBezTo>
                  <a:pt x="533400" y="335475"/>
                  <a:pt x="552450" y="312615"/>
                  <a:pt x="552450" y="285945"/>
                </a:cubicBezTo>
                <a:cubicBezTo>
                  <a:pt x="552450" y="254512"/>
                  <a:pt x="526733" y="228795"/>
                  <a:pt x="495300" y="228795"/>
                </a:cubicBezTo>
                <a:lnTo>
                  <a:pt x="752475" y="228795"/>
                </a:lnTo>
                <a:cubicBezTo>
                  <a:pt x="779145" y="228795"/>
                  <a:pt x="800100" y="207840"/>
                  <a:pt x="800100" y="181170"/>
                </a:cubicBezTo>
                <a:cubicBezTo>
                  <a:pt x="800100" y="154500"/>
                  <a:pt x="779145" y="133545"/>
                  <a:pt x="752475" y="13354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46" name="Google Shape;1546;p56"/>
          <p:cNvCxnSpPr/>
          <p:nvPr/>
        </p:nvCxnSpPr>
        <p:spPr>
          <a:xfrm>
            <a:off x="2516020" y="4034783"/>
            <a:ext cx="1532067" cy="95886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cxnSp>
        <p:nvCxnSpPr>
          <p:cNvPr id="1547" name="Google Shape;1547;p56"/>
          <p:cNvCxnSpPr/>
          <p:nvPr/>
        </p:nvCxnSpPr>
        <p:spPr>
          <a:xfrm>
            <a:off x="2516020" y="4034783"/>
            <a:ext cx="2203041" cy="633139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sp>
        <p:nvSpPr>
          <p:cNvPr id="1548" name="Google Shape;1548;p56"/>
          <p:cNvSpPr/>
          <p:nvPr/>
        </p:nvSpPr>
        <p:spPr>
          <a:xfrm>
            <a:off x="4048087" y="4697384"/>
            <a:ext cx="527546" cy="525884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49" name="Google Shape;1549;p56"/>
          <p:cNvGrpSpPr/>
          <p:nvPr/>
        </p:nvGrpSpPr>
        <p:grpSpPr>
          <a:xfrm>
            <a:off x="967791" y="3457702"/>
            <a:ext cx="1819875" cy="577081"/>
            <a:chOff x="677345" y="3429000"/>
            <a:chExt cx="1819875" cy="577081"/>
          </a:xfrm>
        </p:grpSpPr>
        <p:sp>
          <p:nvSpPr>
            <p:cNvPr id="1550" name="Google Shape;1550;p56"/>
            <p:cNvSpPr txBox="1"/>
            <p:nvPr/>
          </p:nvSpPr>
          <p:spPr>
            <a:xfrm>
              <a:off x="677345" y="3429000"/>
              <a:ext cx="1819875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同時に操作する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51" name="Google Shape;1551;p56"/>
            <p:cNvSpPr txBox="1"/>
            <p:nvPr/>
          </p:nvSpPr>
          <p:spPr>
            <a:xfrm>
              <a:off x="687563" y="3497953"/>
              <a:ext cx="609917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どうじ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52" name="Google Shape;1552;p56"/>
            <p:cNvSpPr txBox="1"/>
            <p:nvPr/>
          </p:nvSpPr>
          <p:spPr>
            <a:xfrm>
              <a:off x="1350671" y="3505805"/>
              <a:ext cx="609917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そうさ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1553" name="Google Shape;1553;p56"/>
          <p:cNvGrpSpPr/>
          <p:nvPr/>
        </p:nvGrpSpPr>
        <p:grpSpPr>
          <a:xfrm>
            <a:off x="772590" y="5807603"/>
            <a:ext cx="7350375" cy="1046727"/>
            <a:chOff x="1189943" y="2677781"/>
            <a:chExt cx="7350375" cy="1046727"/>
          </a:xfrm>
        </p:grpSpPr>
        <p:sp>
          <p:nvSpPr>
            <p:cNvPr id="1554" name="Google Shape;1554;p56"/>
            <p:cNvSpPr/>
            <p:nvPr/>
          </p:nvSpPr>
          <p:spPr>
            <a:xfrm>
              <a:off x="1189943" y="2708847"/>
              <a:ext cx="7288399" cy="1015661"/>
            </a:xfrm>
            <a:prstGeom prst="rect">
              <a:avLst/>
            </a:prstGeom>
            <a:solidFill>
              <a:srgbClr val="DCF0F2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p56"/>
            <p:cNvSpPr txBox="1"/>
            <p:nvPr/>
          </p:nvSpPr>
          <p:spPr>
            <a:xfrm>
              <a:off x="1491514" y="2677781"/>
              <a:ext cx="704880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75E75"/>
                </a:buClr>
                <a:buSzPts val="1600"/>
                <a:buFont typeface="Noto Sans Symbols"/>
                <a:buChar char="●"/>
              </a:pPr>
              <a:r>
                <a:rPr lang="ja-JP" sz="1600" b="1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プログラムを保存しよう！</a:t>
              </a:r>
              <a:br>
                <a:rPr lang="ja-JP" sz="1600" b="1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</a:br>
              <a:r>
                <a:rPr lang="ja-JP" sz="16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（ファイル名：「（自分の名前）0306</a:t>
              </a: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どうじそうさ</a:t>
              </a:r>
              <a:r>
                <a:rPr lang="ja-JP" sz="16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」）</a:t>
              </a:r>
              <a:endParaRPr sz="16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56" name="Google Shape;1556;p56"/>
            <p:cNvSpPr txBox="1"/>
            <p:nvPr/>
          </p:nvSpPr>
          <p:spPr>
            <a:xfrm>
              <a:off x="2946968" y="2706734"/>
              <a:ext cx="68099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ほぞん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57" name="Google Shape;1557;p56"/>
            <p:cNvSpPr txBox="1"/>
            <p:nvPr/>
          </p:nvSpPr>
          <p:spPr>
            <a:xfrm>
              <a:off x="2771842" y="3216678"/>
              <a:ext cx="4193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めい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58" name="Google Shape;1558;p56"/>
            <p:cNvSpPr txBox="1"/>
            <p:nvPr/>
          </p:nvSpPr>
          <p:spPr>
            <a:xfrm>
              <a:off x="3550764" y="3219222"/>
              <a:ext cx="68099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じぶん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59" name="Google Shape;1559;p56"/>
            <p:cNvSpPr txBox="1"/>
            <p:nvPr/>
          </p:nvSpPr>
          <p:spPr>
            <a:xfrm>
              <a:off x="4178495" y="3219222"/>
              <a:ext cx="680999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なまえ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1560" name="Google Shape;1560;p56"/>
          <p:cNvGrpSpPr/>
          <p:nvPr/>
        </p:nvGrpSpPr>
        <p:grpSpPr>
          <a:xfrm>
            <a:off x="575924" y="5344573"/>
            <a:ext cx="4371840" cy="577081"/>
            <a:chOff x="575924" y="5309061"/>
            <a:chExt cx="4371840" cy="577081"/>
          </a:xfrm>
        </p:grpSpPr>
        <p:sp>
          <p:nvSpPr>
            <p:cNvPr id="1561" name="Google Shape;1561;p56"/>
            <p:cNvSpPr txBox="1"/>
            <p:nvPr/>
          </p:nvSpPr>
          <p:spPr>
            <a:xfrm>
              <a:off x="575924" y="5309061"/>
              <a:ext cx="4371840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0304のプログラムを改造して作ろう！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62" name="Google Shape;1562;p56"/>
            <p:cNvSpPr txBox="1"/>
            <p:nvPr/>
          </p:nvSpPr>
          <p:spPr>
            <a:xfrm>
              <a:off x="2660674" y="5376309"/>
              <a:ext cx="811772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かいぞう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63" name="Google Shape;1563;p56"/>
            <p:cNvSpPr txBox="1"/>
            <p:nvPr/>
          </p:nvSpPr>
          <p:spPr>
            <a:xfrm>
              <a:off x="3593954" y="5376309"/>
              <a:ext cx="48159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つく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2" name="Google Shape;1572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802" y="1871697"/>
            <a:ext cx="4114800" cy="392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3" name="Google Shape;1573;p57"/>
          <p:cNvSpPr/>
          <p:nvPr/>
        </p:nvSpPr>
        <p:spPr>
          <a:xfrm>
            <a:off x="459821" y="3267823"/>
            <a:ext cx="3912781" cy="225777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4" name="Google Shape;1574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31233" y="4668931"/>
            <a:ext cx="1309056" cy="923567"/>
          </a:xfrm>
          <a:prstGeom prst="rect">
            <a:avLst/>
          </a:prstGeom>
          <a:noFill/>
          <a:ln>
            <a:noFill/>
          </a:ln>
        </p:spPr>
      </p:pic>
      <p:sp>
        <p:nvSpPr>
          <p:cNvPr id="1575" name="Google Shape;1575;p57"/>
          <p:cNvSpPr/>
          <p:nvPr/>
        </p:nvSpPr>
        <p:spPr>
          <a:xfrm>
            <a:off x="4428338" y="2643488"/>
            <a:ext cx="4611951" cy="1753220"/>
          </a:xfrm>
          <a:prstGeom prst="wedgeRoundRectCallout">
            <a:avLst>
              <a:gd name="adj1" fmla="val 34661"/>
              <a:gd name="adj2" fmla="val 57856"/>
              <a:gd name="adj3" fmla="val 16667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6" name="Google Shape;1576;p57"/>
          <p:cNvGrpSpPr/>
          <p:nvPr/>
        </p:nvGrpSpPr>
        <p:grpSpPr>
          <a:xfrm>
            <a:off x="4428338" y="2674947"/>
            <a:ext cx="4715662" cy="1508105"/>
            <a:chOff x="4641733" y="3195212"/>
            <a:chExt cx="4715662" cy="1508105"/>
          </a:xfrm>
        </p:grpSpPr>
        <p:sp>
          <p:nvSpPr>
            <p:cNvPr id="1577" name="Google Shape;1577;p57"/>
            <p:cNvSpPr txBox="1"/>
            <p:nvPr/>
          </p:nvSpPr>
          <p:spPr>
            <a:xfrm>
              <a:off x="4745444" y="3195212"/>
              <a:ext cx="4611951" cy="1508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ブロックの組み合わせを変えたらいいのかなぁ。</a:t>
              </a:r>
              <a:endParaRPr sz="16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両方の条件を満たすときだけに</a:t>
              </a:r>
              <a:endParaRPr sz="16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動くようにするにはどうすればいいかな？</a:t>
              </a:r>
              <a:endParaRPr/>
            </a:p>
          </p:txBody>
        </p:sp>
        <p:sp>
          <p:nvSpPr>
            <p:cNvPr id="1578" name="Google Shape;1578;p57"/>
            <p:cNvSpPr txBox="1"/>
            <p:nvPr/>
          </p:nvSpPr>
          <p:spPr>
            <a:xfrm>
              <a:off x="4701054" y="4215458"/>
              <a:ext cx="459695" cy="2322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うご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79" name="Google Shape;1579;p57"/>
            <p:cNvSpPr txBox="1"/>
            <p:nvPr/>
          </p:nvSpPr>
          <p:spPr>
            <a:xfrm>
              <a:off x="4641733" y="3718431"/>
              <a:ext cx="758713" cy="2322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りょうほう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80" name="Google Shape;1580;p57"/>
            <p:cNvSpPr txBox="1"/>
            <p:nvPr/>
          </p:nvSpPr>
          <p:spPr>
            <a:xfrm>
              <a:off x="5271538" y="3718431"/>
              <a:ext cx="758713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じょうけん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81" name="Google Shape;1581;p57"/>
            <p:cNvSpPr txBox="1"/>
            <p:nvPr/>
          </p:nvSpPr>
          <p:spPr>
            <a:xfrm>
              <a:off x="5932156" y="3727309"/>
              <a:ext cx="459695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み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82" name="Google Shape;1582;p57"/>
            <p:cNvSpPr txBox="1"/>
            <p:nvPr/>
          </p:nvSpPr>
          <p:spPr>
            <a:xfrm>
              <a:off x="5720065" y="3247178"/>
              <a:ext cx="459695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く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83" name="Google Shape;1583;p57"/>
            <p:cNvSpPr txBox="1"/>
            <p:nvPr/>
          </p:nvSpPr>
          <p:spPr>
            <a:xfrm>
              <a:off x="6116419" y="3247178"/>
              <a:ext cx="459695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あ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84" name="Google Shape;1584;p57"/>
            <p:cNvSpPr txBox="1"/>
            <p:nvPr/>
          </p:nvSpPr>
          <p:spPr>
            <a:xfrm>
              <a:off x="6924533" y="3247178"/>
              <a:ext cx="459695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か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sp>
        <p:nvSpPr>
          <p:cNvPr id="27" name="Google Shape;1530;p56">
            <a:extLst>
              <a:ext uri="{FF2B5EF4-FFF2-40B4-BE49-F238E27FC236}">
                <a16:creationId xmlns:a16="http://schemas.microsoft.com/office/drawing/2014/main" id="{0E74A532-55CC-1057-0034-5BDFBF15DD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888" y="562896"/>
            <a:ext cx="9093350" cy="48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赤外線フォトリフレクタとタッチセンサーの同時操作で動かそう</a:t>
            </a:r>
            <a:endParaRPr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Google Shape;1536;p56">
            <a:extLst>
              <a:ext uri="{FF2B5EF4-FFF2-40B4-BE49-F238E27FC236}">
                <a16:creationId xmlns:a16="http://schemas.microsoft.com/office/drawing/2014/main" id="{8D84FE14-269E-CD8E-69E1-F6F595EF53CB}"/>
              </a:ext>
            </a:extLst>
          </p:cNvPr>
          <p:cNvSpPr txBox="1"/>
          <p:nvPr/>
        </p:nvSpPr>
        <p:spPr>
          <a:xfrm>
            <a:off x="6992279" y="399830"/>
            <a:ext cx="140861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うご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29" name="Google Shape;1537;p56">
            <a:extLst>
              <a:ext uri="{FF2B5EF4-FFF2-40B4-BE49-F238E27FC236}">
                <a16:creationId xmlns:a16="http://schemas.microsoft.com/office/drawing/2014/main" id="{CF8ACE39-266F-FB3B-EE8B-2B1D07ADE598}"/>
              </a:ext>
            </a:extLst>
          </p:cNvPr>
          <p:cNvSpPr txBox="1"/>
          <p:nvPr/>
        </p:nvSpPr>
        <p:spPr>
          <a:xfrm>
            <a:off x="83791" y="405171"/>
            <a:ext cx="199497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せきがいせん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30" name="Google Shape;1538;p56">
            <a:extLst>
              <a:ext uri="{FF2B5EF4-FFF2-40B4-BE49-F238E27FC236}">
                <a16:creationId xmlns:a16="http://schemas.microsoft.com/office/drawing/2014/main" id="{3EFA7A09-3D22-866C-826E-0C4E37F6A89C}"/>
              </a:ext>
            </a:extLst>
          </p:cNvPr>
          <p:cNvSpPr txBox="1"/>
          <p:nvPr/>
        </p:nvSpPr>
        <p:spPr>
          <a:xfrm>
            <a:off x="6045695" y="399830"/>
            <a:ext cx="143747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どうじそうさ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9" name="Google Shape;1589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154" y="2423542"/>
            <a:ext cx="4114800" cy="392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4" name="Google Shape;1594;p58"/>
          <p:cNvSpPr/>
          <p:nvPr/>
        </p:nvSpPr>
        <p:spPr>
          <a:xfrm>
            <a:off x="411562" y="4881206"/>
            <a:ext cx="3868392" cy="899587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5" name="Google Shape;1595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09570" y="2475930"/>
            <a:ext cx="4114800" cy="38195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96" name="Google Shape;1596;p58"/>
          <p:cNvCxnSpPr/>
          <p:nvPr/>
        </p:nvCxnSpPr>
        <p:spPr>
          <a:xfrm>
            <a:off x="3498020" y="4585276"/>
            <a:ext cx="1096742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triangle" w="lg" len="lg"/>
            <a:tailEnd type="none" w="sm" len="sm"/>
          </a:ln>
        </p:spPr>
      </p:cxnSp>
      <p:cxnSp>
        <p:nvCxnSpPr>
          <p:cNvPr id="1597" name="Google Shape;1597;p58"/>
          <p:cNvCxnSpPr/>
          <p:nvPr/>
        </p:nvCxnSpPr>
        <p:spPr>
          <a:xfrm flipH="1">
            <a:off x="4594761" y="4585276"/>
            <a:ext cx="1" cy="745724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98" name="Google Shape;1598;p58"/>
          <p:cNvCxnSpPr>
            <a:endCxn id="1594" idx="3"/>
          </p:cNvCxnSpPr>
          <p:nvPr/>
        </p:nvCxnSpPr>
        <p:spPr>
          <a:xfrm rot="10800000">
            <a:off x="4279954" y="5330999"/>
            <a:ext cx="314700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99" name="Google Shape;1599;p58"/>
          <p:cNvSpPr/>
          <p:nvPr/>
        </p:nvSpPr>
        <p:spPr>
          <a:xfrm>
            <a:off x="4068267" y="3086627"/>
            <a:ext cx="738182" cy="75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0" name="Google Shape;1600;p58"/>
          <p:cNvGrpSpPr/>
          <p:nvPr/>
        </p:nvGrpSpPr>
        <p:grpSpPr>
          <a:xfrm>
            <a:off x="618636" y="1638005"/>
            <a:ext cx="8291619" cy="577081"/>
            <a:chOff x="659702" y="5734186"/>
            <a:chExt cx="8291619" cy="577081"/>
          </a:xfrm>
        </p:grpSpPr>
        <p:sp>
          <p:nvSpPr>
            <p:cNvPr id="1601" name="Google Shape;1601;p58"/>
            <p:cNvSpPr txBox="1"/>
            <p:nvPr/>
          </p:nvSpPr>
          <p:spPr>
            <a:xfrm>
              <a:off x="659702" y="5734186"/>
              <a:ext cx="8291619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タッチセンサーのブロックを赤外線フォトリフレクタのブロックに移動する。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602" name="Google Shape;1602;p58"/>
            <p:cNvSpPr txBox="1"/>
            <p:nvPr/>
          </p:nvSpPr>
          <p:spPr>
            <a:xfrm>
              <a:off x="3564904" y="5776506"/>
              <a:ext cx="1016056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せきがいせん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603" name="Google Shape;1603;p58"/>
            <p:cNvSpPr txBox="1"/>
            <p:nvPr/>
          </p:nvSpPr>
          <p:spPr>
            <a:xfrm>
              <a:off x="7520383" y="5776506"/>
              <a:ext cx="609917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いどう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sp>
        <p:nvSpPr>
          <p:cNvPr id="1604" name="Google Shape;1604;p58"/>
          <p:cNvSpPr/>
          <p:nvPr/>
        </p:nvSpPr>
        <p:spPr>
          <a:xfrm>
            <a:off x="5207320" y="4652451"/>
            <a:ext cx="3799294" cy="1128342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5" name="Google Shape;1605;p58"/>
          <p:cNvSpPr txBox="1"/>
          <p:nvPr/>
        </p:nvSpPr>
        <p:spPr>
          <a:xfrm>
            <a:off x="618636" y="1092133"/>
            <a:ext cx="2959065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プログラムを変更しよう！</a:t>
            </a:r>
            <a:endParaRPr sz="1800" b="1" i="0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606" name="Google Shape;1606;p58"/>
          <p:cNvSpPr txBox="1"/>
          <p:nvPr/>
        </p:nvSpPr>
        <p:spPr>
          <a:xfrm>
            <a:off x="1904273" y="1134452"/>
            <a:ext cx="75372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 b="1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rPr>
              <a:t>へんこう</a:t>
            </a:r>
            <a:endParaRPr sz="1000" b="1">
              <a:solidFill>
                <a:srgbClr val="575E75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8" name="Google Shape;1530;p56">
            <a:extLst>
              <a:ext uri="{FF2B5EF4-FFF2-40B4-BE49-F238E27FC236}">
                <a16:creationId xmlns:a16="http://schemas.microsoft.com/office/drawing/2014/main" id="{1F63F805-072D-FB2F-0D7C-6A668CE33D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888" y="562896"/>
            <a:ext cx="9093350" cy="48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赤外線フォトリフレクタとタッチセンサーの同時操作で動かそう</a:t>
            </a:r>
            <a:endParaRPr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Google Shape;1536;p56">
            <a:extLst>
              <a:ext uri="{FF2B5EF4-FFF2-40B4-BE49-F238E27FC236}">
                <a16:creationId xmlns:a16="http://schemas.microsoft.com/office/drawing/2014/main" id="{AE1430A9-FFE9-BA7B-4B55-A28891F11123}"/>
              </a:ext>
            </a:extLst>
          </p:cNvPr>
          <p:cNvSpPr txBox="1"/>
          <p:nvPr/>
        </p:nvSpPr>
        <p:spPr>
          <a:xfrm>
            <a:off x="6992279" y="399830"/>
            <a:ext cx="140861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うご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30" name="Google Shape;1537;p56">
            <a:extLst>
              <a:ext uri="{FF2B5EF4-FFF2-40B4-BE49-F238E27FC236}">
                <a16:creationId xmlns:a16="http://schemas.microsoft.com/office/drawing/2014/main" id="{C91C5028-A162-DF5D-2433-689C758745E0}"/>
              </a:ext>
            </a:extLst>
          </p:cNvPr>
          <p:cNvSpPr txBox="1"/>
          <p:nvPr/>
        </p:nvSpPr>
        <p:spPr>
          <a:xfrm>
            <a:off x="83791" y="405171"/>
            <a:ext cx="199497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せきがいせん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31" name="Google Shape;1538;p56">
            <a:extLst>
              <a:ext uri="{FF2B5EF4-FFF2-40B4-BE49-F238E27FC236}">
                <a16:creationId xmlns:a16="http://schemas.microsoft.com/office/drawing/2014/main" id="{B5D5393C-B2BF-63AF-90A9-1E1B269E4657}"/>
              </a:ext>
            </a:extLst>
          </p:cNvPr>
          <p:cNvSpPr txBox="1"/>
          <p:nvPr/>
        </p:nvSpPr>
        <p:spPr>
          <a:xfrm>
            <a:off x="6045695" y="399830"/>
            <a:ext cx="143747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どうじそうさ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5" name="Google Shape;1615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9423" y="1649211"/>
            <a:ext cx="4219575" cy="4305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16" name="Google Shape;1616;p59"/>
          <p:cNvGrpSpPr/>
          <p:nvPr/>
        </p:nvGrpSpPr>
        <p:grpSpPr>
          <a:xfrm>
            <a:off x="4292035" y="6266753"/>
            <a:ext cx="4190672" cy="582963"/>
            <a:chOff x="381329" y="5322990"/>
            <a:chExt cx="4190672" cy="582963"/>
          </a:xfrm>
        </p:grpSpPr>
        <p:sp>
          <p:nvSpPr>
            <p:cNvPr id="1617" name="Google Shape;1617;p59"/>
            <p:cNvSpPr/>
            <p:nvPr/>
          </p:nvSpPr>
          <p:spPr>
            <a:xfrm>
              <a:off x="381329" y="5366099"/>
              <a:ext cx="4098096" cy="539854"/>
            </a:xfrm>
            <a:prstGeom prst="rect">
              <a:avLst/>
            </a:prstGeom>
            <a:solidFill>
              <a:srgbClr val="DCF0F2">
                <a:alpha val="6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8" name="Google Shape;1618;p59"/>
            <p:cNvSpPr txBox="1"/>
            <p:nvPr/>
          </p:nvSpPr>
          <p:spPr>
            <a:xfrm>
              <a:off x="483965" y="5322990"/>
              <a:ext cx="4088036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　を押してプログラムを実行してみよう！</a:t>
              </a:r>
              <a:endParaRPr sz="16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619" name="Google Shape;1619;p5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83456" y="5497060"/>
              <a:ext cx="289585" cy="2972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0" name="Google Shape;1620;p59"/>
            <p:cNvSpPr txBox="1"/>
            <p:nvPr/>
          </p:nvSpPr>
          <p:spPr>
            <a:xfrm>
              <a:off x="870308" y="5386522"/>
              <a:ext cx="419390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お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621" name="Google Shape;1621;p59"/>
            <p:cNvSpPr txBox="1"/>
            <p:nvPr/>
          </p:nvSpPr>
          <p:spPr>
            <a:xfrm>
              <a:off x="2642055" y="5386522"/>
              <a:ext cx="669843" cy="23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じっこう</a:t>
              </a:r>
              <a:endParaRPr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1622" name="Google Shape;1622;p59"/>
          <p:cNvGrpSpPr/>
          <p:nvPr/>
        </p:nvGrpSpPr>
        <p:grpSpPr>
          <a:xfrm>
            <a:off x="7859146" y="4993755"/>
            <a:ext cx="1137104" cy="1137104"/>
            <a:chOff x="7429847" y="3481542"/>
            <a:chExt cx="1137104" cy="1137104"/>
          </a:xfrm>
        </p:grpSpPr>
        <p:sp>
          <p:nvSpPr>
            <p:cNvPr id="1623" name="Google Shape;1623;p59"/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24" name="Google Shape;1624;p59" descr="ダウンロード"/>
            <p:cNvPicPr preferRelativeResize="0"/>
            <p:nvPr/>
          </p:nvPicPr>
          <p:blipFill rotWithShape="1">
            <a:blip r:embed="rId5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625" name="Google Shape;1625;p59"/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1626" name="Google Shape;1626;p59"/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1600" b="1" i="0">
                    <a:solidFill>
                      <a:schemeClr val="accent1"/>
                    </a:solidFill>
                    <a:latin typeface="Meiryo"/>
                    <a:ea typeface="Meiryo"/>
                    <a:cs typeface="Meiryo"/>
                    <a:sym typeface="Meiryo"/>
                  </a:rPr>
                  <a:t>保存</a:t>
                </a:r>
                <a:endParaRPr sz="1600" b="1" i="0">
                  <a:solidFill>
                    <a:schemeClr val="accent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</p:txBody>
          </p:sp>
          <p:sp>
            <p:nvSpPr>
              <p:cNvPr id="1627" name="Google Shape;1627;p59"/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800">
                    <a:solidFill>
                      <a:schemeClr val="accent1"/>
                    </a:solidFill>
                    <a:latin typeface="Meiryo"/>
                    <a:ea typeface="Meiryo"/>
                    <a:cs typeface="Meiryo"/>
                    <a:sym typeface="Meiryo"/>
                  </a:rPr>
                  <a:t>ほぞん</a:t>
                </a:r>
                <a:endParaRPr/>
              </a:p>
            </p:txBody>
          </p:sp>
        </p:grpSp>
      </p:grpSp>
      <p:grpSp>
        <p:nvGrpSpPr>
          <p:cNvPr id="1628" name="Google Shape;1628;p59"/>
          <p:cNvGrpSpPr/>
          <p:nvPr/>
        </p:nvGrpSpPr>
        <p:grpSpPr>
          <a:xfrm>
            <a:off x="4968998" y="2120393"/>
            <a:ext cx="4370361" cy="577081"/>
            <a:chOff x="4990709" y="2182021"/>
            <a:chExt cx="4370361" cy="577081"/>
          </a:xfrm>
        </p:grpSpPr>
        <p:sp>
          <p:nvSpPr>
            <p:cNvPr id="1629" name="Google Shape;1629;p59"/>
            <p:cNvSpPr txBox="1"/>
            <p:nvPr/>
          </p:nvSpPr>
          <p:spPr>
            <a:xfrm>
              <a:off x="4990709" y="2182021"/>
              <a:ext cx="4370361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「動き」のブロックの位置を変更する。</a:t>
              </a:r>
              <a:endParaRPr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630" name="Google Shape;1630;p59"/>
            <p:cNvSpPr txBox="1"/>
            <p:nvPr/>
          </p:nvSpPr>
          <p:spPr>
            <a:xfrm>
              <a:off x="7900194" y="2225758"/>
              <a:ext cx="76107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へんこう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631" name="Google Shape;1631;p59"/>
            <p:cNvSpPr txBox="1"/>
            <p:nvPr/>
          </p:nvSpPr>
          <p:spPr>
            <a:xfrm>
              <a:off x="7324078" y="2224340"/>
              <a:ext cx="56526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いち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632" name="Google Shape;1632;p59"/>
            <p:cNvSpPr txBox="1"/>
            <p:nvPr/>
          </p:nvSpPr>
          <p:spPr>
            <a:xfrm>
              <a:off x="5108264" y="2224340"/>
              <a:ext cx="644466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うご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1633" name="Google Shape;1633;p59"/>
          <p:cNvGrpSpPr/>
          <p:nvPr/>
        </p:nvGrpSpPr>
        <p:grpSpPr>
          <a:xfrm>
            <a:off x="4980950" y="3533237"/>
            <a:ext cx="3734426" cy="1131079"/>
            <a:chOff x="4980950" y="3533237"/>
            <a:chExt cx="3734426" cy="1131079"/>
          </a:xfrm>
        </p:grpSpPr>
        <p:sp>
          <p:nvSpPr>
            <p:cNvPr id="1634" name="Google Shape;1634;p59"/>
            <p:cNvSpPr txBox="1"/>
            <p:nvPr/>
          </p:nvSpPr>
          <p:spPr>
            <a:xfrm>
              <a:off x="4980950" y="3533237"/>
              <a:ext cx="3734426" cy="1131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制御</a:t>
              </a:r>
              <a:r>
                <a:rPr lang="ja-JP" sz="1800" i="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」から　　　　　を選</a:t>
              </a: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び、</a:t>
              </a:r>
              <a:endParaRPr sz="180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「2秒」に変更する。</a:t>
              </a:r>
              <a:endParaRPr sz="1800" i="0">
                <a:solidFill>
                  <a:srgbClr val="575E75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635" name="Google Shape;1635;p59"/>
            <p:cNvSpPr txBox="1"/>
            <p:nvPr/>
          </p:nvSpPr>
          <p:spPr>
            <a:xfrm>
              <a:off x="5130328" y="3596112"/>
              <a:ext cx="80040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せいぎょ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636" name="Google Shape;1636;p59"/>
            <p:cNvSpPr txBox="1"/>
            <p:nvPr/>
          </p:nvSpPr>
          <p:spPr>
            <a:xfrm>
              <a:off x="7696320" y="3589040"/>
              <a:ext cx="540839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えら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pic>
          <p:nvPicPr>
            <p:cNvPr id="1637" name="Google Shape;1637;p5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476098" y="3640281"/>
              <a:ext cx="1082134" cy="4724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8" name="Google Shape;1638;p59"/>
            <p:cNvSpPr txBox="1"/>
            <p:nvPr/>
          </p:nvSpPr>
          <p:spPr>
            <a:xfrm>
              <a:off x="5963112" y="4128808"/>
              <a:ext cx="77740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へんこう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639" name="Google Shape;1639;p59"/>
            <p:cNvSpPr txBox="1"/>
            <p:nvPr/>
          </p:nvSpPr>
          <p:spPr>
            <a:xfrm>
              <a:off x="5247234" y="4125997"/>
              <a:ext cx="623794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000">
                  <a:solidFill>
                    <a:srgbClr val="575E75"/>
                  </a:solidFill>
                  <a:latin typeface="Meiryo"/>
                  <a:ea typeface="Meiryo"/>
                  <a:cs typeface="Meiryo"/>
                  <a:sym typeface="Meiryo"/>
                </a:rPr>
                <a:t>びょう</a:t>
              </a:r>
              <a:endParaRPr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640" name="Google Shape;1640;p59"/>
          <p:cNvCxnSpPr/>
          <p:nvPr/>
        </p:nvCxnSpPr>
        <p:spPr>
          <a:xfrm>
            <a:off x="710883" y="4476513"/>
            <a:ext cx="487602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641" name="Google Shape;1641;p59"/>
          <p:cNvGrpSpPr/>
          <p:nvPr/>
        </p:nvGrpSpPr>
        <p:grpSpPr>
          <a:xfrm>
            <a:off x="50959" y="4185433"/>
            <a:ext cx="652422" cy="639195"/>
            <a:chOff x="303415" y="2322618"/>
            <a:chExt cx="652422" cy="639195"/>
          </a:xfrm>
        </p:grpSpPr>
        <p:pic>
          <p:nvPicPr>
            <p:cNvPr id="1642" name="Google Shape;1642;p5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57516" y="2408035"/>
              <a:ext cx="561975" cy="485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3" name="Google Shape;1643;p59"/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" name="Google Shape;1530;p56">
            <a:extLst>
              <a:ext uri="{FF2B5EF4-FFF2-40B4-BE49-F238E27FC236}">
                <a16:creationId xmlns:a16="http://schemas.microsoft.com/office/drawing/2014/main" id="{33AFAF24-B07F-7100-04DA-37848A7993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888" y="562896"/>
            <a:ext cx="9093350" cy="48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ja-JP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赤外線フォトリフレクタとタッチセンサーの同時操作で動かそう</a:t>
            </a:r>
            <a:endParaRPr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Google Shape;1536;p56">
            <a:extLst>
              <a:ext uri="{FF2B5EF4-FFF2-40B4-BE49-F238E27FC236}">
                <a16:creationId xmlns:a16="http://schemas.microsoft.com/office/drawing/2014/main" id="{52DBF34E-43FA-BEFD-42BA-E0923C6E162F}"/>
              </a:ext>
            </a:extLst>
          </p:cNvPr>
          <p:cNvSpPr txBox="1"/>
          <p:nvPr/>
        </p:nvSpPr>
        <p:spPr>
          <a:xfrm>
            <a:off x="6992279" y="399830"/>
            <a:ext cx="140861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うご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45" name="Google Shape;1537;p56">
            <a:extLst>
              <a:ext uri="{FF2B5EF4-FFF2-40B4-BE49-F238E27FC236}">
                <a16:creationId xmlns:a16="http://schemas.microsoft.com/office/drawing/2014/main" id="{19799692-6207-ADE2-1BB7-E742F32E6DAD}"/>
              </a:ext>
            </a:extLst>
          </p:cNvPr>
          <p:cNvSpPr txBox="1"/>
          <p:nvPr/>
        </p:nvSpPr>
        <p:spPr>
          <a:xfrm>
            <a:off x="83791" y="405171"/>
            <a:ext cx="199497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せきがいせん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46" name="Google Shape;1538;p56">
            <a:extLst>
              <a:ext uri="{FF2B5EF4-FFF2-40B4-BE49-F238E27FC236}">
                <a16:creationId xmlns:a16="http://schemas.microsoft.com/office/drawing/2014/main" id="{4DC66ACB-F90D-DDBF-6514-6B85BDA1E450}"/>
              </a:ext>
            </a:extLst>
          </p:cNvPr>
          <p:cNvSpPr txBox="1"/>
          <p:nvPr/>
        </p:nvSpPr>
        <p:spPr>
          <a:xfrm>
            <a:off x="6045695" y="399830"/>
            <a:ext cx="143747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どうじそうさ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" name="Google Shape;1648;p6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681" r="-232" b="-47681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</p:pic>
      <p:sp>
        <p:nvSpPr>
          <p:cNvPr id="1649" name="Google Shape;1649;p60"/>
          <p:cNvSpPr txBox="1">
            <a:spLocks noGrp="1"/>
          </p:cNvSpPr>
          <p:nvPr>
            <p:ph type="ctrTitle"/>
          </p:nvPr>
        </p:nvSpPr>
        <p:spPr>
          <a:xfrm>
            <a:off x="2015231" y="2507683"/>
            <a:ext cx="5113538" cy="1311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おつかれさまでした！</a:t>
            </a:r>
            <a:br>
              <a:rPr 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sz="4400" dirty="0">
                <a:latin typeface="Meiryo UI" panose="020B0604030504040204" pitchFamily="50" charset="-128"/>
                <a:ea typeface="Meiryo UI" panose="020B0604030504040204" pitchFamily="50" charset="-128"/>
              </a:rPr>
              <a:t>がんばったね！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青緑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ユーザー定義 7">
      <a:majorFont>
        <a:latin typeface="Meiryo UI"/>
        <a:ea typeface="メイリオ"/>
        <a:cs typeface=""/>
      </a:majorFont>
      <a:minorFont>
        <a:latin typeface="Meiryo UI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2506</Words>
  <Application>Microsoft Office PowerPoint</Application>
  <PresentationFormat>画面に合わせる (4:3)</PresentationFormat>
  <Paragraphs>800</Paragraphs>
  <Slides>60</Slides>
  <Notes>60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60</vt:i4>
      </vt:variant>
    </vt:vector>
  </HeadingPairs>
  <TitlesOfParts>
    <vt:vector size="66" baseType="lpstr">
      <vt:lpstr>Meiryo UI</vt:lpstr>
      <vt:lpstr>Noto Sans Symbols</vt:lpstr>
      <vt:lpstr>メイリオ</vt:lpstr>
      <vt:lpstr>メイリオ</vt:lpstr>
      <vt:lpstr>Arial</vt:lpstr>
      <vt:lpstr>曲線</vt:lpstr>
      <vt:lpstr>第3回　高速道路ゲート</vt:lpstr>
      <vt:lpstr>目次</vt:lpstr>
      <vt:lpstr>本日のミッション！</vt:lpstr>
      <vt:lpstr>ミッション：高速道路のゲートをつくろう！</vt:lpstr>
      <vt:lpstr>ロボットを組み立てよう！</vt:lpstr>
      <vt:lpstr>準備するパーツ</vt:lpstr>
      <vt:lpstr>準備するパーツ</vt:lpstr>
      <vt:lpstr>準備するパーツ</vt:lpstr>
      <vt:lpstr>準備するパーツ</vt:lpstr>
      <vt:lpstr>準備するパーツ</vt:lpstr>
      <vt:lpstr>組み立て方　① ゲートの台座を作る </vt:lpstr>
      <vt:lpstr>組み立て方　① ゲートの台座を作る </vt:lpstr>
      <vt:lpstr>組み立て方　① ゲートの台座を作る </vt:lpstr>
      <vt:lpstr>組み立て方　① ゲートの台座を作る </vt:lpstr>
      <vt:lpstr>組み立て方　① ゲートの台座を作る </vt:lpstr>
      <vt:lpstr>組み立て方　② サーボモーターを接続する</vt:lpstr>
      <vt:lpstr>組み立て方　② サーボモーターを接続する</vt:lpstr>
      <vt:lpstr>組み立て方　② サーボモーターを接続する</vt:lpstr>
      <vt:lpstr>組み立て方　③ 赤外線フォトリフレクタを接続する</vt:lpstr>
      <vt:lpstr>組み立て方　③ 赤外線フォトリフレクタを接続する</vt:lpstr>
      <vt:lpstr>組み立て方　④ タッチセンサーを接続する</vt:lpstr>
      <vt:lpstr>組み立て方　④ タッチセンサーを接続する</vt:lpstr>
      <vt:lpstr>プログラミングの準備</vt:lpstr>
      <vt:lpstr>パソコンとつなげよう</vt:lpstr>
      <vt:lpstr>Studuino:bitを起動しよう</vt:lpstr>
      <vt:lpstr>Studuino:bitとメインユニットを接続しよう</vt:lpstr>
      <vt:lpstr>入出力設定をしよう</vt:lpstr>
      <vt:lpstr>入出力設定をしよう</vt:lpstr>
      <vt:lpstr>ロボットを動かそう！</vt:lpstr>
      <vt:lpstr>ゲートを開閉しよう</vt:lpstr>
      <vt:lpstr>サーボモーターについて</vt:lpstr>
      <vt:lpstr>サーボモーターについて</vt:lpstr>
      <vt:lpstr>ゲートを開閉しよう</vt:lpstr>
      <vt:lpstr>ゲートを開閉しよう</vt:lpstr>
      <vt:lpstr>ゲートを開閉しよう</vt:lpstr>
      <vt:lpstr>ゲートを開閉しよう</vt:lpstr>
      <vt:lpstr>タッチセンサーでゲートを開閉しよう</vt:lpstr>
      <vt:lpstr>タッチセンサーについて</vt:lpstr>
      <vt:lpstr>タッチセンサーについて</vt:lpstr>
      <vt:lpstr>タッチセンサーでゲートを開閉しよう</vt:lpstr>
      <vt:lpstr>タッチセンサーでゲートを開閉しよう</vt:lpstr>
      <vt:lpstr>赤外線フォトリフレクタでゲートを開閉しよう</vt:lpstr>
      <vt:lpstr>赤外線フォトリフレクタについて</vt:lpstr>
      <vt:lpstr>赤外線フォトリフレクタについて</vt:lpstr>
      <vt:lpstr>赤外線フォトリフレクタでゲートを開閉しよう</vt:lpstr>
      <vt:lpstr>赤外線フォトリフレクタでゲートを開閉しよう</vt:lpstr>
      <vt:lpstr>赤外線フォトリフレクタで開き、タッチセンサーで閉じる</vt:lpstr>
      <vt:lpstr>赤外線フォトリフレクタで開き、タッチセンサーで閉じる</vt:lpstr>
      <vt:lpstr>赤外線フォトリフレクタで開き、タッチセンサーで閉じる</vt:lpstr>
      <vt:lpstr>赤外線フォトリフレクタで開き、タッチセンサーで閉じる</vt:lpstr>
      <vt:lpstr>赤外線フォトリフレクタで開き、タッチセンサーで閉じる</vt:lpstr>
      <vt:lpstr>ステップアップ！</vt:lpstr>
      <vt:lpstr>ゲートの開閉に合わせて信号の色を表示しよう</vt:lpstr>
      <vt:lpstr>ゲートの開閉に合わせて信号の色を表示しよう</vt:lpstr>
      <vt:lpstr>チャレンジ！</vt:lpstr>
      <vt:lpstr>赤外線フォトリフレクタとタッチセンサーの同時操作で動かそう</vt:lpstr>
      <vt:lpstr>赤外線フォトリフレクタとタッチセンサーの同時操作で動かそう</vt:lpstr>
      <vt:lpstr>赤外線フォトリフレクタとタッチセンサーの同時操作で動かそう</vt:lpstr>
      <vt:lpstr>赤外線フォトリフレクタとタッチセンサーの同時操作で動かそう</vt:lpstr>
      <vt:lpstr>おつかれさまでした！ がんばったね！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第3回　高速道路ゲート</dc:title>
  <dc:creator>Koji Okuwaki</dc:creator>
  <cp:lastModifiedBy>Okuwaki Koji</cp:lastModifiedBy>
  <cp:revision>22</cp:revision>
  <dcterms:created xsi:type="dcterms:W3CDTF">2020-06-23T05:32:10Z</dcterms:created>
  <dcterms:modified xsi:type="dcterms:W3CDTF">2022-06-14T12:17:48Z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