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8"/>
  </p:notesMasterIdLst>
  <p:handoutMasterIdLst>
    <p:handoutMasterId r:id="rId49"/>
  </p:handoutMasterIdLst>
  <p:sldIdLst>
    <p:sldId id="256" r:id="rId5"/>
    <p:sldId id="310" r:id="rId6"/>
    <p:sldId id="663" r:id="rId7"/>
    <p:sldId id="665" r:id="rId8"/>
    <p:sldId id="667" r:id="rId9"/>
    <p:sldId id="666" r:id="rId10"/>
    <p:sldId id="668" r:id="rId11"/>
    <p:sldId id="669" r:id="rId12"/>
    <p:sldId id="670" r:id="rId13"/>
    <p:sldId id="671" r:id="rId14"/>
    <p:sldId id="672" r:id="rId15"/>
    <p:sldId id="673" r:id="rId16"/>
    <p:sldId id="674" r:id="rId17"/>
    <p:sldId id="677" r:id="rId18"/>
    <p:sldId id="325" r:id="rId19"/>
    <p:sldId id="326" r:id="rId20"/>
    <p:sldId id="346" r:id="rId21"/>
    <p:sldId id="706" r:id="rId22"/>
    <p:sldId id="320" r:id="rId23"/>
    <p:sldId id="687" r:id="rId24"/>
    <p:sldId id="678" r:id="rId25"/>
    <p:sldId id="328" r:id="rId26"/>
    <p:sldId id="689" r:id="rId27"/>
    <p:sldId id="691" r:id="rId28"/>
    <p:sldId id="692" r:id="rId29"/>
    <p:sldId id="693" r:id="rId30"/>
    <p:sldId id="694" r:id="rId31"/>
    <p:sldId id="695" r:id="rId32"/>
    <p:sldId id="696" r:id="rId33"/>
    <p:sldId id="697" r:id="rId34"/>
    <p:sldId id="700" r:id="rId35"/>
    <p:sldId id="699" r:id="rId36"/>
    <p:sldId id="701" r:id="rId37"/>
    <p:sldId id="702" r:id="rId38"/>
    <p:sldId id="703" r:id="rId39"/>
    <p:sldId id="704" r:id="rId40"/>
    <p:sldId id="705" r:id="rId41"/>
    <p:sldId id="335" r:id="rId42"/>
    <p:sldId id="675" r:id="rId43"/>
    <p:sldId id="322" r:id="rId44"/>
    <p:sldId id="323" r:id="rId45"/>
    <p:sldId id="676" r:id="rId46"/>
    <p:sldId id="688" r:id="rId47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5A11"/>
    <a:srgbClr val="067F9C"/>
    <a:srgbClr val="03556D"/>
    <a:srgbClr val="145C72"/>
    <a:srgbClr val="0C596D"/>
    <a:srgbClr val="79AE02"/>
    <a:srgbClr val="808080"/>
    <a:srgbClr val="575E75"/>
    <a:srgbClr val="85D4E7"/>
    <a:srgbClr val="01C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244" autoAdjust="0"/>
  </p:normalViewPr>
  <p:slideViewPr>
    <p:cSldViewPr snapToGrid="0">
      <p:cViewPr varScale="1">
        <p:scale>
          <a:sx n="127" d="100"/>
          <a:sy n="127" d="100"/>
        </p:scale>
        <p:origin x="1200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commentAuthors" Target="comment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2022/6/14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2022/6/14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79620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39892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37972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710387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55569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rgbClr val="067F9C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4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2.png"/><Relationship Id="rId7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10" Type="http://schemas.openxmlformats.org/officeDocument/2006/relationships/image" Target="../media/image59.PNG"/><Relationship Id="rId4" Type="http://schemas.openxmlformats.org/officeDocument/2006/relationships/image" Target="../media/image63.png"/><Relationship Id="rId9" Type="http://schemas.openxmlformats.org/officeDocument/2006/relationships/image" Target="../media/image7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png"/><Relationship Id="rId4" Type="http://schemas.openxmlformats.org/officeDocument/2006/relationships/image" Target="../media/image6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2.png"/><Relationship Id="rId7" Type="http://schemas.openxmlformats.org/officeDocument/2006/relationships/image" Target="../media/image7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59.PNG"/><Relationship Id="rId5" Type="http://schemas.openxmlformats.org/officeDocument/2006/relationships/image" Target="../media/image71.png"/><Relationship Id="rId10" Type="http://schemas.openxmlformats.org/officeDocument/2006/relationships/image" Target="../media/image83.PNG"/><Relationship Id="rId4" Type="http://schemas.openxmlformats.org/officeDocument/2006/relationships/image" Target="../media/image63.png"/><Relationship Id="rId9" Type="http://schemas.openxmlformats.org/officeDocument/2006/relationships/image" Target="../media/image8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9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63.png"/><Relationship Id="rId7" Type="http://schemas.openxmlformats.org/officeDocument/2006/relationships/image" Target="../media/image65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8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tec-kk.co.jp/artecrobo2/ja/software/" TargetMode="External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104.jpe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1</a:t>
            </a:r>
            <a:r>
              <a:rPr lang="ja-JP" altLang="en-US" dirty="0"/>
              <a:t>回　アーテックロボってなんだろう？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3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256550" y="4864403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7207A1B4-AAA9-4E30-B2B9-F0701ADCE252}"/>
              </a:ext>
            </a:extLst>
          </p:cNvPr>
          <p:cNvGrpSpPr/>
          <p:nvPr/>
        </p:nvGrpSpPr>
        <p:grpSpPr>
          <a:xfrm>
            <a:off x="5687369" y="3521880"/>
            <a:ext cx="3238134" cy="543054"/>
            <a:chOff x="2456839" y="5859761"/>
            <a:chExt cx="3238134" cy="543054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D5224E3D-67F2-4F18-ADEC-F87669FA4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8756" y="6068188"/>
              <a:ext cx="390714" cy="148202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4D969B9A-C3B6-46AB-951B-B268A201B5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09612" y="5859761"/>
              <a:ext cx="185361" cy="147396"/>
            </a:xfrm>
            <a:prstGeom prst="rect">
              <a:avLst/>
            </a:prstGeom>
          </p:spPr>
        </p:pic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DCFAACBE-DB81-4967-AC5A-19605EE56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56839" y="5938849"/>
              <a:ext cx="428438" cy="406881"/>
            </a:xfrm>
            <a:prstGeom prst="rect">
              <a:avLst/>
            </a:prstGeom>
          </p:spPr>
        </p:pic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1247517F-9469-4CB4-825C-C4A9E8A3BE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52298" y="5933459"/>
              <a:ext cx="449995" cy="417660"/>
            </a:xfrm>
            <a:prstGeom prst="rect">
              <a:avLst/>
            </a:prstGeom>
          </p:spPr>
        </p:pic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200E761-DBF9-4DBF-9A08-5776CEF455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91620" y="5918639"/>
              <a:ext cx="390714" cy="447300"/>
            </a:xfrm>
            <a:prstGeom prst="rect">
              <a:avLst/>
            </a:prstGeom>
          </p:spPr>
        </p:pic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567F9493-212D-407A-AE9E-D8ED0D4800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79836" y="5955016"/>
              <a:ext cx="398798" cy="374547"/>
            </a:xfrm>
            <a:prstGeom prst="rect">
              <a:avLst/>
            </a:prstGeom>
          </p:spPr>
        </p:pic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333D51DF-CFBF-41B4-B2FD-4FB21EB113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11994" y="5922681"/>
              <a:ext cx="404188" cy="439217"/>
            </a:xfrm>
            <a:prstGeom prst="rect">
              <a:avLst/>
            </a:prstGeom>
          </p:spPr>
        </p:pic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99192390-6F3B-4690-A7CE-D1099BB175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66697" y="6111926"/>
              <a:ext cx="312221" cy="2908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ロボットと人間をくらべてみよう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アーテックロボの基本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en-US" altLang="ja-JP" dirty="0" err="1"/>
              <a:t>Studuino:bit</a:t>
            </a:r>
            <a:r>
              <a:rPr lang="ja-JP" altLang="en-US" dirty="0"/>
              <a:t>の基本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アーテックロボを動かしてみよう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en-US" altLang="ja-JP" dirty="0"/>
              <a:t>【</a:t>
            </a:r>
            <a:r>
              <a:rPr lang="ja-JP" altLang="en-US" dirty="0"/>
              <a:t>指導者向け</a:t>
            </a:r>
            <a:r>
              <a:rPr lang="en-US" altLang="ja-JP" dirty="0"/>
              <a:t>】 </a:t>
            </a:r>
            <a:r>
              <a:rPr lang="en-US" altLang="ja-JP" dirty="0" err="1"/>
              <a:t>Studuino:bit</a:t>
            </a:r>
            <a:r>
              <a:rPr lang="ja-JP" altLang="en-US" dirty="0"/>
              <a:t>のインストール方法</a:t>
            </a: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BC64C2-4D99-42DB-99DA-903962961D36}"/>
              </a:ext>
            </a:extLst>
          </p:cNvPr>
          <p:cNvSpPr txBox="1"/>
          <p:nvPr/>
        </p:nvSpPr>
        <p:spPr>
          <a:xfrm>
            <a:off x="2022722" y="2324379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きほん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1471495" y="1542279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にんげん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587F3BC-0599-48F5-B869-42D3708B90C1}"/>
              </a:ext>
            </a:extLst>
          </p:cNvPr>
          <p:cNvSpPr txBox="1"/>
          <p:nvPr/>
        </p:nvSpPr>
        <p:spPr>
          <a:xfrm>
            <a:off x="2237265" y="3115971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きほん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281BC48-636C-4825-BE22-2542367F2F66}"/>
              </a:ext>
            </a:extLst>
          </p:cNvPr>
          <p:cNvSpPr txBox="1"/>
          <p:nvPr/>
        </p:nvSpPr>
        <p:spPr>
          <a:xfrm>
            <a:off x="2022722" y="4667636"/>
            <a:ext cx="4022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A7DEC44-13E8-4CA2-99CD-A478C5EBC2EE}"/>
              </a:ext>
            </a:extLst>
          </p:cNvPr>
          <p:cNvSpPr txBox="1"/>
          <p:nvPr/>
        </p:nvSpPr>
        <p:spPr>
          <a:xfrm>
            <a:off x="2004966" y="3869745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ロボットと人間をくらべてみよう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2317072" y="1386805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にんげん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5" name="テキスト プレースホルダー 24">
            <a:extLst>
              <a:ext uri="{FF2B5EF4-FFF2-40B4-BE49-F238E27FC236}">
                <a16:creationId xmlns:a16="http://schemas.microsoft.com/office/drawing/2014/main" id="{9FC6828A-8E2C-4D6A-9A2B-2D71E76FB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 dirty="0"/>
              <a:t>身近なもので考えてみよう！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DF440BD-30B0-4B5E-8851-5E78BAF720E6}"/>
              </a:ext>
            </a:extLst>
          </p:cNvPr>
          <p:cNvSpPr txBox="1"/>
          <p:nvPr/>
        </p:nvSpPr>
        <p:spPr>
          <a:xfrm>
            <a:off x="522514" y="2303607"/>
            <a:ext cx="6747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みぢか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274E383-8113-4A58-A6FA-8453951B58DB}"/>
              </a:ext>
            </a:extLst>
          </p:cNvPr>
          <p:cNvSpPr txBox="1"/>
          <p:nvPr/>
        </p:nvSpPr>
        <p:spPr>
          <a:xfrm>
            <a:off x="1472425" y="2303607"/>
            <a:ext cx="6747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1419908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料理を作るとき、あなたはどうしますか？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D49CA47-BFEC-429B-9C58-0CACF465C319}"/>
              </a:ext>
            </a:extLst>
          </p:cNvPr>
          <p:cNvSpPr txBox="1"/>
          <p:nvPr/>
        </p:nvSpPr>
        <p:spPr>
          <a:xfrm>
            <a:off x="1347043" y="376190"/>
            <a:ext cx="409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りょうり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F4B5978-3E19-44EA-A174-91424A5962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5051" y="3718483"/>
            <a:ext cx="2734461" cy="3091060"/>
          </a:xfrm>
          <a:prstGeom prst="rect">
            <a:avLst/>
          </a:prstGeom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94D179A2-2561-4B89-AE2F-91A0E5EC0DAF}"/>
              </a:ext>
            </a:extLst>
          </p:cNvPr>
          <p:cNvGrpSpPr/>
          <p:nvPr/>
        </p:nvGrpSpPr>
        <p:grpSpPr>
          <a:xfrm>
            <a:off x="462729" y="1038583"/>
            <a:ext cx="4331053" cy="577081"/>
            <a:chOff x="462729" y="1038583"/>
            <a:chExt cx="4331053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D92DD69-C3A1-4713-B90F-23FA726D3741}"/>
                </a:ext>
              </a:extLst>
            </p:cNvPr>
            <p:cNvSpPr txBox="1"/>
            <p:nvPr/>
          </p:nvSpPr>
          <p:spPr>
            <a:xfrm>
              <a:off x="507565" y="1038583"/>
              <a:ext cx="428621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作り方（レシピ）に従って作ります。</a:t>
              </a:r>
              <a:endPara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4E1F2D3C-3921-44E2-9329-F6FC3EC94482}"/>
                </a:ext>
              </a:extLst>
            </p:cNvPr>
            <p:cNvSpPr txBox="1"/>
            <p:nvPr/>
          </p:nvSpPr>
          <p:spPr>
            <a:xfrm>
              <a:off x="462729" y="1112192"/>
              <a:ext cx="4879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CCCCCEA-7686-449D-A4CA-283E06102043}"/>
                </a:ext>
              </a:extLst>
            </p:cNvPr>
            <p:cNvSpPr txBox="1"/>
            <p:nvPr/>
          </p:nvSpPr>
          <p:spPr>
            <a:xfrm>
              <a:off x="902398" y="1112192"/>
              <a:ext cx="48797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かた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B33959FA-B102-4F9B-A085-C47BF10B338A}"/>
                </a:ext>
              </a:extLst>
            </p:cNvPr>
            <p:cNvSpPr txBox="1"/>
            <p:nvPr/>
          </p:nvSpPr>
          <p:spPr>
            <a:xfrm>
              <a:off x="2490280" y="1112192"/>
              <a:ext cx="592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したが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E88D2B40-CEC1-4EB3-B8FE-7C520738FDB0}"/>
                </a:ext>
              </a:extLst>
            </p:cNvPr>
            <p:cNvSpPr txBox="1"/>
            <p:nvPr/>
          </p:nvSpPr>
          <p:spPr>
            <a:xfrm>
              <a:off x="3202420" y="1112192"/>
              <a:ext cx="4879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2131BCD-39BC-483B-81A9-7EF70CA9B7E1}"/>
              </a:ext>
            </a:extLst>
          </p:cNvPr>
          <p:cNvGrpSpPr/>
          <p:nvPr/>
        </p:nvGrpSpPr>
        <p:grpSpPr>
          <a:xfrm>
            <a:off x="635620" y="1622316"/>
            <a:ext cx="4152472" cy="2018304"/>
            <a:chOff x="712492" y="1843470"/>
            <a:chExt cx="4152472" cy="2018304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B5B65817-D419-47AE-AFB9-EA346C1063F3}"/>
                </a:ext>
              </a:extLst>
            </p:cNvPr>
            <p:cNvSpPr/>
            <p:nvPr/>
          </p:nvSpPr>
          <p:spPr>
            <a:xfrm>
              <a:off x="712492" y="1863811"/>
              <a:ext cx="4152472" cy="199796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2B378F10-6223-4A4D-B259-B609EDF592C2}"/>
                </a:ext>
              </a:extLst>
            </p:cNvPr>
            <p:cNvSpPr txBox="1"/>
            <p:nvPr/>
          </p:nvSpPr>
          <p:spPr>
            <a:xfrm>
              <a:off x="868938" y="1843470"/>
              <a:ext cx="3996026" cy="2000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フライパンを熱する。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タマゴを割ってフライパンに入れる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白く固まるまで待つ。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火を止める。</a:t>
              </a:r>
              <a:endParaRPr kumimoji="1"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E73E052E-362D-4C4A-8CDD-80DDF3BF50E0}"/>
                </a:ext>
              </a:extLst>
            </p:cNvPr>
            <p:cNvSpPr txBox="1"/>
            <p:nvPr/>
          </p:nvSpPr>
          <p:spPr>
            <a:xfrm>
              <a:off x="2337038" y="1902529"/>
              <a:ext cx="59292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ねっ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7F6F10E2-E31E-4934-84B9-17136CF7873D}"/>
                </a:ext>
              </a:extLst>
            </p:cNvPr>
            <p:cNvSpPr txBox="1"/>
            <p:nvPr/>
          </p:nvSpPr>
          <p:spPr>
            <a:xfrm>
              <a:off x="2079037" y="2398504"/>
              <a:ext cx="2469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863F4264-6673-40BC-B58C-687258FF82DD}"/>
                </a:ext>
              </a:extLst>
            </p:cNvPr>
            <p:cNvSpPr txBox="1"/>
            <p:nvPr/>
          </p:nvSpPr>
          <p:spPr>
            <a:xfrm>
              <a:off x="1167825" y="2894872"/>
              <a:ext cx="4490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しろ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2C4DFB6D-5BDC-448A-85C2-9C21B2E26DFF}"/>
                </a:ext>
              </a:extLst>
            </p:cNvPr>
            <p:cNvSpPr txBox="1"/>
            <p:nvPr/>
          </p:nvSpPr>
          <p:spPr>
            <a:xfrm>
              <a:off x="1591369" y="2897103"/>
              <a:ext cx="4490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かた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0544CA94-485A-4F42-A808-7B68BB2C7B73}"/>
                </a:ext>
              </a:extLst>
            </p:cNvPr>
            <p:cNvSpPr txBox="1"/>
            <p:nvPr/>
          </p:nvSpPr>
          <p:spPr>
            <a:xfrm>
              <a:off x="2607117" y="2894872"/>
              <a:ext cx="4490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07FD861A-6590-4FA8-825F-6B0ADF490DEF}"/>
                </a:ext>
              </a:extLst>
            </p:cNvPr>
            <p:cNvSpPr txBox="1"/>
            <p:nvPr/>
          </p:nvSpPr>
          <p:spPr>
            <a:xfrm>
              <a:off x="1176703" y="3378744"/>
              <a:ext cx="4490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C394CAE-CF28-4D96-A6F2-966EFCF55FA4}"/>
                </a:ext>
              </a:extLst>
            </p:cNvPr>
            <p:cNvSpPr txBox="1"/>
            <p:nvPr/>
          </p:nvSpPr>
          <p:spPr>
            <a:xfrm>
              <a:off x="1591345" y="3387622"/>
              <a:ext cx="4490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A76AEB04-6C68-45CB-BF97-DC721A725051}"/>
              </a:ext>
            </a:extLst>
          </p:cNvPr>
          <p:cNvGrpSpPr/>
          <p:nvPr/>
        </p:nvGrpSpPr>
        <p:grpSpPr>
          <a:xfrm>
            <a:off x="91235" y="3864418"/>
            <a:ext cx="4035371" cy="1131079"/>
            <a:chOff x="1072815" y="4119093"/>
            <a:chExt cx="4035371" cy="1131079"/>
          </a:xfrm>
        </p:grpSpPr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FE790DA0-D341-4128-AD0D-ECF252538D60}"/>
                </a:ext>
              </a:extLst>
            </p:cNvPr>
            <p:cNvSpPr txBox="1"/>
            <p:nvPr/>
          </p:nvSpPr>
          <p:spPr>
            <a:xfrm>
              <a:off x="1090646" y="4119093"/>
              <a:ext cx="401754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料理の仕上がりを</a:t>
              </a:r>
              <a:r>
                <a:rPr lang="ja-JP" altLang="en-US" i="0" u="sng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チェックする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のは、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あなたの「</a:t>
              </a:r>
              <a:r>
                <a:rPr lang="ja-JP" altLang="en-US" b="1" i="0" u="sng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」です。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592A259-FC28-4C77-BCCE-711E250D8670}"/>
                </a:ext>
              </a:extLst>
            </p:cNvPr>
            <p:cNvSpPr txBox="1"/>
            <p:nvPr/>
          </p:nvSpPr>
          <p:spPr>
            <a:xfrm>
              <a:off x="1072815" y="4175365"/>
              <a:ext cx="7253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りょうり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4ED7919C-3FF4-41BD-BAD2-1CCB42B4EE02}"/>
                </a:ext>
              </a:extLst>
            </p:cNvPr>
            <p:cNvSpPr txBox="1"/>
            <p:nvPr/>
          </p:nvSpPr>
          <p:spPr>
            <a:xfrm>
              <a:off x="1815867" y="4175365"/>
              <a:ext cx="620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しあが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770DF51B-B7CA-4B2A-B8A2-EA2E5195ABD8}"/>
                </a:ext>
              </a:extLst>
            </p:cNvPr>
            <p:cNvSpPr txBox="1"/>
            <p:nvPr/>
          </p:nvSpPr>
          <p:spPr>
            <a:xfrm>
              <a:off x="2167480" y="4734437"/>
              <a:ext cx="53429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7F6956E2-B7D7-4F3F-BDFA-9449964559D5}"/>
              </a:ext>
            </a:extLst>
          </p:cNvPr>
          <p:cNvGrpSpPr/>
          <p:nvPr/>
        </p:nvGrpSpPr>
        <p:grpSpPr>
          <a:xfrm>
            <a:off x="6177285" y="5352867"/>
            <a:ext cx="2966715" cy="1131079"/>
            <a:chOff x="2202493" y="5635043"/>
            <a:chExt cx="2966715" cy="1131079"/>
          </a:xfrm>
        </p:grpSpPr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22BB7C8F-9D9E-4DF7-95D5-00B9D9DE339D}"/>
                </a:ext>
              </a:extLst>
            </p:cNvPr>
            <p:cNvSpPr txBox="1"/>
            <p:nvPr/>
          </p:nvSpPr>
          <p:spPr>
            <a:xfrm>
              <a:off x="2202493" y="5635043"/>
              <a:ext cx="296671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フライパンを</a:t>
              </a:r>
              <a:r>
                <a:rPr lang="ja-JP" altLang="en-US" i="0" u="sng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動かす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のは、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あなたの「</a:t>
              </a:r>
              <a:r>
                <a:rPr lang="ja-JP" altLang="en-US" b="1" i="0" u="sng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腕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」です。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F3F79958-876B-46FB-9A77-62AC6B23C933}"/>
                </a:ext>
              </a:extLst>
            </p:cNvPr>
            <p:cNvSpPr txBox="1"/>
            <p:nvPr/>
          </p:nvSpPr>
          <p:spPr>
            <a:xfrm>
              <a:off x="3543002" y="5706067"/>
              <a:ext cx="4498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4C8DF4B0-AECC-423C-90F7-EC9825BCD527}"/>
                </a:ext>
              </a:extLst>
            </p:cNvPr>
            <p:cNvSpPr txBox="1"/>
            <p:nvPr/>
          </p:nvSpPr>
          <p:spPr>
            <a:xfrm>
              <a:off x="3326550" y="6262728"/>
              <a:ext cx="4498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うで</a:t>
              </a:r>
            </a:p>
          </p:txBody>
        </p:sp>
      </p:grp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6CDAC437-CFCE-4FE5-A1BC-BDF240E5EEEB}"/>
              </a:ext>
            </a:extLst>
          </p:cNvPr>
          <p:cNvCxnSpPr>
            <a:cxnSpLocks/>
          </p:cNvCxnSpPr>
          <p:nvPr/>
        </p:nvCxnSpPr>
        <p:spPr>
          <a:xfrm flipV="1">
            <a:off x="2580902" y="4734016"/>
            <a:ext cx="1816756" cy="934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A6ED59B4-A449-48FC-A126-A8FF09C09E1F}"/>
              </a:ext>
            </a:extLst>
          </p:cNvPr>
          <p:cNvCxnSpPr>
            <a:cxnSpLocks/>
          </p:cNvCxnSpPr>
          <p:nvPr/>
        </p:nvCxnSpPr>
        <p:spPr>
          <a:xfrm flipH="1">
            <a:off x="4946628" y="3425018"/>
            <a:ext cx="1125698" cy="743339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矢印コネクタ 65">
            <a:extLst>
              <a:ext uri="{FF2B5EF4-FFF2-40B4-BE49-F238E27FC236}">
                <a16:creationId xmlns:a16="http://schemas.microsoft.com/office/drawing/2014/main" id="{9B697725-CCDF-434C-88B6-5DEBDDFD65E6}"/>
              </a:ext>
            </a:extLst>
          </p:cNvPr>
          <p:cNvCxnSpPr>
            <a:cxnSpLocks/>
            <a:stCxn id="44" idx="1"/>
          </p:cNvCxnSpPr>
          <p:nvPr/>
        </p:nvCxnSpPr>
        <p:spPr>
          <a:xfrm flipH="1" flipV="1">
            <a:off x="5166804" y="5547001"/>
            <a:ext cx="1010481" cy="37140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3A799C59-50C2-4B41-9B10-AAADD5E56A10}"/>
              </a:ext>
            </a:extLst>
          </p:cNvPr>
          <p:cNvGrpSpPr/>
          <p:nvPr/>
        </p:nvGrpSpPr>
        <p:grpSpPr>
          <a:xfrm>
            <a:off x="5166804" y="2035389"/>
            <a:ext cx="3760880" cy="1131079"/>
            <a:chOff x="5711594" y="2108265"/>
            <a:chExt cx="3760880" cy="1131079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EDD9567-C954-44C3-8E26-FF3FD489E7FE}"/>
                </a:ext>
              </a:extLst>
            </p:cNvPr>
            <p:cNvSpPr txBox="1"/>
            <p:nvPr/>
          </p:nvSpPr>
          <p:spPr>
            <a:xfrm>
              <a:off x="5711594" y="2108265"/>
              <a:ext cx="376088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レシピを</a:t>
              </a:r>
              <a:r>
                <a:rPr lang="ja-JP" altLang="en-US" i="0" u="sng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覚えて、指令を出す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のは、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あなたの「</a:t>
              </a:r>
              <a:r>
                <a:rPr lang="ja-JP" altLang="en-US" b="1" i="0" u="sng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」です。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55C6718-139B-4799-ADA4-F3CCE2AC66A8}"/>
                </a:ext>
              </a:extLst>
            </p:cNvPr>
            <p:cNvSpPr txBox="1"/>
            <p:nvPr/>
          </p:nvSpPr>
          <p:spPr>
            <a:xfrm>
              <a:off x="6608029" y="2170032"/>
              <a:ext cx="4612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おぼ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8950D951-8CDA-4590-843B-11EFCF7B5D44}"/>
                </a:ext>
              </a:extLst>
            </p:cNvPr>
            <p:cNvSpPr txBox="1"/>
            <p:nvPr/>
          </p:nvSpPr>
          <p:spPr>
            <a:xfrm>
              <a:off x="6802982" y="2727012"/>
              <a:ext cx="53429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のう</a:t>
              </a: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8AED2A7B-3195-4D1F-BE9A-E72C0A9D5E63}"/>
                </a:ext>
              </a:extLst>
            </p:cNvPr>
            <p:cNvSpPr txBox="1"/>
            <p:nvPr/>
          </p:nvSpPr>
          <p:spPr>
            <a:xfrm>
              <a:off x="7468276" y="2170032"/>
              <a:ext cx="7557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しれい</a:t>
              </a: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834495E2-2BBB-479C-B863-54ECB747B95C}"/>
                </a:ext>
              </a:extLst>
            </p:cNvPr>
            <p:cNvSpPr txBox="1"/>
            <p:nvPr/>
          </p:nvSpPr>
          <p:spPr>
            <a:xfrm>
              <a:off x="8258920" y="2162299"/>
              <a:ext cx="3435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4716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3A49509E-07BE-45AD-8795-7CB01A95D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661" y="1878992"/>
            <a:ext cx="7462682" cy="49790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ロボットカーが障害物の前で止まりました。なぜでしょう？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D49CA47-BFEC-429B-9C58-0CACF465C319}"/>
              </a:ext>
            </a:extLst>
          </p:cNvPr>
          <p:cNvSpPr txBox="1"/>
          <p:nvPr/>
        </p:nvSpPr>
        <p:spPr>
          <a:xfrm>
            <a:off x="3582458" y="388003"/>
            <a:ext cx="4964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まえ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2276944" y="388003"/>
            <a:ext cx="11172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しょうがいぶつ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2A34506-B9A6-40CE-A859-B8A5AA2988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5461" y="3964968"/>
            <a:ext cx="2736877" cy="2736877"/>
          </a:xfrm>
          <a:prstGeom prst="rect">
            <a:avLst/>
          </a:prstGeom>
        </p:spPr>
      </p:pic>
      <p:pic>
        <p:nvPicPr>
          <p:cNvPr id="47" name="グラフィックス 46" descr="ワイヤレス">
            <a:extLst>
              <a:ext uri="{FF2B5EF4-FFF2-40B4-BE49-F238E27FC236}">
                <a16:creationId xmlns:a16="http://schemas.microsoft.com/office/drawing/2014/main" id="{D1F832FB-CD76-4495-A601-6AD4443AEE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420948" flipV="1">
            <a:off x="3593574" y="5911101"/>
            <a:ext cx="914400" cy="914400"/>
          </a:xfrm>
          <a:prstGeom prst="rect">
            <a:avLst/>
          </a:prstGeom>
        </p:spPr>
      </p:pic>
      <p:sp>
        <p:nvSpPr>
          <p:cNvPr id="49" name="吹き出し: 角を丸めた四角形 48">
            <a:extLst>
              <a:ext uri="{FF2B5EF4-FFF2-40B4-BE49-F238E27FC236}">
                <a16:creationId xmlns:a16="http://schemas.microsoft.com/office/drawing/2014/main" id="{63E1B6F7-DEF7-41D2-9447-0BC446EC2F72}"/>
              </a:ext>
            </a:extLst>
          </p:cNvPr>
          <p:cNvSpPr/>
          <p:nvPr/>
        </p:nvSpPr>
        <p:spPr>
          <a:xfrm>
            <a:off x="5672831" y="3429000"/>
            <a:ext cx="1500326" cy="503186"/>
          </a:xfrm>
          <a:prstGeom prst="wedgeRoundRectCallout">
            <a:avLst>
              <a:gd name="adj1" fmla="val -25974"/>
              <a:gd name="adj2" fmla="val 111223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 dirty="0">
                <a:solidFill>
                  <a:srgbClr val="03556D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ストップ！</a:t>
            </a: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8A1CF7C1-2646-43D1-AF6E-9BF494513FD0}"/>
              </a:ext>
            </a:extLst>
          </p:cNvPr>
          <p:cNvGrpSpPr/>
          <p:nvPr/>
        </p:nvGrpSpPr>
        <p:grpSpPr>
          <a:xfrm>
            <a:off x="1551827" y="1144833"/>
            <a:ext cx="6644069" cy="1685077"/>
            <a:chOff x="1464913" y="1193278"/>
            <a:chExt cx="6644069" cy="1685077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D92DD69-C3A1-4713-B90F-23FA726D3741}"/>
                </a:ext>
              </a:extLst>
            </p:cNvPr>
            <p:cNvSpPr txBox="1"/>
            <p:nvPr/>
          </p:nvSpPr>
          <p:spPr>
            <a:xfrm>
              <a:off x="1478900" y="1193278"/>
              <a:ext cx="6630082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ロボットカーのセンサーが障害物を検知したから。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「止まれ！」という命令がロボットカーに出されたから。</a:t>
              </a:r>
              <a:endPara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命令に従って、モーターが止まったから。</a:t>
              </a:r>
              <a:endPara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4E1F2D3C-3921-44E2-9329-F6FC3EC94482}"/>
                </a:ext>
              </a:extLst>
            </p:cNvPr>
            <p:cNvSpPr txBox="1"/>
            <p:nvPr/>
          </p:nvSpPr>
          <p:spPr>
            <a:xfrm>
              <a:off x="4050774" y="1256965"/>
              <a:ext cx="11033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しょうがいぶつ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CCCCCEA-7686-449D-A4CA-283E06102043}"/>
                </a:ext>
              </a:extLst>
            </p:cNvPr>
            <p:cNvSpPr txBox="1"/>
            <p:nvPr/>
          </p:nvSpPr>
          <p:spPr>
            <a:xfrm>
              <a:off x="1712222" y="1816543"/>
              <a:ext cx="38617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B33959FA-B102-4F9B-A085-C47BF10B338A}"/>
                </a:ext>
              </a:extLst>
            </p:cNvPr>
            <p:cNvSpPr txBox="1"/>
            <p:nvPr/>
          </p:nvSpPr>
          <p:spPr>
            <a:xfrm>
              <a:off x="5177653" y="1256965"/>
              <a:ext cx="592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けんち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E88D2B40-CEC1-4EB3-B8FE-7C520738FDB0}"/>
                </a:ext>
              </a:extLst>
            </p:cNvPr>
            <p:cNvSpPr txBox="1"/>
            <p:nvPr/>
          </p:nvSpPr>
          <p:spPr>
            <a:xfrm>
              <a:off x="3513300" y="1816543"/>
              <a:ext cx="72511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61491C46-B8B7-43AB-9843-1E0CE9737AA5}"/>
                </a:ext>
              </a:extLst>
            </p:cNvPr>
            <p:cNvSpPr txBox="1"/>
            <p:nvPr/>
          </p:nvSpPr>
          <p:spPr>
            <a:xfrm>
              <a:off x="5827765" y="1816543"/>
              <a:ext cx="38617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5FA848-01B6-49F9-8C4B-76160DEDAD7C}"/>
                </a:ext>
              </a:extLst>
            </p:cNvPr>
            <p:cNvSpPr txBox="1"/>
            <p:nvPr/>
          </p:nvSpPr>
          <p:spPr>
            <a:xfrm>
              <a:off x="1464913" y="2367274"/>
              <a:ext cx="72511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A759B61E-3730-400A-B03A-F4A74063B626}"/>
                </a:ext>
              </a:extLst>
            </p:cNvPr>
            <p:cNvSpPr txBox="1"/>
            <p:nvPr/>
          </p:nvSpPr>
          <p:spPr>
            <a:xfrm>
              <a:off x="2075534" y="2367274"/>
              <a:ext cx="6055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したが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5617C24A-3D96-4B3F-AEF3-95A30AFBF5E9}"/>
                </a:ext>
              </a:extLst>
            </p:cNvPr>
            <p:cNvSpPr txBox="1"/>
            <p:nvPr/>
          </p:nvSpPr>
          <p:spPr>
            <a:xfrm>
              <a:off x="4220540" y="2367274"/>
              <a:ext cx="38617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34ABEE45-D9ED-4776-B6A3-BB30D10DEC12}"/>
              </a:ext>
            </a:extLst>
          </p:cNvPr>
          <p:cNvSpPr txBox="1"/>
          <p:nvPr/>
        </p:nvSpPr>
        <p:spPr>
          <a:xfrm>
            <a:off x="4216761" y="388003"/>
            <a:ext cx="4964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</a:t>
            </a:r>
          </a:p>
        </p:txBody>
      </p:sp>
    </p:spTree>
    <p:extLst>
      <p:ext uri="{BB962C8B-B14F-4D97-AF65-F5344CB8AC3E}">
        <p14:creationId xmlns:p14="http://schemas.microsoft.com/office/powerpoint/2010/main" val="2767907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ロボットには大事な</a:t>
            </a:r>
            <a:r>
              <a:rPr lang="en-US" altLang="ja-JP" dirty="0"/>
              <a:t>3</a:t>
            </a:r>
            <a:r>
              <a:rPr lang="ja-JP" altLang="en-US" dirty="0"/>
              <a:t>つの部品がある！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D49CA47-BFEC-429B-9C58-0CACF465C319}"/>
              </a:ext>
            </a:extLst>
          </p:cNvPr>
          <p:cNvSpPr txBox="1"/>
          <p:nvPr/>
        </p:nvSpPr>
        <p:spPr>
          <a:xfrm>
            <a:off x="3826272" y="388003"/>
            <a:ext cx="656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ぶひん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1998143" y="412553"/>
            <a:ext cx="6569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だいじ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58690D0-E645-4219-BDF6-BA7E01F6BF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3884" y="1935979"/>
            <a:ext cx="4740675" cy="38943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0240ABA7-D205-4931-87AF-7565FBB647B3}"/>
              </a:ext>
            </a:extLst>
          </p:cNvPr>
          <p:cNvCxnSpPr>
            <a:cxnSpLocks/>
          </p:cNvCxnSpPr>
          <p:nvPr/>
        </p:nvCxnSpPr>
        <p:spPr>
          <a:xfrm flipH="1">
            <a:off x="4572000" y="2520121"/>
            <a:ext cx="879024" cy="743339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矢印コネクタ 70">
            <a:extLst>
              <a:ext uri="{FF2B5EF4-FFF2-40B4-BE49-F238E27FC236}">
                <a16:creationId xmlns:a16="http://schemas.microsoft.com/office/drawing/2014/main" id="{F788873D-2B8A-4CC4-969A-42402E3A94CB}"/>
              </a:ext>
            </a:extLst>
          </p:cNvPr>
          <p:cNvCxnSpPr>
            <a:cxnSpLocks/>
          </p:cNvCxnSpPr>
          <p:nvPr/>
        </p:nvCxnSpPr>
        <p:spPr>
          <a:xfrm flipH="1">
            <a:off x="3923931" y="4051833"/>
            <a:ext cx="1527093" cy="743339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2CFA30BC-BC54-4ADB-ACBB-7DF0440AC874}"/>
              </a:ext>
            </a:extLst>
          </p:cNvPr>
          <p:cNvGrpSpPr/>
          <p:nvPr/>
        </p:nvGrpSpPr>
        <p:grpSpPr>
          <a:xfrm>
            <a:off x="5353810" y="3638898"/>
            <a:ext cx="3233180" cy="1131079"/>
            <a:chOff x="5184559" y="3339798"/>
            <a:chExt cx="3233180" cy="1131079"/>
          </a:xfrm>
        </p:grpSpPr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A738921A-DECC-4E60-B398-9437E07C1A91}"/>
                </a:ext>
              </a:extLst>
            </p:cNvPr>
            <p:cNvSpPr txBox="1"/>
            <p:nvPr/>
          </p:nvSpPr>
          <p:spPr>
            <a:xfrm>
              <a:off x="5314000" y="3339798"/>
              <a:ext cx="310373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障害物を</a:t>
              </a:r>
              <a:r>
                <a:rPr lang="ja-JP" altLang="en-US" i="0" u="sng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チェックする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のは、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i="0" u="sng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」です。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8842CDEE-EFC1-46EF-BBE8-181B921DF572}"/>
                </a:ext>
              </a:extLst>
            </p:cNvPr>
            <p:cNvSpPr txBox="1"/>
            <p:nvPr/>
          </p:nvSpPr>
          <p:spPr>
            <a:xfrm>
              <a:off x="5184559" y="3397556"/>
              <a:ext cx="112569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しょうがいぶつ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9C4AC4D4-1C91-4119-A65B-EF17E68999CD}"/>
              </a:ext>
            </a:extLst>
          </p:cNvPr>
          <p:cNvGrpSpPr/>
          <p:nvPr/>
        </p:nvGrpSpPr>
        <p:grpSpPr>
          <a:xfrm>
            <a:off x="5359963" y="1582064"/>
            <a:ext cx="3512437" cy="1131079"/>
            <a:chOff x="5631563" y="1893975"/>
            <a:chExt cx="3512437" cy="1131079"/>
          </a:xfrm>
        </p:grpSpPr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91327C12-293C-4469-8CA8-4DFDBCF854D9}"/>
                </a:ext>
              </a:extLst>
            </p:cNvPr>
            <p:cNvSpPr txBox="1"/>
            <p:nvPr/>
          </p:nvSpPr>
          <p:spPr>
            <a:xfrm>
              <a:off x="5697698" y="1893975"/>
              <a:ext cx="344630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u="sng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覚えて、指令を出す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のは、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i="0" u="sng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コンピューター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」です。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C58CEDA5-6385-4583-A064-6087A227C76C}"/>
                </a:ext>
              </a:extLst>
            </p:cNvPr>
            <p:cNvSpPr txBox="1"/>
            <p:nvPr/>
          </p:nvSpPr>
          <p:spPr>
            <a:xfrm>
              <a:off x="6368850" y="1955742"/>
              <a:ext cx="4612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おぼ</a:t>
              </a: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267D7973-CD57-4010-9D25-5317678A0934}"/>
                </a:ext>
              </a:extLst>
            </p:cNvPr>
            <p:cNvSpPr txBox="1"/>
            <p:nvPr/>
          </p:nvSpPr>
          <p:spPr>
            <a:xfrm>
              <a:off x="7265236" y="1955742"/>
              <a:ext cx="7557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しれい</a:t>
              </a: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B86BB7FD-2115-43E3-8F8A-8FDA21F98EBE}"/>
                </a:ext>
              </a:extLst>
            </p:cNvPr>
            <p:cNvSpPr txBox="1"/>
            <p:nvPr/>
          </p:nvSpPr>
          <p:spPr>
            <a:xfrm>
              <a:off x="8012070" y="1953735"/>
              <a:ext cx="3435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</a:t>
              </a: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F4A11570-5813-4CB6-B226-B079E865A682}"/>
                </a:ext>
              </a:extLst>
            </p:cNvPr>
            <p:cNvSpPr txBox="1"/>
            <p:nvPr/>
          </p:nvSpPr>
          <p:spPr>
            <a:xfrm>
              <a:off x="5631563" y="1948009"/>
              <a:ext cx="7557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90" name="直線矢印コネクタ 89">
            <a:extLst>
              <a:ext uri="{FF2B5EF4-FFF2-40B4-BE49-F238E27FC236}">
                <a16:creationId xmlns:a16="http://schemas.microsoft.com/office/drawing/2014/main" id="{62D14EA4-2844-4D4B-B42B-893835AB9EDD}"/>
              </a:ext>
            </a:extLst>
          </p:cNvPr>
          <p:cNvCxnSpPr>
            <a:cxnSpLocks/>
          </p:cNvCxnSpPr>
          <p:nvPr/>
        </p:nvCxnSpPr>
        <p:spPr>
          <a:xfrm flipV="1">
            <a:off x="2237845" y="3605491"/>
            <a:ext cx="0" cy="259227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線矢印コネクタ 92">
            <a:extLst>
              <a:ext uri="{FF2B5EF4-FFF2-40B4-BE49-F238E27FC236}">
                <a16:creationId xmlns:a16="http://schemas.microsoft.com/office/drawing/2014/main" id="{28C6B20A-4ED7-4D22-BAC3-D54A09D37EAD}"/>
              </a:ext>
            </a:extLst>
          </p:cNvPr>
          <p:cNvCxnSpPr>
            <a:cxnSpLocks/>
          </p:cNvCxnSpPr>
          <p:nvPr/>
        </p:nvCxnSpPr>
        <p:spPr>
          <a:xfrm flipV="1">
            <a:off x="2896272" y="5140172"/>
            <a:ext cx="0" cy="105759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線矢印コネクタ 95">
            <a:extLst>
              <a:ext uri="{FF2B5EF4-FFF2-40B4-BE49-F238E27FC236}">
                <a16:creationId xmlns:a16="http://schemas.microsoft.com/office/drawing/2014/main" id="{A136BBBC-9C72-4AF6-886A-93E9D45F9E14}"/>
              </a:ext>
            </a:extLst>
          </p:cNvPr>
          <p:cNvCxnSpPr>
            <a:cxnSpLocks/>
          </p:cNvCxnSpPr>
          <p:nvPr/>
        </p:nvCxnSpPr>
        <p:spPr>
          <a:xfrm flipH="1">
            <a:off x="2237846" y="6197763"/>
            <a:ext cx="2875692" cy="1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DE71E380-867C-4E6C-BC79-2069A14188E5}"/>
              </a:ext>
            </a:extLst>
          </p:cNvPr>
          <p:cNvGrpSpPr/>
          <p:nvPr/>
        </p:nvGrpSpPr>
        <p:grpSpPr>
          <a:xfrm>
            <a:off x="5422796" y="5379314"/>
            <a:ext cx="2966715" cy="1131079"/>
            <a:chOff x="5422796" y="5379314"/>
            <a:chExt cx="2966715" cy="1131079"/>
          </a:xfrm>
        </p:grpSpPr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314CA6C0-815A-472C-BF9D-8969BDCEFF14}"/>
                </a:ext>
              </a:extLst>
            </p:cNvPr>
            <p:cNvSpPr txBox="1"/>
            <p:nvPr/>
          </p:nvSpPr>
          <p:spPr>
            <a:xfrm>
              <a:off x="5422796" y="5379314"/>
              <a:ext cx="296671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ロボットを</a:t>
              </a:r>
              <a:r>
                <a:rPr lang="ja-JP" altLang="en-US" i="0" u="sng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動かす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のは、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i="0" u="sng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モーター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」です。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1FD66872-CA35-48B9-9D59-3D61EC610E51}"/>
                </a:ext>
              </a:extLst>
            </p:cNvPr>
            <p:cNvSpPr txBox="1"/>
            <p:nvPr/>
          </p:nvSpPr>
          <p:spPr>
            <a:xfrm>
              <a:off x="6558534" y="5446935"/>
              <a:ext cx="4498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6955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ロボットと人間は似ているところがある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D49CA47-BFEC-429B-9C58-0CACF465C319}"/>
              </a:ext>
            </a:extLst>
          </p:cNvPr>
          <p:cNvSpPr txBox="1"/>
          <p:nvPr/>
        </p:nvSpPr>
        <p:spPr>
          <a:xfrm>
            <a:off x="2665452" y="405759"/>
            <a:ext cx="3284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1645496" y="405759"/>
            <a:ext cx="7869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にんげん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58690D0-E645-4219-BDF6-BA7E01F6BF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45" y="2192906"/>
            <a:ext cx="2841483" cy="23341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166354F3-9B77-426B-A437-90CE27A27E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7028" y="1814466"/>
            <a:ext cx="2734461" cy="309106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7D4C87D-A6A7-4AAB-A0C6-9FC4643B1255}"/>
              </a:ext>
            </a:extLst>
          </p:cNvPr>
          <p:cNvGrpSpPr/>
          <p:nvPr/>
        </p:nvGrpSpPr>
        <p:grpSpPr>
          <a:xfrm>
            <a:off x="3087280" y="1061827"/>
            <a:ext cx="3082701" cy="577081"/>
            <a:chOff x="3087280" y="1505710"/>
            <a:chExt cx="3082701" cy="577081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2F8CBC5B-14D0-4326-B4DE-493DFFAA8847}"/>
                </a:ext>
              </a:extLst>
            </p:cNvPr>
            <p:cNvSpPr txBox="1"/>
            <p:nvPr/>
          </p:nvSpPr>
          <p:spPr>
            <a:xfrm>
              <a:off x="3153415" y="1505710"/>
              <a:ext cx="301656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u="sng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</a:t>
              </a:r>
              <a:r>
                <a:rPr lang="ja-JP" altLang="en-US" i="0" u="sng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を覚えて、指令を出す</a:t>
              </a:r>
              <a:endParaRPr kumimoji="1" lang="ja-JP" altLang="en-US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7DDE4731-EC80-4FF5-9DDA-D97E1E9F469E}"/>
                </a:ext>
              </a:extLst>
            </p:cNvPr>
            <p:cNvSpPr txBox="1"/>
            <p:nvPr/>
          </p:nvSpPr>
          <p:spPr>
            <a:xfrm>
              <a:off x="3824567" y="1567477"/>
              <a:ext cx="4612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おぼ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B690B8ED-763A-4CE6-BA75-5F1163A41036}"/>
                </a:ext>
              </a:extLst>
            </p:cNvPr>
            <p:cNvSpPr txBox="1"/>
            <p:nvPr/>
          </p:nvSpPr>
          <p:spPr>
            <a:xfrm>
              <a:off x="4720953" y="1567477"/>
              <a:ext cx="7557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しれい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6F7CA472-DDBE-438E-AD00-AC90C4ECB51D}"/>
                </a:ext>
              </a:extLst>
            </p:cNvPr>
            <p:cNvSpPr txBox="1"/>
            <p:nvPr/>
          </p:nvSpPr>
          <p:spPr>
            <a:xfrm>
              <a:off x="5467787" y="1565470"/>
              <a:ext cx="3435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DA199165-1209-49CF-B451-3E42BBA00797}"/>
                </a:ext>
              </a:extLst>
            </p:cNvPr>
            <p:cNvSpPr txBox="1"/>
            <p:nvPr/>
          </p:nvSpPr>
          <p:spPr>
            <a:xfrm>
              <a:off x="3087280" y="1559744"/>
              <a:ext cx="7557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</a:p>
          </p:txBody>
        </p:sp>
      </p:grp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11B28F60-115F-4D57-9CA4-A7C5356B1712}"/>
              </a:ext>
            </a:extLst>
          </p:cNvPr>
          <p:cNvSpPr txBox="1"/>
          <p:nvPr/>
        </p:nvSpPr>
        <p:spPr>
          <a:xfrm>
            <a:off x="3670300" y="2583539"/>
            <a:ext cx="160452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u="sng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チェックする</a:t>
            </a:r>
            <a:endParaRPr kumimoji="1" lang="ja-JP" altLang="en-US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4EE666F-C208-4406-AAEB-5A1082046177}"/>
              </a:ext>
            </a:extLst>
          </p:cNvPr>
          <p:cNvGrpSpPr/>
          <p:nvPr/>
        </p:nvGrpSpPr>
        <p:grpSpPr>
          <a:xfrm>
            <a:off x="4048888" y="4297398"/>
            <a:ext cx="947066" cy="577081"/>
            <a:chOff x="3465137" y="5272199"/>
            <a:chExt cx="947066" cy="577081"/>
          </a:xfrm>
        </p:grpSpPr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D9953673-3D0E-4180-B681-AA08637729CC}"/>
                </a:ext>
              </a:extLst>
            </p:cNvPr>
            <p:cNvSpPr txBox="1"/>
            <p:nvPr/>
          </p:nvSpPr>
          <p:spPr>
            <a:xfrm>
              <a:off x="3465137" y="5272199"/>
              <a:ext cx="94706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i="0" u="sng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動かす</a:t>
              </a:r>
              <a:endParaRPr kumimoji="1" lang="ja-JP" altLang="en-US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9FDC7A4C-DFA6-40D5-8081-822A2CD3092D}"/>
                </a:ext>
              </a:extLst>
            </p:cNvPr>
            <p:cNvSpPr txBox="1"/>
            <p:nvPr/>
          </p:nvSpPr>
          <p:spPr>
            <a:xfrm>
              <a:off x="3497857" y="5349409"/>
              <a:ext cx="4498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</p:grp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A2780015-76FC-4057-886D-ED835BCBF8FD}"/>
              </a:ext>
            </a:extLst>
          </p:cNvPr>
          <p:cNvCxnSpPr>
            <a:cxnSpLocks/>
          </p:cNvCxnSpPr>
          <p:nvPr/>
        </p:nvCxnSpPr>
        <p:spPr>
          <a:xfrm flipH="1">
            <a:off x="2291018" y="1416116"/>
            <a:ext cx="846795" cy="112740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6924AA3A-8874-4CF9-AB05-5C98F5F1623C}"/>
              </a:ext>
            </a:extLst>
          </p:cNvPr>
          <p:cNvCxnSpPr>
            <a:cxnSpLocks/>
          </p:cNvCxnSpPr>
          <p:nvPr/>
        </p:nvCxnSpPr>
        <p:spPr>
          <a:xfrm>
            <a:off x="6223499" y="1464816"/>
            <a:ext cx="1287010" cy="7377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2AF1DBCC-2AB4-40D0-9997-58E482512DBE}"/>
              </a:ext>
            </a:extLst>
          </p:cNvPr>
          <p:cNvCxnSpPr>
            <a:cxnSpLocks/>
            <a:stCxn id="32" idx="1"/>
          </p:cNvCxnSpPr>
          <p:nvPr/>
        </p:nvCxnSpPr>
        <p:spPr>
          <a:xfrm flipH="1">
            <a:off x="2219724" y="2872080"/>
            <a:ext cx="1450576" cy="91595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4B3583C0-EF28-4573-959F-6A6BD89456D2}"/>
              </a:ext>
            </a:extLst>
          </p:cNvPr>
          <p:cNvCxnSpPr>
            <a:cxnSpLocks/>
            <a:stCxn id="32" idx="3"/>
          </p:cNvCxnSpPr>
          <p:nvPr/>
        </p:nvCxnSpPr>
        <p:spPr>
          <a:xfrm flipV="1">
            <a:off x="5274826" y="2811908"/>
            <a:ext cx="1853943" cy="6017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矢印コネクタ 50">
            <a:extLst>
              <a:ext uri="{FF2B5EF4-FFF2-40B4-BE49-F238E27FC236}">
                <a16:creationId xmlns:a16="http://schemas.microsoft.com/office/drawing/2014/main" id="{9D134283-73A4-4C5A-90B4-7F37B4A0EA09}"/>
              </a:ext>
            </a:extLst>
          </p:cNvPr>
          <p:cNvCxnSpPr>
            <a:cxnSpLocks/>
          </p:cNvCxnSpPr>
          <p:nvPr/>
        </p:nvCxnSpPr>
        <p:spPr>
          <a:xfrm flipV="1">
            <a:off x="948874" y="3189794"/>
            <a:ext cx="0" cy="14998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227F2F18-A4B1-454C-982A-B401E56D5406}"/>
              </a:ext>
            </a:extLst>
          </p:cNvPr>
          <p:cNvCxnSpPr>
            <a:cxnSpLocks/>
          </p:cNvCxnSpPr>
          <p:nvPr/>
        </p:nvCxnSpPr>
        <p:spPr>
          <a:xfrm flipV="1">
            <a:off x="1645496" y="4208016"/>
            <a:ext cx="0" cy="48167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56F7A380-9AFD-4079-9714-ECB2BD330E25}"/>
              </a:ext>
            </a:extLst>
          </p:cNvPr>
          <p:cNvCxnSpPr>
            <a:cxnSpLocks/>
          </p:cNvCxnSpPr>
          <p:nvPr/>
        </p:nvCxnSpPr>
        <p:spPr>
          <a:xfrm flipH="1" flipV="1">
            <a:off x="952440" y="4689689"/>
            <a:ext cx="2865836" cy="1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67E0A282-B652-4F1A-A7C9-4D2BE49973D0}"/>
              </a:ext>
            </a:extLst>
          </p:cNvPr>
          <p:cNvCxnSpPr>
            <a:cxnSpLocks/>
          </p:cNvCxnSpPr>
          <p:nvPr/>
        </p:nvCxnSpPr>
        <p:spPr>
          <a:xfrm flipV="1">
            <a:off x="5226566" y="3767627"/>
            <a:ext cx="2216242" cy="89984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4029DC32-7BB3-4BFD-9624-3765FC8E3A86}"/>
              </a:ext>
            </a:extLst>
          </p:cNvPr>
          <p:cNvGrpSpPr/>
          <p:nvPr/>
        </p:nvGrpSpPr>
        <p:grpSpPr>
          <a:xfrm>
            <a:off x="3878915" y="1643416"/>
            <a:ext cx="1287010" cy="577081"/>
            <a:chOff x="3878915" y="2087299"/>
            <a:chExt cx="1287010" cy="577081"/>
          </a:xfrm>
        </p:grpSpPr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0AA0646F-3596-4949-B87E-3283A09A223F}"/>
                </a:ext>
              </a:extLst>
            </p:cNvPr>
            <p:cNvSpPr txBox="1"/>
            <p:nvPr/>
          </p:nvSpPr>
          <p:spPr>
            <a:xfrm>
              <a:off x="3878915" y="2087299"/>
              <a:ext cx="1287010" cy="577081"/>
            </a:xfrm>
            <a:prstGeom prst="rect">
              <a:avLst/>
            </a:prstGeom>
            <a:solidFill>
              <a:srgbClr val="145C72"/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処理装置</a:t>
              </a:r>
              <a:endParaRPr kumimoji="1"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023FD1DC-A7A9-4D03-90A5-06826C7ACCD9}"/>
                </a:ext>
              </a:extLst>
            </p:cNvPr>
            <p:cNvSpPr txBox="1"/>
            <p:nvPr/>
          </p:nvSpPr>
          <p:spPr>
            <a:xfrm>
              <a:off x="3990468" y="2143961"/>
              <a:ext cx="10639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しょりそうち</a:t>
              </a:r>
            </a:p>
          </p:txBody>
        </p:sp>
      </p:grpSp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126021B6-745C-4ED4-B57A-6BCA3BA90003}"/>
              </a:ext>
            </a:extLst>
          </p:cNvPr>
          <p:cNvGrpSpPr/>
          <p:nvPr/>
        </p:nvGrpSpPr>
        <p:grpSpPr>
          <a:xfrm>
            <a:off x="3874659" y="3120152"/>
            <a:ext cx="1287010" cy="577081"/>
            <a:chOff x="3878915" y="3668951"/>
            <a:chExt cx="1287010" cy="577081"/>
          </a:xfrm>
        </p:grpSpPr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DA85B107-5110-47A8-9282-455192EC87BD}"/>
                </a:ext>
              </a:extLst>
            </p:cNvPr>
            <p:cNvSpPr txBox="1"/>
            <p:nvPr/>
          </p:nvSpPr>
          <p:spPr>
            <a:xfrm>
              <a:off x="3878915" y="3668951"/>
              <a:ext cx="1287010" cy="577081"/>
            </a:xfrm>
            <a:prstGeom prst="rect">
              <a:avLst/>
            </a:prstGeom>
            <a:solidFill>
              <a:srgbClr val="145C72"/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入力装置</a:t>
              </a:r>
              <a:endParaRPr kumimoji="1"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4B6F9092-81B9-47E6-9C42-763960726B5C}"/>
                </a:ext>
              </a:extLst>
            </p:cNvPr>
            <p:cNvSpPr txBox="1"/>
            <p:nvPr/>
          </p:nvSpPr>
          <p:spPr>
            <a:xfrm>
              <a:off x="3878915" y="3721154"/>
              <a:ext cx="128435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9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にゅうりょくそうち</a:t>
              </a:r>
            </a:p>
          </p:txBody>
        </p:sp>
      </p:grp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005E40B7-0991-4221-9B7A-C0D5B53DA70E}"/>
              </a:ext>
            </a:extLst>
          </p:cNvPr>
          <p:cNvGrpSpPr/>
          <p:nvPr/>
        </p:nvGrpSpPr>
        <p:grpSpPr>
          <a:xfrm>
            <a:off x="3887972" y="4846640"/>
            <a:ext cx="1287010" cy="577081"/>
            <a:chOff x="3878915" y="3668951"/>
            <a:chExt cx="1287010" cy="577081"/>
          </a:xfrm>
        </p:grpSpPr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B68C58A3-36A9-4053-BB36-775B1641BBFC}"/>
                </a:ext>
              </a:extLst>
            </p:cNvPr>
            <p:cNvSpPr txBox="1"/>
            <p:nvPr/>
          </p:nvSpPr>
          <p:spPr>
            <a:xfrm>
              <a:off x="3878915" y="3668951"/>
              <a:ext cx="1287010" cy="577081"/>
            </a:xfrm>
            <a:prstGeom prst="rect">
              <a:avLst/>
            </a:prstGeom>
            <a:solidFill>
              <a:srgbClr val="145C72"/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出力装置</a:t>
              </a:r>
              <a:endParaRPr kumimoji="1"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29E9EB8E-C3C3-45B0-8B8E-0FB9FEC5AF68}"/>
                </a:ext>
              </a:extLst>
            </p:cNvPr>
            <p:cNvSpPr txBox="1"/>
            <p:nvPr/>
          </p:nvSpPr>
          <p:spPr>
            <a:xfrm>
              <a:off x="3878915" y="3721154"/>
              <a:ext cx="128435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9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しゅつりょくそうち</a:t>
              </a:r>
            </a:p>
          </p:txBody>
        </p:sp>
      </p:grpSp>
      <p:sp>
        <p:nvSpPr>
          <p:cNvPr id="103" name="吹き出し: 角を丸めた四角形 102">
            <a:extLst>
              <a:ext uri="{FF2B5EF4-FFF2-40B4-BE49-F238E27FC236}">
                <a16:creationId xmlns:a16="http://schemas.microsoft.com/office/drawing/2014/main" id="{9E78B4EF-0C01-4F8A-80F5-0373AACF213A}"/>
              </a:ext>
            </a:extLst>
          </p:cNvPr>
          <p:cNvSpPr/>
          <p:nvPr/>
        </p:nvSpPr>
        <p:spPr>
          <a:xfrm>
            <a:off x="2064008" y="5602421"/>
            <a:ext cx="5392934" cy="1110711"/>
          </a:xfrm>
          <a:prstGeom prst="wedgeRoundRectCallout">
            <a:avLst>
              <a:gd name="adj1" fmla="val -54759"/>
              <a:gd name="adj2" fmla="val -1254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10" name="図 109">
            <a:extLst>
              <a:ext uri="{FF2B5EF4-FFF2-40B4-BE49-F238E27FC236}">
                <a16:creationId xmlns:a16="http://schemas.microsoft.com/office/drawing/2014/main" id="{7908D3FB-945B-40AF-B26D-24833FAF3F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619" y="5273975"/>
            <a:ext cx="947065" cy="1604494"/>
          </a:xfrm>
          <a:prstGeom prst="rect">
            <a:avLst/>
          </a:prstGeom>
        </p:spPr>
      </p:pic>
      <p:grpSp>
        <p:nvGrpSpPr>
          <p:cNvPr id="99" name="グループ化 98">
            <a:extLst>
              <a:ext uri="{FF2B5EF4-FFF2-40B4-BE49-F238E27FC236}">
                <a16:creationId xmlns:a16="http://schemas.microsoft.com/office/drawing/2014/main" id="{5EA5F509-E20C-4893-8A80-AFED88AAB199}"/>
              </a:ext>
            </a:extLst>
          </p:cNvPr>
          <p:cNvGrpSpPr/>
          <p:nvPr/>
        </p:nvGrpSpPr>
        <p:grpSpPr>
          <a:xfrm>
            <a:off x="2385789" y="5640482"/>
            <a:ext cx="4888469" cy="1015663"/>
            <a:chOff x="1645496" y="5660060"/>
            <a:chExt cx="4888469" cy="1015663"/>
          </a:xfrm>
        </p:grpSpPr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F70AFA47-93F3-4D0E-8C1F-939F6D37A2E1}"/>
                </a:ext>
              </a:extLst>
            </p:cNvPr>
            <p:cNvSpPr txBox="1"/>
            <p:nvPr/>
          </p:nvSpPr>
          <p:spPr>
            <a:xfrm>
              <a:off x="1645496" y="5660060"/>
              <a:ext cx="488846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アーテックロボのプログラミングでは、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「入力装置」と「出力装置」の指定が必要だよ！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8" name="テキスト ボックス 107">
              <a:extLst>
                <a:ext uri="{FF2B5EF4-FFF2-40B4-BE49-F238E27FC236}">
                  <a16:creationId xmlns:a16="http://schemas.microsoft.com/office/drawing/2014/main" id="{D5C7C8BE-1011-45CD-99B0-2F3CE4AD6B2B}"/>
                </a:ext>
              </a:extLst>
            </p:cNvPr>
            <p:cNvSpPr txBox="1"/>
            <p:nvPr/>
          </p:nvSpPr>
          <p:spPr>
            <a:xfrm>
              <a:off x="1764443" y="6201003"/>
              <a:ext cx="114721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にゅうりょくそうち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1" name="テキスト ボックス 110">
              <a:extLst>
                <a:ext uri="{FF2B5EF4-FFF2-40B4-BE49-F238E27FC236}">
                  <a16:creationId xmlns:a16="http://schemas.microsoft.com/office/drawing/2014/main" id="{9B105412-6697-4456-A2A2-C7AA63269D38}"/>
                </a:ext>
              </a:extLst>
            </p:cNvPr>
            <p:cNvSpPr txBox="1"/>
            <p:nvPr/>
          </p:nvSpPr>
          <p:spPr>
            <a:xfrm>
              <a:off x="3159331" y="6209747"/>
              <a:ext cx="114721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しゅつりょくそうち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3" name="テキスト ボックス 112">
              <a:extLst>
                <a:ext uri="{FF2B5EF4-FFF2-40B4-BE49-F238E27FC236}">
                  <a16:creationId xmlns:a16="http://schemas.microsoft.com/office/drawing/2014/main" id="{393EA7B2-4080-46ED-BC39-AD1C2626C7B1}"/>
                </a:ext>
              </a:extLst>
            </p:cNvPr>
            <p:cNvSpPr txBox="1"/>
            <p:nvPr/>
          </p:nvSpPr>
          <p:spPr>
            <a:xfrm>
              <a:off x="4435757" y="6214003"/>
              <a:ext cx="69662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9825DC4D-699F-43AE-B1FB-9BEC256226E5}"/>
                </a:ext>
              </a:extLst>
            </p:cNvPr>
            <p:cNvSpPr txBox="1"/>
            <p:nvPr/>
          </p:nvSpPr>
          <p:spPr>
            <a:xfrm>
              <a:off x="5098809" y="6224085"/>
              <a:ext cx="69662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ひつよう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9859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アーテックロボの基本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444535" y="1386805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きほん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</p:spTree>
    <p:extLst>
      <p:ext uri="{BB962C8B-B14F-4D97-AF65-F5344CB8AC3E}">
        <p14:creationId xmlns:p14="http://schemas.microsoft.com/office/powerpoint/2010/main" val="3650809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470B5639-E578-467C-86E7-14BEC96EFE70}"/>
              </a:ext>
            </a:extLst>
          </p:cNvPr>
          <p:cNvSpPr/>
          <p:nvPr/>
        </p:nvSpPr>
        <p:spPr>
          <a:xfrm>
            <a:off x="124286" y="3138460"/>
            <a:ext cx="5397624" cy="2920753"/>
          </a:xfrm>
          <a:prstGeom prst="roundRect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アーテックロボを動かすために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D49CA47-BFEC-429B-9C58-0CACF465C319}"/>
              </a:ext>
            </a:extLst>
          </p:cNvPr>
          <p:cNvSpPr txBox="1"/>
          <p:nvPr/>
        </p:nvSpPr>
        <p:spPr>
          <a:xfrm>
            <a:off x="2530245" y="384806"/>
            <a:ext cx="4490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754D5B80-C3C6-4A37-8E91-C621B5EECF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3687" y="3973232"/>
            <a:ext cx="2330214" cy="1804288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5D6FF983-F818-44C5-BBA1-103142A01E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422" y="4047163"/>
            <a:ext cx="1780079" cy="1875017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ABF7E266-2FB5-4202-B18D-1E126CE763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7586" y="4133483"/>
            <a:ext cx="1879107" cy="1773106"/>
          </a:xfrm>
          <a:prstGeom prst="rect">
            <a:avLst/>
          </a:prstGeom>
        </p:spPr>
      </p:pic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F0D2033F-1DC7-470A-A94D-0627A36CE33B}"/>
              </a:ext>
            </a:extLst>
          </p:cNvPr>
          <p:cNvSpPr txBox="1"/>
          <p:nvPr/>
        </p:nvSpPr>
        <p:spPr>
          <a:xfrm>
            <a:off x="352289" y="3525080"/>
            <a:ext cx="2232000" cy="43088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1600" b="1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アーテックブロック</a:t>
            </a:r>
            <a:endParaRPr kumimoji="1" lang="ja-JP" altLang="en-US" sz="1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EC983A93-B10F-4274-8684-17269854A6E1}"/>
              </a:ext>
            </a:extLst>
          </p:cNvPr>
          <p:cNvSpPr txBox="1"/>
          <p:nvPr/>
        </p:nvSpPr>
        <p:spPr>
          <a:xfrm>
            <a:off x="3055139" y="3525080"/>
            <a:ext cx="2232000" cy="43088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1600" b="1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ロボットパーツ</a:t>
            </a:r>
            <a:endParaRPr kumimoji="1" lang="ja-JP" altLang="en-US" sz="1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5F223909-E00B-4353-87A8-945E9D1D65C1}"/>
              </a:ext>
            </a:extLst>
          </p:cNvPr>
          <p:cNvSpPr txBox="1"/>
          <p:nvPr/>
        </p:nvSpPr>
        <p:spPr>
          <a:xfrm>
            <a:off x="6483857" y="3504486"/>
            <a:ext cx="2232000" cy="43088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1600" b="1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プログラミングソフト</a:t>
            </a:r>
            <a:endParaRPr kumimoji="1" lang="ja-JP" altLang="en-US" sz="1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E880098E-B1B7-44B4-9BF1-D3759FA04B30}"/>
              </a:ext>
            </a:extLst>
          </p:cNvPr>
          <p:cNvGrpSpPr/>
          <p:nvPr/>
        </p:nvGrpSpPr>
        <p:grpSpPr>
          <a:xfrm>
            <a:off x="496720" y="1496577"/>
            <a:ext cx="8150560" cy="1131079"/>
            <a:chOff x="564815" y="1225709"/>
            <a:chExt cx="8150560" cy="1131079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D92DD69-C3A1-4713-B90F-23FA726D3741}"/>
                </a:ext>
              </a:extLst>
            </p:cNvPr>
            <p:cNvSpPr txBox="1"/>
            <p:nvPr/>
          </p:nvSpPr>
          <p:spPr>
            <a:xfrm>
              <a:off x="564815" y="1225709"/>
              <a:ext cx="815056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アーテックブロック・ロボットパーツを組み合わせてロボットを作ります。</a:t>
              </a:r>
            </a:p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プログラミングソフトでロボットの動きを制御します。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4E1F2D3C-3921-44E2-9329-F6FC3EC94482}"/>
                </a:ext>
              </a:extLst>
            </p:cNvPr>
            <p:cNvSpPr txBox="1"/>
            <p:nvPr/>
          </p:nvSpPr>
          <p:spPr>
            <a:xfrm>
              <a:off x="7489401" y="1305564"/>
              <a:ext cx="4879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CCCCCEA-7686-449D-A4CA-283E06102043}"/>
                </a:ext>
              </a:extLst>
            </p:cNvPr>
            <p:cNvSpPr txBox="1"/>
            <p:nvPr/>
          </p:nvSpPr>
          <p:spPr>
            <a:xfrm>
              <a:off x="5048543" y="1305564"/>
              <a:ext cx="3757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B33959FA-B102-4F9B-A085-C47BF10B338A}"/>
                </a:ext>
              </a:extLst>
            </p:cNvPr>
            <p:cNvSpPr txBox="1"/>
            <p:nvPr/>
          </p:nvSpPr>
          <p:spPr>
            <a:xfrm>
              <a:off x="5219219" y="1838989"/>
              <a:ext cx="7188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E88D2B40-CEC1-4EB3-B8FE-7C520738FDB0}"/>
                </a:ext>
              </a:extLst>
            </p:cNvPr>
            <p:cNvSpPr txBox="1"/>
            <p:nvPr/>
          </p:nvSpPr>
          <p:spPr>
            <a:xfrm>
              <a:off x="4525055" y="1839580"/>
              <a:ext cx="4879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D2EB5705-F87F-417C-8454-6AC5C39D6D3D}"/>
                </a:ext>
              </a:extLst>
            </p:cNvPr>
            <p:cNvSpPr txBox="1"/>
            <p:nvPr/>
          </p:nvSpPr>
          <p:spPr>
            <a:xfrm>
              <a:off x="5499665" y="1305564"/>
              <a:ext cx="3757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9" name="十字形 18">
            <a:extLst>
              <a:ext uri="{FF2B5EF4-FFF2-40B4-BE49-F238E27FC236}">
                <a16:creationId xmlns:a16="http://schemas.microsoft.com/office/drawing/2014/main" id="{DB3B3E8C-E0CC-4D84-9101-7D0194B69CA7}"/>
              </a:ext>
            </a:extLst>
          </p:cNvPr>
          <p:cNvSpPr/>
          <p:nvPr/>
        </p:nvSpPr>
        <p:spPr>
          <a:xfrm>
            <a:off x="2473260" y="4588424"/>
            <a:ext cx="488272" cy="488272"/>
          </a:xfrm>
          <a:prstGeom prst="plus">
            <a:avLst>
              <a:gd name="adj" fmla="val 35909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十字形 62">
            <a:extLst>
              <a:ext uri="{FF2B5EF4-FFF2-40B4-BE49-F238E27FC236}">
                <a16:creationId xmlns:a16="http://schemas.microsoft.com/office/drawing/2014/main" id="{FCC4563E-6A5E-4033-BE8E-E0C6D9A7450C}"/>
              </a:ext>
            </a:extLst>
          </p:cNvPr>
          <p:cNvSpPr/>
          <p:nvPr/>
        </p:nvSpPr>
        <p:spPr>
          <a:xfrm>
            <a:off x="5594076" y="4531764"/>
            <a:ext cx="488272" cy="488272"/>
          </a:xfrm>
          <a:prstGeom prst="plus">
            <a:avLst>
              <a:gd name="adj" fmla="val 35909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4" name="四角形: 角を丸くする 63">
            <a:extLst>
              <a:ext uri="{FF2B5EF4-FFF2-40B4-BE49-F238E27FC236}">
                <a16:creationId xmlns:a16="http://schemas.microsoft.com/office/drawing/2014/main" id="{061EE492-A7EC-4F82-A2E3-7B9E91154D92}"/>
              </a:ext>
            </a:extLst>
          </p:cNvPr>
          <p:cNvSpPr/>
          <p:nvPr/>
        </p:nvSpPr>
        <p:spPr>
          <a:xfrm>
            <a:off x="6171246" y="3138460"/>
            <a:ext cx="2812955" cy="2920753"/>
          </a:xfrm>
          <a:prstGeom prst="roundRect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17191E26-CEF9-4F82-9A2D-B028F321793D}"/>
              </a:ext>
            </a:extLst>
          </p:cNvPr>
          <p:cNvSpPr txBox="1"/>
          <p:nvPr/>
        </p:nvSpPr>
        <p:spPr>
          <a:xfrm>
            <a:off x="1850811" y="2775024"/>
            <a:ext cx="1878931" cy="5770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ロボットを作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EE3457B0-B44C-46CD-A710-928D04A604CF}"/>
              </a:ext>
            </a:extLst>
          </p:cNvPr>
          <p:cNvSpPr txBox="1"/>
          <p:nvPr/>
        </p:nvSpPr>
        <p:spPr>
          <a:xfrm>
            <a:off x="6420671" y="2793841"/>
            <a:ext cx="2330214" cy="5770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ロボットを制御する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A813542B-9644-47BD-AE30-41AD62CA6088}"/>
              </a:ext>
            </a:extLst>
          </p:cNvPr>
          <p:cNvSpPr txBox="1"/>
          <p:nvPr/>
        </p:nvSpPr>
        <p:spPr>
          <a:xfrm>
            <a:off x="7574130" y="2836220"/>
            <a:ext cx="7188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せいぎょ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B734C0A-1AFB-4524-9331-D5B89D20A583}"/>
              </a:ext>
            </a:extLst>
          </p:cNvPr>
          <p:cNvSpPr txBox="1"/>
          <p:nvPr/>
        </p:nvSpPr>
        <p:spPr>
          <a:xfrm>
            <a:off x="3014799" y="2817343"/>
            <a:ext cx="4879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8370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ブロックの組み立て方・はずし方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D49CA47-BFEC-429B-9C58-0CACF465C319}"/>
              </a:ext>
            </a:extLst>
          </p:cNvPr>
          <p:cNvSpPr txBox="1"/>
          <p:nvPr/>
        </p:nvSpPr>
        <p:spPr>
          <a:xfrm>
            <a:off x="1749010" y="397411"/>
            <a:ext cx="4490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16F382A-1EAD-40CA-ACF5-B0E11D14A321}"/>
              </a:ext>
            </a:extLst>
          </p:cNvPr>
          <p:cNvSpPr txBox="1"/>
          <p:nvPr/>
        </p:nvSpPr>
        <p:spPr>
          <a:xfrm>
            <a:off x="2354171" y="397410"/>
            <a:ext cx="4490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2326067D-9161-4D1A-B963-D0D52DECE724}"/>
              </a:ext>
            </a:extLst>
          </p:cNvPr>
          <p:cNvGrpSpPr/>
          <p:nvPr/>
        </p:nvGrpSpPr>
        <p:grpSpPr>
          <a:xfrm>
            <a:off x="1968071" y="5631414"/>
            <a:ext cx="5113967" cy="577081"/>
            <a:chOff x="629885" y="5515252"/>
            <a:chExt cx="5113967" cy="577081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08069B51-A58C-47EF-8D06-C4C74B2C5E66}"/>
                </a:ext>
              </a:extLst>
            </p:cNvPr>
            <p:cNvSpPr txBox="1"/>
            <p:nvPr/>
          </p:nvSpPr>
          <p:spPr>
            <a:xfrm>
              <a:off x="629885" y="5515252"/>
              <a:ext cx="511396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ブロックの突起部分を穴の部分に挿しこみます。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A1962BCF-9177-4C26-AC93-7CCC70A24A3C}"/>
                </a:ext>
              </a:extLst>
            </p:cNvPr>
            <p:cNvSpPr txBox="1"/>
            <p:nvPr/>
          </p:nvSpPr>
          <p:spPr>
            <a:xfrm>
              <a:off x="2872153" y="5570875"/>
              <a:ext cx="4879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53D10DCF-31C9-415A-9540-2C62E25B96C7}"/>
                </a:ext>
              </a:extLst>
            </p:cNvPr>
            <p:cNvSpPr txBox="1"/>
            <p:nvPr/>
          </p:nvSpPr>
          <p:spPr>
            <a:xfrm>
              <a:off x="4082461" y="5570875"/>
              <a:ext cx="3757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58C727EC-962A-4D47-96B9-BA4F18F4BAAB}"/>
                </a:ext>
              </a:extLst>
            </p:cNvPr>
            <p:cNvSpPr txBox="1"/>
            <p:nvPr/>
          </p:nvSpPr>
          <p:spPr>
            <a:xfrm>
              <a:off x="1786774" y="5570875"/>
              <a:ext cx="10635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とっきぶぶん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559B5520-90D7-443E-9DCB-88C5B9E369E2}"/>
                </a:ext>
              </a:extLst>
            </p:cNvPr>
            <p:cNvSpPr txBox="1"/>
            <p:nvPr/>
          </p:nvSpPr>
          <p:spPr>
            <a:xfrm>
              <a:off x="3354600" y="5570875"/>
              <a:ext cx="6252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09D9109-1E09-4938-8FBC-C018D646AD0E}"/>
              </a:ext>
            </a:extLst>
          </p:cNvPr>
          <p:cNvGrpSpPr/>
          <p:nvPr/>
        </p:nvGrpSpPr>
        <p:grpSpPr>
          <a:xfrm>
            <a:off x="629885" y="1184484"/>
            <a:ext cx="1474123" cy="577081"/>
            <a:chOff x="505597" y="1369620"/>
            <a:chExt cx="1474123" cy="577081"/>
          </a:xfrm>
        </p:grpSpPr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E2068267-41AA-4491-995D-FF9A6A5AF00A}"/>
                </a:ext>
              </a:extLst>
            </p:cNvPr>
            <p:cNvSpPr txBox="1"/>
            <p:nvPr/>
          </p:nvSpPr>
          <p:spPr>
            <a:xfrm>
              <a:off x="505597" y="1369620"/>
              <a:ext cx="147412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組み立て方</a:t>
              </a:r>
              <a:endPara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86E55232-A880-4E35-98A5-05226847B161}"/>
                </a:ext>
              </a:extLst>
            </p:cNvPr>
            <p:cNvSpPr txBox="1"/>
            <p:nvPr/>
          </p:nvSpPr>
          <p:spPr>
            <a:xfrm>
              <a:off x="523403" y="1432413"/>
              <a:ext cx="3757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9684A7A-29E2-4058-9BAA-243B8ED59C5E}"/>
                </a:ext>
              </a:extLst>
            </p:cNvPr>
            <p:cNvSpPr txBox="1"/>
            <p:nvPr/>
          </p:nvSpPr>
          <p:spPr>
            <a:xfrm>
              <a:off x="971533" y="1428971"/>
              <a:ext cx="3757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4B4A2D1C-14B4-4659-B965-4294C474C2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559" y="1832013"/>
            <a:ext cx="3448267" cy="34482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CE334C2-8486-478F-BAEB-8D24624ED2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8101" y="1832012"/>
            <a:ext cx="3448267" cy="34482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6" name="矢印: 右 45">
            <a:extLst>
              <a:ext uri="{FF2B5EF4-FFF2-40B4-BE49-F238E27FC236}">
                <a16:creationId xmlns:a16="http://schemas.microsoft.com/office/drawing/2014/main" id="{DED18EB0-54BF-4155-8B84-608104846C24}"/>
              </a:ext>
            </a:extLst>
          </p:cNvPr>
          <p:cNvSpPr/>
          <p:nvPr/>
        </p:nvSpPr>
        <p:spPr>
          <a:xfrm>
            <a:off x="4336074" y="318088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7" name="楕円 46">
            <a:extLst>
              <a:ext uri="{FF2B5EF4-FFF2-40B4-BE49-F238E27FC236}">
                <a16:creationId xmlns:a16="http://schemas.microsoft.com/office/drawing/2014/main" id="{B009A707-A269-4A0C-93F3-74D90D9F9D41}"/>
              </a:ext>
            </a:extLst>
          </p:cNvPr>
          <p:cNvSpPr/>
          <p:nvPr/>
        </p:nvSpPr>
        <p:spPr>
          <a:xfrm>
            <a:off x="1718769" y="2941357"/>
            <a:ext cx="661364" cy="661364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楕円 47">
            <a:extLst>
              <a:ext uri="{FF2B5EF4-FFF2-40B4-BE49-F238E27FC236}">
                <a16:creationId xmlns:a16="http://schemas.microsoft.com/office/drawing/2014/main" id="{23C0834F-4A25-479B-BD7E-EBD6CC3A5950}"/>
              </a:ext>
            </a:extLst>
          </p:cNvPr>
          <p:cNvSpPr/>
          <p:nvPr/>
        </p:nvSpPr>
        <p:spPr>
          <a:xfrm>
            <a:off x="2803215" y="3689572"/>
            <a:ext cx="661364" cy="661364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9" name="直線矢印コネクタ 48">
            <a:extLst>
              <a:ext uri="{FF2B5EF4-FFF2-40B4-BE49-F238E27FC236}">
                <a16:creationId xmlns:a16="http://schemas.microsoft.com/office/drawing/2014/main" id="{1FBF926D-B8D0-40F0-A087-A45E72B61F17}"/>
              </a:ext>
            </a:extLst>
          </p:cNvPr>
          <p:cNvCxnSpPr>
            <a:cxnSpLocks/>
          </p:cNvCxnSpPr>
          <p:nvPr/>
        </p:nvCxnSpPr>
        <p:spPr>
          <a:xfrm flipH="1" flipV="1">
            <a:off x="2661173" y="4387163"/>
            <a:ext cx="579176" cy="248457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F2B22754-D441-48D4-B210-2EE0AB65CD45}"/>
              </a:ext>
            </a:extLst>
          </p:cNvPr>
          <p:cNvCxnSpPr>
            <a:cxnSpLocks/>
          </p:cNvCxnSpPr>
          <p:nvPr/>
        </p:nvCxnSpPr>
        <p:spPr>
          <a:xfrm flipH="1" flipV="1">
            <a:off x="1973532" y="2657212"/>
            <a:ext cx="579176" cy="248457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8616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ブロックの組み立て方・はずし方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D49CA47-BFEC-429B-9C58-0CACF465C319}"/>
              </a:ext>
            </a:extLst>
          </p:cNvPr>
          <p:cNvSpPr txBox="1"/>
          <p:nvPr/>
        </p:nvSpPr>
        <p:spPr>
          <a:xfrm>
            <a:off x="1749010" y="397411"/>
            <a:ext cx="4490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16F382A-1EAD-40CA-ACF5-B0E11D14A321}"/>
              </a:ext>
            </a:extLst>
          </p:cNvPr>
          <p:cNvSpPr txBox="1"/>
          <p:nvPr/>
        </p:nvSpPr>
        <p:spPr>
          <a:xfrm>
            <a:off x="2354171" y="397410"/>
            <a:ext cx="4490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8069B51-A58C-47EF-8D06-C4C74B2C5E66}"/>
              </a:ext>
            </a:extLst>
          </p:cNvPr>
          <p:cNvSpPr txBox="1"/>
          <p:nvPr/>
        </p:nvSpPr>
        <p:spPr>
          <a:xfrm>
            <a:off x="725198" y="1010988"/>
            <a:ext cx="501865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ブロックは手ではずすことができますが、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かたい場合はブロックリムーバーを使います。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1962BCF-9177-4C26-AC93-7CCC70A24A3C}"/>
              </a:ext>
            </a:extLst>
          </p:cNvPr>
          <p:cNvSpPr txBox="1"/>
          <p:nvPr/>
        </p:nvSpPr>
        <p:spPr>
          <a:xfrm>
            <a:off x="4337993" y="1622792"/>
            <a:ext cx="4879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3D10DCF-31C9-415A-9540-2C62E25B96C7}"/>
              </a:ext>
            </a:extLst>
          </p:cNvPr>
          <p:cNvSpPr txBox="1"/>
          <p:nvPr/>
        </p:nvSpPr>
        <p:spPr>
          <a:xfrm>
            <a:off x="1894787" y="1072938"/>
            <a:ext cx="37571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8C727EC-962A-4D47-96B9-BA4F18F4BAAB}"/>
              </a:ext>
            </a:extLst>
          </p:cNvPr>
          <p:cNvSpPr txBox="1"/>
          <p:nvPr/>
        </p:nvSpPr>
        <p:spPr>
          <a:xfrm>
            <a:off x="1430193" y="1613914"/>
            <a:ext cx="6258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ばあい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2068267-41AA-4491-995D-FF9A6A5AF00A}"/>
              </a:ext>
            </a:extLst>
          </p:cNvPr>
          <p:cNvSpPr txBox="1"/>
          <p:nvPr/>
        </p:nvSpPr>
        <p:spPr>
          <a:xfrm>
            <a:off x="477510" y="2061282"/>
            <a:ext cx="209935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はずし方　その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9C31F3F5-AFF5-4ED3-9C85-C9AB635163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3325" y="829350"/>
            <a:ext cx="1983604" cy="1586883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8BD49678-314C-4831-8953-7983D96DF3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881" y="2683038"/>
            <a:ext cx="2896632" cy="28966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967E6959-2573-4296-B5CA-FF11F43423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7851" y="2683038"/>
            <a:ext cx="2896632" cy="28966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3" name="矢印: 右 32">
            <a:extLst>
              <a:ext uri="{FF2B5EF4-FFF2-40B4-BE49-F238E27FC236}">
                <a16:creationId xmlns:a16="http://schemas.microsoft.com/office/drawing/2014/main" id="{42A19E78-24BA-4AB4-B267-1A2304F04F71}"/>
              </a:ext>
            </a:extLst>
          </p:cNvPr>
          <p:cNvSpPr/>
          <p:nvPr/>
        </p:nvSpPr>
        <p:spPr>
          <a:xfrm>
            <a:off x="4268091" y="381622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楕円 33">
            <a:extLst>
              <a:ext uri="{FF2B5EF4-FFF2-40B4-BE49-F238E27FC236}">
                <a16:creationId xmlns:a16="http://schemas.microsoft.com/office/drawing/2014/main" id="{941F7277-5610-481D-B56A-432F7FFE5997}"/>
              </a:ext>
            </a:extLst>
          </p:cNvPr>
          <p:cNvSpPr/>
          <p:nvPr/>
        </p:nvSpPr>
        <p:spPr>
          <a:xfrm>
            <a:off x="2104009" y="3395144"/>
            <a:ext cx="566398" cy="566398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" name="楕円 34">
            <a:extLst>
              <a:ext uri="{FF2B5EF4-FFF2-40B4-BE49-F238E27FC236}">
                <a16:creationId xmlns:a16="http://schemas.microsoft.com/office/drawing/2014/main" id="{A6FA52F0-3B83-4D52-BB21-459A8A9591A7}"/>
              </a:ext>
            </a:extLst>
          </p:cNvPr>
          <p:cNvSpPr/>
          <p:nvPr/>
        </p:nvSpPr>
        <p:spPr>
          <a:xfrm>
            <a:off x="2555527" y="4000349"/>
            <a:ext cx="566398" cy="566398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A120301-BC20-4E14-808E-6BEF69AFD045}"/>
              </a:ext>
            </a:extLst>
          </p:cNvPr>
          <p:cNvSpPr txBox="1"/>
          <p:nvPr/>
        </p:nvSpPr>
        <p:spPr>
          <a:xfrm>
            <a:off x="1660237" y="5675362"/>
            <a:ext cx="582352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リムーバーのツメでブロック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の付け根を強く挟むと、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パチッと音が鳴りスキマが広がります。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5A1E4F0-40B9-4300-BDCC-8B7F16AFB6D5}"/>
              </a:ext>
            </a:extLst>
          </p:cNvPr>
          <p:cNvSpPr txBox="1"/>
          <p:nvPr/>
        </p:nvSpPr>
        <p:spPr>
          <a:xfrm>
            <a:off x="1139881" y="2121357"/>
            <a:ext cx="4683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A3ABD70-8667-4426-BF66-CFF1703F81AF}"/>
              </a:ext>
            </a:extLst>
          </p:cNvPr>
          <p:cNvSpPr txBox="1"/>
          <p:nvPr/>
        </p:nvSpPr>
        <p:spPr>
          <a:xfrm>
            <a:off x="5748757" y="5746725"/>
            <a:ext cx="4683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35B1965-2E28-41E9-835D-0F9CEA9EB7C9}"/>
              </a:ext>
            </a:extLst>
          </p:cNvPr>
          <p:cNvSpPr txBox="1"/>
          <p:nvPr/>
        </p:nvSpPr>
        <p:spPr>
          <a:xfrm>
            <a:off x="6217132" y="5746725"/>
            <a:ext cx="4683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21A3F2A2-21D2-4FB3-A127-07B4A6B53847}"/>
              </a:ext>
            </a:extLst>
          </p:cNvPr>
          <p:cNvSpPr txBox="1"/>
          <p:nvPr/>
        </p:nvSpPr>
        <p:spPr>
          <a:xfrm>
            <a:off x="2536785" y="6280325"/>
            <a:ext cx="4683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おと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DB8D0299-B707-474E-A480-D2F6F9215EB7}"/>
              </a:ext>
            </a:extLst>
          </p:cNvPr>
          <p:cNvSpPr txBox="1"/>
          <p:nvPr/>
        </p:nvSpPr>
        <p:spPr>
          <a:xfrm>
            <a:off x="4359631" y="6280325"/>
            <a:ext cx="4683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EF0B8076-8B3D-489B-8BAA-6CFF8C22E31A}"/>
              </a:ext>
            </a:extLst>
          </p:cNvPr>
          <p:cNvSpPr txBox="1"/>
          <p:nvPr/>
        </p:nvSpPr>
        <p:spPr>
          <a:xfrm>
            <a:off x="4918539" y="5746724"/>
            <a:ext cx="3273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7A01399F-DBE6-4127-9E2B-C7F6F5F69E7D}"/>
              </a:ext>
            </a:extLst>
          </p:cNvPr>
          <p:cNvSpPr txBox="1"/>
          <p:nvPr/>
        </p:nvSpPr>
        <p:spPr>
          <a:xfrm>
            <a:off x="5358563" y="5734607"/>
            <a:ext cx="3273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ね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FE138FE9-0BC7-4750-93FE-3639CB95C5F8}"/>
              </a:ext>
            </a:extLst>
          </p:cNvPr>
          <p:cNvSpPr txBox="1"/>
          <p:nvPr/>
        </p:nvSpPr>
        <p:spPr>
          <a:xfrm>
            <a:off x="3089760" y="6280325"/>
            <a:ext cx="2771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1210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28BFF4D-A9E4-4536-81C4-F26BA2F23C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6552" y="2050209"/>
            <a:ext cx="2911904" cy="29119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E135831-C910-44E2-9BDD-777EA26A6E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842" y="2061473"/>
            <a:ext cx="2911904" cy="29119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ブロックの組み立て方・はずし方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D49CA47-BFEC-429B-9C58-0CACF465C319}"/>
              </a:ext>
            </a:extLst>
          </p:cNvPr>
          <p:cNvSpPr txBox="1"/>
          <p:nvPr/>
        </p:nvSpPr>
        <p:spPr>
          <a:xfrm>
            <a:off x="1749010" y="397411"/>
            <a:ext cx="4490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16F382A-1EAD-40CA-ACF5-B0E11D14A321}"/>
              </a:ext>
            </a:extLst>
          </p:cNvPr>
          <p:cNvSpPr txBox="1"/>
          <p:nvPr/>
        </p:nvSpPr>
        <p:spPr>
          <a:xfrm>
            <a:off x="2354171" y="397410"/>
            <a:ext cx="4490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2068267-41AA-4491-995D-FF9A6A5AF00A}"/>
              </a:ext>
            </a:extLst>
          </p:cNvPr>
          <p:cNvSpPr txBox="1"/>
          <p:nvPr/>
        </p:nvSpPr>
        <p:spPr>
          <a:xfrm>
            <a:off x="468632" y="1193960"/>
            <a:ext cx="209935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はずし方　その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矢印: 右 32">
            <a:extLst>
              <a:ext uri="{FF2B5EF4-FFF2-40B4-BE49-F238E27FC236}">
                <a16:creationId xmlns:a16="http://schemas.microsoft.com/office/drawing/2014/main" id="{42A19E78-24BA-4AB4-B267-1A2304F04F71}"/>
              </a:ext>
            </a:extLst>
          </p:cNvPr>
          <p:cNvSpPr/>
          <p:nvPr/>
        </p:nvSpPr>
        <p:spPr>
          <a:xfrm>
            <a:off x="4272064" y="3183393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楕円 33">
            <a:extLst>
              <a:ext uri="{FF2B5EF4-FFF2-40B4-BE49-F238E27FC236}">
                <a16:creationId xmlns:a16="http://schemas.microsoft.com/office/drawing/2014/main" id="{941F7277-5610-481D-B56A-432F7FFE5997}"/>
              </a:ext>
            </a:extLst>
          </p:cNvPr>
          <p:cNvSpPr/>
          <p:nvPr/>
        </p:nvSpPr>
        <p:spPr>
          <a:xfrm>
            <a:off x="2247896" y="2781840"/>
            <a:ext cx="566398" cy="566398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" name="楕円 34">
            <a:extLst>
              <a:ext uri="{FF2B5EF4-FFF2-40B4-BE49-F238E27FC236}">
                <a16:creationId xmlns:a16="http://schemas.microsoft.com/office/drawing/2014/main" id="{A6FA52F0-3B83-4D52-BB21-459A8A9591A7}"/>
              </a:ext>
            </a:extLst>
          </p:cNvPr>
          <p:cNvSpPr/>
          <p:nvPr/>
        </p:nvSpPr>
        <p:spPr>
          <a:xfrm>
            <a:off x="1722379" y="3234226"/>
            <a:ext cx="566398" cy="566398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5A1E4F0-40B9-4300-BDCC-8B7F16AFB6D5}"/>
              </a:ext>
            </a:extLst>
          </p:cNvPr>
          <p:cNvSpPr txBox="1"/>
          <p:nvPr/>
        </p:nvSpPr>
        <p:spPr>
          <a:xfrm>
            <a:off x="1131003" y="1254035"/>
            <a:ext cx="4683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15133749-01C4-42CD-B42E-FB70DF3D9A99}"/>
              </a:ext>
            </a:extLst>
          </p:cNvPr>
          <p:cNvCxnSpPr>
            <a:cxnSpLocks/>
          </p:cNvCxnSpPr>
          <p:nvPr/>
        </p:nvCxnSpPr>
        <p:spPr>
          <a:xfrm flipH="1" flipV="1">
            <a:off x="5489614" y="3348238"/>
            <a:ext cx="400478" cy="448658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C88D0B38-6391-438D-B667-7BB603B5932F}"/>
              </a:ext>
            </a:extLst>
          </p:cNvPr>
          <p:cNvGrpSpPr/>
          <p:nvPr/>
        </p:nvGrpSpPr>
        <p:grpSpPr>
          <a:xfrm>
            <a:off x="1518308" y="5191270"/>
            <a:ext cx="6390672" cy="1131079"/>
            <a:chOff x="1651359" y="4808040"/>
            <a:chExt cx="6390672" cy="1131079"/>
          </a:xfrm>
        </p:grpSpPr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3A120301-BC20-4E14-808E-6BEF69AFD045}"/>
                </a:ext>
              </a:extLst>
            </p:cNvPr>
            <p:cNvSpPr txBox="1"/>
            <p:nvPr/>
          </p:nvSpPr>
          <p:spPr>
            <a:xfrm>
              <a:off x="1651359" y="4808040"/>
              <a:ext cx="639067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リムーバーの内側のツメをブロックのスキマに入れます。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リムーバーをスライドさせてそのまま引き抜きます。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21A3F2A2-21D2-4FB3-A127-07B4A6B53847}"/>
                </a:ext>
              </a:extLst>
            </p:cNvPr>
            <p:cNvSpPr txBox="1"/>
            <p:nvPr/>
          </p:nvSpPr>
          <p:spPr>
            <a:xfrm>
              <a:off x="2994227" y="4879402"/>
              <a:ext cx="7276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うちがわ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EF0B8076-8B3D-489B-8BAA-6CFF8C22E31A}"/>
                </a:ext>
              </a:extLst>
            </p:cNvPr>
            <p:cNvSpPr txBox="1"/>
            <p:nvPr/>
          </p:nvSpPr>
          <p:spPr>
            <a:xfrm>
              <a:off x="6488238" y="4893918"/>
              <a:ext cx="32731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FE138FE9-0BC7-4750-93FE-3639CB95C5F8}"/>
                </a:ext>
              </a:extLst>
            </p:cNvPr>
            <p:cNvSpPr txBox="1"/>
            <p:nvPr/>
          </p:nvSpPr>
          <p:spPr>
            <a:xfrm>
              <a:off x="5600077" y="5426847"/>
              <a:ext cx="2771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6985539C-1BF2-4293-A6B6-5E85D8EBB491}"/>
                </a:ext>
              </a:extLst>
            </p:cNvPr>
            <p:cNvSpPr txBox="1"/>
            <p:nvPr/>
          </p:nvSpPr>
          <p:spPr>
            <a:xfrm>
              <a:off x="6089829" y="5426847"/>
              <a:ext cx="2771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ぬ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0883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altLang="ja-JP" dirty="0" err="1"/>
              <a:t>Studuino:bit</a:t>
            </a:r>
            <a:r>
              <a:rPr lang="ja-JP" altLang="en-US" dirty="0"/>
              <a:t>の基本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826274" y="1377927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きほん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8DE3D7B-22E3-4611-B761-A0E497E038D1}"/>
              </a:ext>
            </a:extLst>
          </p:cNvPr>
          <p:cNvSpPr txBox="1"/>
          <p:nvPr/>
        </p:nvSpPr>
        <p:spPr>
          <a:xfrm>
            <a:off x="776793" y="1388693"/>
            <a:ext cx="26594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スタデュイーノ：ビット</a:t>
            </a:r>
          </a:p>
        </p:txBody>
      </p:sp>
    </p:spTree>
    <p:extLst>
      <p:ext uri="{BB962C8B-B14F-4D97-AF65-F5344CB8AC3E}">
        <p14:creationId xmlns:p14="http://schemas.microsoft.com/office/powerpoint/2010/main" val="24770666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Studuino:bit</a:t>
            </a:r>
            <a:r>
              <a:rPr lang="ja-JP" altLang="en-US" dirty="0"/>
              <a:t>とは？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22346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スタデュイーノ：ビット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6A5674D-BF5C-4CB8-B410-DCDAE1DFFC05}"/>
              </a:ext>
            </a:extLst>
          </p:cNvPr>
          <p:cNvSpPr txBox="1"/>
          <p:nvPr/>
        </p:nvSpPr>
        <p:spPr>
          <a:xfrm>
            <a:off x="610001" y="1167326"/>
            <a:ext cx="810537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アーテックロボを動かすための命令を書くプログラミング言語です。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70D385-1E2D-4994-919B-4BD5FBBF042C}"/>
              </a:ext>
            </a:extLst>
          </p:cNvPr>
          <p:cNvSpPr txBox="1"/>
          <p:nvPr/>
        </p:nvSpPr>
        <p:spPr>
          <a:xfrm>
            <a:off x="2396971" y="1260250"/>
            <a:ext cx="4882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53F4CD6-0958-4140-8790-420A3D557F33}"/>
              </a:ext>
            </a:extLst>
          </p:cNvPr>
          <p:cNvSpPr txBox="1"/>
          <p:nvPr/>
        </p:nvSpPr>
        <p:spPr>
          <a:xfrm>
            <a:off x="3731179" y="1260250"/>
            <a:ext cx="7786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EE61A64-8BDC-4851-985D-EB9410FF5B7D}"/>
              </a:ext>
            </a:extLst>
          </p:cNvPr>
          <p:cNvSpPr txBox="1"/>
          <p:nvPr/>
        </p:nvSpPr>
        <p:spPr>
          <a:xfrm>
            <a:off x="4522571" y="1260250"/>
            <a:ext cx="3246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8C74A19-5F29-40E6-B24F-EF32EFB2EFD4}"/>
              </a:ext>
            </a:extLst>
          </p:cNvPr>
          <p:cNvSpPr txBox="1"/>
          <p:nvPr/>
        </p:nvSpPr>
        <p:spPr>
          <a:xfrm>
            <a:off x="6483263" y="1260250"/>
            <a:ext cx="7786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げんご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38B75795-D071-4B10-ACF9-BAA90FCD52BF}"/>
              </a:ext>
            </a:extLst>
          </p:cNvPr>
          <p:cNvGrpSpPr/>
          <p:nvPr/>
        </p:nvGrpSpPr>
        <p:grpSpPr>
          <a:xfrm>
            <a:off x="845451" y="1821541"/>
            <a:ext cx="1082044" cy="1082044"/>
            <a:chOff x="609667" y="2093260"/>
            <a:chExt cx="1082044" cy="1082044"/>
          </a:xfrm>
        </p:grpSpPr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1C9E642E-987A-4E04-B47F-86B583F74D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67" y="2093260"/>
              <a:ext cx="1082044" cy="1082044"/>
            </a:xfrm>
            <a:prstGeom prst="rect">
              <a:avLst/>
            </a:prstGeom>
          </p:spPr>
        </p:pic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5E83F90C-7C56-46B9-A708-E534E27A2126}"/>
                </a:ext>
              </a:extLst>
            </p:cNvPr>
            <p:cNvGrpSpPr/>
            <p:nvPr/>
          </p:nvGrpSpPr>
          <p:grpSpPr>
            <a:xfrm>
              <a:off x="610001" y="2882990"/>
              <a:ext cx="292314" cy="292314"/>
              <a:chOff x="1084324" y="3782536"/>
              <a:chExt cx="363984" cy="363984"/>
            </a:xfrm>
          </p:grpSpPr>
          <p:sp>
            <p:nvSpPr>
              <p:cNvPr id="19" name="正方形/長方形 18">
                <a:extLst>
                  <a:ext uri="{FF2B5EF4-FFF2-40B4-BE49-F238E27FC236}">
                    <a16:creationId xmlns:a16="http://schemas.microsoft.com/office/drawing/2014/main" id="{1BD9B8DB-0DF2-47EA-8207-0BE8E9B4E58C}"/>
                  </a:ext>
                </a:extLst>
              </p:cNvPr>
              <p:cNvSpPr/>
              <p:nvPr/>
            </p:nvSpPr>
            <p:spPr>
              <a:xfrm>
                <a:off x="1084324" y="3782536"/>
                <a:ext cx="363984" cy="36398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22C607F2-6E60-4E38-9327-CC46FAFCE9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55871" y="3808787"/>
                <a:ext cx="217995" cy="311482"/>
              </a:xfrm>
              <a:prstGeom prst="rect">
                <a:avLst/>
              </a:prstGeom>
            </p:spPr>
          </p:pic>
        </p:grp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767798" y="2795447"/>
            <a:ext cx="1415788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studuino</a:t>
            </a:r>
            <a:r>
              <a:rPr lang="en-US" altLang="ja-JP" sz="14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-bit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069388B4-6047-49FA-8495-E59DFFA8FABE}"/>
              </a:ext>
            </a:extLst>
          </p:cNvPr>
          <p:cNvGrpSpPr/>
          <p:nvPr/>
        </p:nvGrpSpPr>
        <p:grpSpPr>
          <a:xfrm>
            <a:off x="2439676" y="1821541"/>
            <a:ext cx="6541118" cy="1131079"/>
            <a:chOff x="2993499" y="2228709"/>
            <a:chExt cx="6541118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654111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-bit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78211" y="2869313"/>
              <a:ext cx="1927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1" name="図 30">
            <a:extLst>
              <a:ext uri="{FF2B5EF4-FFF2-40B4-BE49-F238E27FC236}">
                <a16:creationId xmlns:a16="http://schemas.microsoft.com/office/drawing/2014/main" id="{8929D463-4C74-4793-B455-65DBE65429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301" y="3919077"/>
            <a:ext cx="4226638" cy="2078982"/>
          </a:xfrm>
          <a:prstGeom prst="rect">
            <a:avLst/>
          </a:prstGeom>
        </p:spPr>
      </p:pic>
      <p:sp>
        <p:nvSpPr>
          <p:cNvPr id="32" name="四角形: 角を丸くする 31">
            <a:extLst>
              <a:ext uri="{FF2B5EF4-FFF2-40B4-BE49-F238E27FC236}">
                <a16:creationId xmlns:a16="http://schemas.microsoft.com/office/drawing/2014/main" id="{F9254302-F7BE-4627-9A2A-87BA975C1F9D}"/>
              </a:ext>
            </a:extLst>
          </p:cNvPr>
          <p:cNvSpPr/>
          <p:nvPr/>
        </p:nvSpPr>
        <p:spPr>
          <a:xfrm>
            <a:off x="710071" y="4611103"/>
            <a:ext cx="1211504" cy="37540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5F1643F5-A86F-482E-9B7F-3A3B4E707D05}"/>
              </a:ext>
            </a:extLst>
          </p:cNvPr>
          <p:cNvGrpSpPr/>
          <p:nvPr/>
        </p:nvGrpSpPr>
        <p:grpSpPr>
          <a:xfrm>
            <a:off x="176301" y="3415395"/>
            <a:ext cx="3194696" cy="515860"/>
            <a:chOff x="5259462" y="4585437"/>
            <a:chExt cx="3194696" cy="515860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7546D314-64D5-44F5-8359-34D09BAE6804}"/>
                </a:ext>
              </a:extLst>
            </p:cNvPr>
            <p:cNvSpPr txBox="1"/>
            <p:nvPr/>
          </p:nvSpPr>
          <p:spPr>
            <a:xfrm>
              <a:off x="5259462" y="4731965"/>
              <a:ext cx="31946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ロボットモードを選択します。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251B084E-2C35-4AC7-96FF-7C884A7FD4B0}"/>
                </a:ext>
              </a:extLst>
            </p:cNvPr>
            <p:cNvSpPr txBox="1"/>
            <p:nvPr/>
          </p:nvSpPr>
          <p:spPr>
            <a:xfrm>
              <a:off x="7020871" y="4585437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6" name="図 35">
            <a:extLst>
              <a:ext uri="{FF2B5EF4-FFF2-40B4-BE49-F238E27FC236}">
                <a16:creationId xmlns:a16="http://schemas.microsoft.com/office/drawing/2014/main" id="{04CE7905-BC00-432F-95DA-E4AA89EDC1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7801" y="3415395"/>
            <a:ext cx="4524266" cy="3023296"/>
          </a:xfrm>
          <a:prstGeom prst="rect">
            <a:avLst/>
          </a:prstGeom>
        </p:spPr>
      </p:pic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ACEF90A-FB32-474A-86E1-F9ED5AFEEA72}"/>
              </a:ext>
            </a:extLst>
          </p:cNvPr>
          <p:cNvGrpSpPr/>
          <p:nvPr/>
        </p:nvGrpSpPr>
        <p:grpSpPr>
          <a:xfrm>
            <a:off x="1503977" y="6170436"/>
            <a:ext cx="3118340" cy="577081"/>
            <a:chOff x="903244" y="6175811"/>
            <a:chExt cx="3118340" cy="577081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BDA9EA5-F65D-4D7B-AF8B-DC91021FDAB4}"/>
                </a:ext>
              </a:extLst>
            </p:cNvPr>
            <p:cNvSpPr txBox="1"/>
            <p:nvPr/>
          </p:nvSpPr>
          <p:spPr>
            <a:xfrm>
              <a:off x="941568" y="6175811"/>
              <a:ext cx="308001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Studuino:bit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9A9FA22-8933-4420-B3E9-07FE80E15E29}"/>
                </a:ext>
              </a:extLst>
            </p:cNvPr>
            <p:cNvSpPr txBox="1"/>
            <p:nvPr/>
          </p:nvSpPr>
          <p:spPr>
            <a:xfrm>
              <a:off x="2495227" y="6252077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4EB85BE-F564-4F05-9F85-649C6A1AE7BC}"/>
                </a:ext>
              </a:extLst>
            </p:cNvPr>
            <p:cNvSpPr txBox="1"/>
            <p:nvPr/>
          </p:nvSpPr>
          <p:spPr>
            <a:xfrm>
              <a:off x="903244" y="6252077"/>
              <a:ext cx="168122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</a:p>
          </p:txBody>
        </p:sp>
      </p:grpSp>
      <p:sp>
        <p:nvSpPr>
          <p:cNvPr id="37" name="矢印: 右 36">
            <a:extLst>
              <a:ext uri="{FF2B5EF4-FFF2-40B4-BE49-F238E27FC236}">
                <a16:creationId xmlns:a16="http://schemas.microsoft.com/office/drawing/2014/main" id="{8FF0E414-0CCB-4E92-9A6E-B15A0450DE49}"/>
              </a:ext>
            </a:extLst>
          </p:cNvPr>
          <p:cNvSpPr/>
          <p:nvPr/>
        </p:nvSpPr>
        <p:spPr>
          <a:xfrm>
            <a:off x="4002881" y="4417653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690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D34593C-AF9D-4926-AF03-FEBF9B4A82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848" y="1062961"/>
            <a:ext cx="8904303" cy="4776788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8FCC07A-7FAE-4A56-A61C-9AD33A891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Studuino:bit</a:t>
            </a:r>
            <a:r>
              <a:rPr lang="ja-JP" altLang="en-US" dirty="0"/>
              <a:t>の画面</a:t>
            </a:r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D19CF52-C404-40DC-AE8C-F139FECFC607}"/>
              </a:ext>
            </a:extLst>
          </p:cNvPr>
          <p:cNvSpPr txBox="1"/>
          <p:nvPr/>
        </p:nvSpPr>
        <p:spPr>
          <a:xfrm>
            <a:off x="428624" y="391786"/>
            <a:ext cx="22613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スタデュイーノ：ビット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9E2121D-8120-435B-8AB6-CE4A2D2BB0AB}"/>
              </a:ext>
            </a:extLst>
          </p:cNvPr>
          <p:cNvSpPr txBox="1"/>
          <p:nvPr/>
        </p:nvSpPr>
        <p:spPr>
          <a:xfrm>
            <a:off x="2909425" y="372356"/>
            <a:ext cx="7328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がめん</a:t>
            </a: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E4E30E82-D44F-4296-9A2E-7AC20516D2F5}"/>
              </a:ext>
            </a:extLst>
          </p:cNvPr>
          <p:cNvSpPr/>
          <p:nvPr/>
        </p:nvSpPr>
        <p:spPr>
          <a:xfrm>
            <a:off x="123350" y="1446679"/>
            <a:ext cx="1806437" cy="4439256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DB159BAA-3CF8-4C83-842F-819129EEF9F8}"/>
              </a:ext>
            </a:extLst>
          </p:cNvPr>
          <p:cNvSpPr/>
          <p:nvPr/>
        </p:nvSpPr>
        <p:spPr>
          <a:xfrm>
            <a:off x="1929787" y="1454436"/>
            <a:ext cx="4207223" cy="4439256"/>
          </a:xfrm>
          <a:prstGeom prst="roundRect">
            <a:avLst>
              <a:gd name="adj" fmla="val 217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AF3A323E-DE8A-48FF-992D-E34C4D0B7DF6}"/>
              </a:ext>
            </a:extLst>
          </p:cNvPr>
          <p:cNvGrpSpPr/>
          <p:nvPr/>
        </p:nvGrpSpPr>
        <p:grpSpPr>
          <a:xfrm>
            <a:off x="4694122" y="3818100"/>
            <a:ext cx="3776007" cy="3194937"/>
            <a:chOff x="4880168" y="3429000"/>
            <a:chExt cx="3776007" cy="3194937"/>
          </a:xfrm>
        </p:grpSpPr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3B78779E-B90C-4BD5-8573-CE249BEE0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60140" y="4080483"/>
              <a:ext cx="1596035" cy="2543454"/>
            </a:xfrm>
            <a:prstGeom prst="rect">
              <a:avLst/>
            </a:prstGeom>
          </p:spPr>
        </p:pic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B870338D-D4E7-4E15-BDE0-0454606ED34B}"/>
                </a:ext>
              </a:extLst>
            </p:cNvPr>
            <p:cNvGrpSpPr/>
            <p:nvPr/>
          </p:nvGrpSpPr>
          <p:grpSpPr>
            <a:xfrm>
              <a:off x="4880168" y="3429000"/>
              <a:ext cx="2694036" cy="1033819"/>
              <a:chOff x="4562141" y="278907"/>
              <a:chExt cx="2694036" cy="1033819"/>
            </a:xfrm>
          </p:grpSpPr>
          <p:sp>
            <p:nvSpPr>
              <p:cNvPr id="17" name="吹き出し: 角を丸めた四角形 16">
                <a:extLst>
                  <a:ext uri="{FF2B5EF4-FFF2-40B4-BE49-F238E27FC236}">
                    <a16:creationId xmlns:a16="http://schemas.microsoft.com/office/drawing/2014/main" id="{A8FAF925-52A6-47F3-8D64-B70B86CAC39A}"/>
                  </a:ext>
                </a:extLst>
              </p:cNvPr>
              <p:cNvSpPr/>
              <p:nvPr/>
            </p:nvSpPr>
            <p:spPr>
              <a:xfrm>
                <a:off x="4562141" y="345902"/>
                <a:ext cx="2577823" cy="966824"/>
              </a:xfrm>
              <a:prstGeom prst="wedgeRoundRectCallout">
                <a:avLst>
                  <a:gd name="adj1" fmla="val 56666"/>
                  <a:gd name="adj2" fmla="val 3899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B80FF89A-9268-4768-8D9F-3D0CF067270A}"/>
                  </a:ext>
                </a:extLst>
              </p:cNvPr>
              <p:cNvSpPr txBox="1"/>
              <p:nvPr/>
            </p:nvSpPr>
            <p:spPr>
              <a:xfrm>
                <a:off x="4678354" y="278907"/>
                <a:ext cx="257782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b="1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プログラミングエリア</a:t>
                </a: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</a:t>
                </a:r>
                <a:endPara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命令を</a:t>
                </a:r>
                <a:r>
                  <a:rPr kumimoji="1" lang="ja-JP" altLang="en-US" sz="1600" b="1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並べる</a:t>
                </a: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よ！</a:t>
                </a: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B63A7E16-CD19-42CE-93A5-FDCD395CB156}"/>
                  </a:ext>
                </a:extLst>
              </p:cNvPr>
              <p:cNvSpPr txBox="1"/>
              <p:nvPr/>
            </p:nvSpPr>
            <p:spPr>
              <a:xfrm>
                <a:off x="4607065" y="816790"/>
                <a:ext cx="75650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めいれい</a:t>
                </a:r>
                <a:endParaRPr kumimoji="1" lang="ja-JP" altLang="en-US" sz="9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3FAF00A-4898-455C-933A-5CD2953161D7}"/>
                  </a:ext>
                </a:extLst>
              </p:cNvPr>
              <p:cNvSpPr txBox="1"/>
              <p:nvPr/>
            </p:nvSpPr>
            <p:spPr>
              <a:xfrm>
                <a:off x="5194515" y="814974"/>
                <a:ext cx="580969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なら</a:t>
                </a:r>
                <a:endParaRPr kumimoji="1" lang="ja-JP" altLang="en-US" sz="9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A275C193-A89D-4B70-A6D7-5D7331EA8A3C}"/>
              </a:ext>
            </a:extLst>
          </p:cNvPr>
          <p:cNvGrpSpPr/>
          <p:nvPr/>
        </p:nvGrpSpPr>
        <p:grpSpPr>
          <a:xfrm>
            <a:off x="-126576" y="4275988"/>
            <a:ext cx="3768871" cy="2624368"/>
            <a:chOff x="544838" y="4189146"/>
            <a:chExt cx="3768871" cy="2624368"/>
          </a:xfrm>
        </p:grpSpPr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DE302822-DDC9-4C55-A997-A28E3E104D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4838" y="4189146"/>
              <a:ext cx="1549054" cy="2624368"/>
            </a:xfrm>
            <a:prstGeom prst="rect">
              <a:avLst/>
            </a:prstGeom>
          </p:spPr>
        </p:pic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17FDAECA-D91C-47C3-A5DE-D963DC744003}"/>
                </a:ext>
              </a:extLst>
            </p:cNvPr>
            <p:cNvGrpSpPr/>
            <p:nvPr/>
          </p:nvGrpSpPr>
          <p:grpSpPr>
            <a:xfrm>
              <a:off x="2045613" y="4313064"/>
              <a:ext cx="2268096" cy="1015663"/>
              <a:chOff x="3468472" y="325067"/>
              <a:chExt cx="2268096" cy="1015663"/>
            </a:xfrm>
          </p:grpSpPr>
          <p:sp>
            <p:nvSpPr>
              <p:cNvPr id="23" name="吹き出し: 角を丸めた四角形 22">
                <a:extLst>
                  <a:ext uri="{FF2B5EF4-FFF2-40B4-BE49-F238E27FC236}">
                    <a16:creationId xmlns:a16="http://schemas.microsoft.com/office/drawing/2014/main" id="{EC9851D4-9C11-4A86-A3A2-DAC1B0802124}"/>
                  </a:ext>
                </a:extLst>
              </p:cNvPr>
              <p:cNvSpPr/>
              <p:nvPr/>
            </p:nvSpPr>
            <p:spPr>
              <a:xfrm>
                <a:off x="3468472" y="373906"/>
                <a:ext cx="2268096" cy="966824"/>
              </a:xfrm>
              <a:prstGeom prst="wedgeRoundRectCallout">
                <a:avLst>
                  <a:gd name="adj1" fmla="val -60431"/>
                  <a:gd name="adj2" fmla="val -966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7F8FA9C0-7421-458A-854F-54B0DB2770FF}"/>
                  </a:ext>
                </a:extLst>
              </p:cNvPr>
              <p:cNvSpPr txBox="1"/>
              <p:nvPr/>
            </p:nvSpPr>
            <p:spPr>
              <a:xfrm>
                <a:off x="3677236" y="325067"/>
                <a:ext cx="203242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b="1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ブロックエリア</a:t>
                </a: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から</a:t>
                </a:r>
                <a:endPara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命令を</a:t>
                </a:r>
                <a:r>
                  <a:rPr kumimoji="1" lang="ja-JP" altLang="en-US" sz="1600" b="1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選ぶ</a:t>
                </a: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よ！</a:t>
                </a:r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BD54ACC1-F9DB-4D4C-B51A-9464575BF47C}"/>
                  </a:ext>
                </a:extLst>
              </p:cNvPr>
              <p:cNvSpPr txBox="1"/>
              <p:nvPr/>
            </p:nvSpPr>
            <p:spPr>
              <a:xfrm>
                <a:off x="3634561" y="843416"/>
                <a:ext cx="75650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めいれい</a:t>
                </a:r>
                <a:endParaRPr kumimoji="1" lang="ja-JP" altLang="en-US" sz="9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01BEACC2-367C-49AB-8D8B-BD73F319DC6F}"/>
                  </a:ext>
                </a:extLst>
              </p:cNvPr>
              <p:cNvSpPr txBox="1"/>
              <p:nvPr/>
            </p:nvSpPr>
            <p:spPr>
              <a:xfrm>
                <a:off x="4238459" y="836362"/>
                <a:ext cx="580969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えら</a:t>
                </a:r>
                <a:endParaRPr kumimoji="1" lang="ja-JP" altLang="en-US" sz="9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16742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92AFA4CB-D55A-4D26-9018-2BB832BED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954" y="2184111"/>
            <a:ext cx="2525126" cy="1960183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0B2D657E-7297-4F43-B3FB-FACAC925817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8896" y="1842608"/>
            <a:ext cx="1638018" cy="332200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7F4DBDE8-DB6B-4B05-957C-0894C98B2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「ことば」について</a:t>
            </a:r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6623F1E1-C1E3-4734-B846-7C55D6E47C83}"/>
              </a:ext>
            </a:extLst>
          </p:cNvPr>
          <p:cNvSpPr/>
          <p:nvPr/>
        </p:nvSpPr>
        <p:spPr>
          <a:xfrm>
            <a:off x="1381221" y="1907956"/>
            <a:ext cx="372861" cy="37286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E7620376-69F9-4B9C-A3CF-1887191F5562}"/>
              </a:ext>
            </a:extLst>
          </p:cNvPr>
          <p:cNvSpPr/>
          <p:nvPr/>
        </p:nvSpPr>
        <p:spPr>
          <a:xfrm>
            <a:off x="1121746" y="3524435"/>
            <a:ext cx="760320" cy="66483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E4F92BD-942B-4D4A-82DB-1C7008747D3A}"/>
              </a:ext>
            </a:extLst>
          </p:cNvPr>
          <p:cNvSpPr txBox="1"/>
          <p:nvPr/>
        </p:nvSpPr>
        <p:spPr>
          <a:xfrm>
            <a:off x="423569" y="1078549"/>
            <a:ext cx="85961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のマークを押すと、プログラミングするときの言葉を選ぶことができます。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B872D98-17B3-47AB-8DA6-DBC4BABF39EB}"/>
              </a:ext>
            </a:extLst>
          </p:cNvPr>
          <p:cNvSpPr txBox="1"/>
          <p:nvPr/>
        </p:nvSpPr>
        <p:spPr>
          <a:xfrm>
            <a:off x="2277123" y="1127083"/>
            <a:ext cx="4041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8C7CB49-1705-4FA1-94D5-4D21DB13E7FA}"/>
              </a:ext>
            </a:extLst>
          </p:cNvPr>
          <p:cNvSpPr txBox="1"/>
          <p:nvPr/>
        </p:nvSpPr>
        <p:spPr>
          <a:xfrm>
            <a:off x="5924197" y="1127083"/>
            <a:ext cx="6066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ことば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5628AE9-4752-433D-9C20-2EDB61527519}"/>
              </a:ext>
            </a:extLst>
          </p:cNvPr>
          <p:cNvSpPr txBox="1"/>
          <p:nvPr/>
        </p:nvSpPr>
        <p:spPr>
          <a:xfrm>
            <a:off x="6513081" y="1127083"/>
            <a:ext cx="6066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9C366C06-6ED2-4B16-943F-86843433BB64}"/>
              </a:ext>
            </a:extLst>
          </p:cNvPr>
          <p:cNvGrpSpPr/>
          <p:nvPr/>
        </p:nvGrpSpPr>
        <p:grpSpPr>
          <a:xfrm>
            <a:off x="5411256" y="1607030"/>
            <a:ext cx="2121590" cy="577081"/>
            <a:chOff x="5814421" y="1736312"/>
            <a:chExt cx="2121590" cy="577081"/>
          </a:xfrm>
        </p:grpSpPr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0FA8B024-9C55-412B-964B-3AADAAE35957}"/>
                </a:ext>
              </a:extLst>
            </p:cNvPr>
            <p:cNvSpPr txBox="1"/>
            <p:nvPr/>
          </p:nvSpPr>
          <p:spPr>
            <a:xfrm>
              <a:off x="5814421" y="1736312"/>
              <a:ext cx="212159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を選んだとき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ECFBF56-C211-4F5C-B4AD-9B8CF6F05040}"/>
                </a:ext>
              </a:extLst>
            </p:cNvPr>
            <p:cNvSpPr txBox="1"/>
            <p:nvPr/>
          </p:nvSpPr>
          <p:spPr>
            <a:xfrm>
              <a:off x="5972164" y="1784846"/>
              <a:ext cx="6066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671ECBD4-956E-4C26-A392-707464828186}"/>
              </a:ext>
            </a:extLst>
          </p:cNvPr>
          <p:cNvGrpSpPr/>
          <p:nvPr/>
        </p:nvGrpSpPr>
        <p:grpSpPr>
          <a:xfrm>
            <a:off x="5568999" y="4355052"/>
            <a:ext cx="2121590" cy="577081"/>
            <a:chOff x="5814421" y="4239647"/>
            <a:chExt cx="2121590" cy="577081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E975BE44-30E2-4441-BF88-4503125080C7}"/>
                </a:ext>
              </a:extLst>
            </p:cNvPr>
            <p:cNvSpPr txBox="1"/>
            <p:nvPr/>
          </p:nvSpPr>
          <p:spPr>
            <a:xfrm>
              <a:off x="5814421" y="4239647"/>
              <a:ext cx="212159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を選んだとき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7B4E598E-83E6-4C26-BC53-C152F3A59AA5}"/>
                </a:ext>
              </a:extLst>
            </p:cNvPr>
            <p:cNvSpPr txBox="1"/>
            <p:nvPr/>
          </p:nvSpPr>
          <p:spPr>
            <a:xfrm>
              <a:off x="5972162" y="4304984"/>
              <a:ext cx="6066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A5AAFA8-3764-4C0B-83A2-0B085287FEC1}"/>
              </a:ext>
            </a:extLst>
          </p:cNvPr>
          <p:cNvSpPr txBox="1"/>
          <p:nvPr/>
        </p:nvSpPr>
        <p:spPr>
          <a:xfrm>
            <a:off x="1685193" y="5181522"/>
            <a:ext cx="325582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やさしい日本語で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プログラミングしたい人は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「にほんご」を選んでね！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B4817BD-4424-4148-A143-A1561D3E168A}"/>
              </a:ext>
            </a:extLst>
          </p:cNvPr>
          <p:cNvGrpSpPr/>
          <p:nvPr/>
        </p:nvGrpSpPr>
        <p:grpSpPr>
          <a:xfrm>
            <a:off x="147502" y="5160927"/>
            <a:ext cx="4327468" cy="1799925"/>
            <a:chOff x="106954" y="4761914"/>
            <a:chExt cx="4327468" cy="1799925"/>
          </a:xfrm>
        </p:grpSpPr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33A7BAE8-AFBB-4622-A8E3-95A7EE236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954" y="5445676"/>
              <a:ext cx="1470500" cy="1116163"/>
            </a:xfrm>
            <a:prstGeom prst="rect">
              <a:avLst/>
            </a:prstGeom>
          </p:spPr>
        </p:pic>
        <p:sp>
          <p:nvSpPr>
            <p:cNvPr id="32" name="吹き出し: 角を丸めた四角形 31">
              <a:extLst>
                <a:ext uri="{FF2B5EF4-FFF2-40B4-BE49-F238E27FC236}">
                  <a16:creationId xmlns:a16="http://schemas.microsoft.com/office/drawing/2014/main" id="{E174B553-B5B1-48EE-AB3B-D1517F6FFAD3}"/>
                </a:ext>
              </a:extLst>
            </p:cNvPr>
            <p:cNvSpPr/>
            <p:nvPr/>
          </p:nvSpPr>
          <p:spPr>
            <a:xfrm>
              <a:off x="1527104" y="4761914"/>
              <a:ext cx="2907318" cy="1528700"/>
            </a:xfrm>
            <a:prstGeom prst="wedgeRoundRectCallout">
              <a:avLst>
                <a:gd name="adj1" fmla="val -60431"/>
                <a:gd name="adj2" fmla="val -9669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 sz="2800">
                <a:solidFill>
                  <a:schemeClr val="tx1"/>
                </a:solidFill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D22DEC4A-9773-4C66-9DAD-15E15FEA877B}"/>
                </a:ext>
              </a:extLst>
            </p:cNvPr>
            <p:cNvSpPr txBox="1"/>
            <p:nvPr/>
          </p:nvSpPr>
          <p:spPr>
            <a:xfrm>
              <a:off x="2479176" y="4831974"/>
              <a:ext cx="75618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にほんご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3BCAE5F1-B8F9-45E6-B636-057E80E11545}"/>
                </a:ext>
              </a:extLst>
            </p:cNvPr>
            <p:cNvSpPr txBox="1"/>
            <p:nvPr/>
          </p:nvSpPr>
          <p:spPr>
            <a:xfrm>
              <a:off x="3583588" y="5340531"/>
              <a:ext cx="57943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ひと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85051BC0-7D95-4847-8F21-897362B83D2C}"/>
                </a:ext>
              </a:extLst>
            </p:cNvPr>
            <p:cNvSpPr txBox="1"/>
            <p:nvPr/>
          </p:nvSpPr>
          <p:spPr>
            <a:xfrm>
              <a:off x="2980763" y="5779451"/>
              <a:ext cx="57943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5" name="図 4">
            <a:extLst>
              <a:ext uri="{FF2B5EF4-FFF2-40B4-BE49-F238E27FC236}">
                <a16:creationId xmlns:a16="http://schemas.microsoft.com/office/drawing/2014/main" id="{3E7BD5B8-DFBA-4E4E-88D5-96E0294719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546" y="1214472"/>
            <a:ext cx="457200" cy="441158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83AC6D31-21A5-4DAE-A642-90981EC4A9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9200" y="1767487"/>
            <a:ext cx="838317" cy="390580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F6CDCC6C-D903-4779-A9A1-8248142668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3659" y="4483751"/>
            <a:ext cx="857370" cy="371527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0A9245BB-10ED-4A75-89F1-CC20451C31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25055" y="4893817"/>
            <a:ext cx="2722000" cy="1874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828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メインユニットとパソコンをつなげよう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19F56FE-D281-433C-9B38-3A72EFA1ED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917576" y="1653464"/>
            <a:ext cx="5080247" cy="5080247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093BAC0-592B-4300-9F1F-09C0732FEE88}"/>
              </a:ext>
            </a:extLst>
          </p:cNvPr>
          <p:cNvSpPr txBox="1"/>
          <p:nvPr/>
        </p:nvSpPr>
        <p:spPr>
          <a:xfrm>
            <a:off x="2632988" y="5993581"/>
            <a:ext cx="200747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メインユニット</a:t>
            </a:r>
            <a:endParaRPr kumimoji="1" lang="ja-JP" altLang="en-US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929F1629-775E-4DB1-B47D-C308400D6458}"/>
              </a:ext>
            </a:extLst>
          </p:cNvPr>
          <p:cNvGrpSpPr/>
          <p:nvPr/>
        </p:nvGrpSpPr>
        <p:grpSpPr>
          <a:xfrm>
            <a:off x="673221" y="1076383"/>
            <a:ext cx="7254538" cy="577081"/>
            <a:chOff x="495668" y="1060559"/>
            <a:chExt cx="7254538" cy="577081"/>
          </a:xfrm>
        </p:grpSpPr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BC159456-49D5-4355-B9C9-A7407835A7C4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61A2EE8C-4C8F-4801-BA72-F9F6081C003D}"/>
                </a:ext>
              </a:extLst>
            </p:cNvPr>
            <p:cNvSpPr txBox="1"/>
            <p:nvPr/>
          </p:nvSpPr>
          <p:spPr>
            <a:xfrm>
              <a:off x="495668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5" name="楕円 14">
            <a:extLst>
              <a:ext uri="{FF2B5EF4-FFF2-40B4-BE49-F238E27FC236}">
                <a16:creationId xmlns:a16="http://schemas.microsoft.com/office/drawing/2014/main" id="{4929C46D-2844-4A9E-AC0A-1D5F0552575C}"/>
              </a:ext>
            </a:extLst>
          </p:cNvPr>
          <p:cNvSpPr/>
          <p:nvPr/>
        </p:nvSpPr>
        <p:spPr>
          <a:xfrm>
            <a:off x="3105965" y="3165447"/>
            <a:ext cx="844598" cy="860574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B63F8BB1-9918-4E06-A6C2-482697C31277}"/>
              </a:ext>
            </a:extLst>
          </p:cNvPr>
          <p:cNvSpPr/>
          <p:nvPr/>
        </p:nvSpPr>
        <p:spPr>
          <a:xfrm>
            <a:off x="5087165" y="1812633"/>
            <a:ext cx="1000420" cy="1019344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26339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Studuino:bit</a:t>
            </a:r>
            <a:r>
              <a:rPr lang="ja-JP" altLang="en-US" dirty="0"/>
              <a:t>を起動しよう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2881994" y="385913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521D6AE2-637D-4017-9F38-548AF73BD5B1}"/>
              </a:ext>
            </a:extLst>
          </p:cNvPr>
          <p:cNvGrpSpPr/>
          <p:nvPr/>
        </p:nvGrpSpPr>
        <p:grpSpPr>
          <a:xfrm>
            <a:off x="827696" y="1546111"/>
            <a:ext cx="1082044" cy="1082044"/>
            <a:chOff x="609667" y="2093260"/>
            <a:chExt cx="1082044" cy="1082044"/>
          </a:xfrm>
        </p:grpSpPr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6080ED09-143A-4323-8B67-2EC10C0271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67" y="2093260"/>
              <a:ext cx="1082044" cy="1082044"/>
            </a:xfrm>
            <a:prstGeom prst="rect">
              <a:avLst/>
            </a:prstGeom>
          </p:spPr>
        </p:pic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9A1C170C-CD1B-445F-8C2F-F0AEA1B5A825}"/>
                </a:ext>
              </a:extLst>
            </p:cNvPr>
            <p:cNvGrpSpPr/>
            <p:nvPr/>
          </p:nvGrpSpPr>
          <p:grpSpPr>
            <a:xfrm>
              <a:off x="610001" y="2882990"/>
              <a:ext cx="292314" cy="292314"/>
              <a:chOff x="1084324" y="3782536"/>
              <a:chExt cx="363984" cy="363984"/>
            </a:xfrm>
          </p:grpSpPr>
          <p:sp>
            <p:nvSpPr>
              <p:cNvPr id="32" name="正方形/長方形 31">
                <a:extLst>
                  <a:ext uri="{FF2B5EF4-FFF2-40B4-BE49-F238E27FC236}">
                    <a16:creationId xmlns:a16="http://schemas.microsoft.com/office/drawing/2014/main" id="{28CDDCEB-61C5-4213-840A-EC23CA819B8B}"/>
                  </a:ext>
                </a:extLst>
              </p:cNvPr>
              <p:cNvSpPr/>
              <p:nvPr/>
            </p:nvSpPr>
            <p:spPr>
              <a:xfrm>
                <a:off x="1084324" y="3782536"/>
                <a:ext cx="363984" cy="36398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図 32">
                <a:extLst>
                  <a:ext uri="{FF2B5EF4-FFF2-40B4-BE49-F238E27FC236}">
                    <a16:creationId xmlns:a16="http://schemas.microsoft.com/office/drawing/2014/main" id="{E90BC25E-AA89-4060-819D-B633294D2C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55871" y="3808787"/>
                <a:ext cx="217995" cy="311482"/>
              </a:xfrm>
              <a:prstGeom prst="rect">
                <a:avLst/>
              </a:prstGeom>
            </p:spPr>
          </p:pic>
        </p:grpSp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3537E16-7362-407E-800E-9D7FDE8788A7}"/>
              </a:ext>
            </a:extLst>
          </p:cNvPr>
          <p:cNvSpPr txBox="1"/>
          <p:nvPr/>
        </p:nvSpPr>
        <p:spPr>
          <a:xfrm>
            <a:off x="750043" y="2520017"/>
            <a:ext cx="1415788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studuino</a:t>
            </a:r>
            <a:r>
              <a:rPr lang="en-US" altLang="ja-JP" sz="14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-bit</a:t>
            </a: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4BEE5001-42FA-4D42-89F2-A94E6A768512}"/>
              </a:ext>
            </a:extLst>
          </p:cNvPr>
          <p:cNvGrpSpPr/>
          <p:nvPr/>
        </p:nvGrpSpPr>
        <p:grpSpPr>
          <a:xfrm>
            <a:off x="2421921" y="1546111"/>
            <a:ext cx="6541118" cy="1131079"/>
            <a:chOff x="2993499" y="2228709"/>
            <a:chExt cx="6541118" cy="1131079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F25AC772-6380-4BE4-ADE0-32353A410771}"/>
                </a:ext>
              </a:extLst>
            </p:cNvPr>
            <p:cNvSpPr txBox="1"/>
            <p:nvPr/>
          </p:nvSpPr>
          <p:spPr>
            <a:xfrm>
              <a:off x="2993499" y="2228709"/>
              <a:ext cx="654111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-bit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1D416878-ADE8-40EA-BAC4-C292FBFD4711}"/>
                </a:ext>
              </a:extLst>
            </p:cNvPr>
            <p:cNvSpPr txBox="1"/>
            <p:nvPr/>
          </p:nvSpPr>
          <p:spPr>
            <a:xfrm>
              <a:off x="3178211" y="2869313"/>
              <a:ext cx="1927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8" name="図 37">
            <a:extLst>
              <a:ext uri="{FF2B5EF4-FFF2-40B4-BE49-F238E27FC236}">
                <a16:creationId xmlns:a16="http://schemas.microsoft.com/office/drawing/2014/main" id="{98D0C5BA-7CAD-4932-84E2-886B687445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546" y="3643647"/>
            <a:ext cx="4226638" cy="2078982"/>
          </a:xfrm>
          <a:prstGeom prst="rect">
            <a:avLst/>
          </a:prstGeom>
        </p:spPr>
      </p:pic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1C117DDF-7A17-4102-A86F-2A94958B5CFD}"/>
              </a:ext>
            </a:extLst>
          </p:cNvPr>
          <p:cNvSpPr/>
          <p:nvPr/>
        </p:nvSpPr>
        <p:spPr>
          <a:xfrm>
            <a:off x="692316" y="4335673"/>
            <a:ext cx="1211504" cy="37540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FD9B75DE-E512-45EB-926E-4AD41E85E0D7}"/>
              </a:ext>
            </a:extLst>
          </p:cNvPr>
          <p:cNvGrpSpPr/>
          <p:nvPr/>
        </p:nvGrpSpPr>
        <p:grpSpPr>
          <a:xfrm>
            <a:off x="158546" y="3139965"/>
            <a:ext cx="3194696" cy="515860"/>
            <a:chOff x="5259462" y="4585437"/>
            <a:chExt cx="3194696" cy="515860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DBA45E95-9A53-4984-A7E6-F11DE870A2F6}"/>
                </a:ext>
              </a:extLst>
            </p:cNvPr>
            <p:cNvSpPr txBox="1"/>
            <p:nvPr/>
          </p:nvSpPr>
          <p:spPr>
            <a:xfrm>
              <a:off x="5259462" y="4731965"/>
              <a:ext cx="31946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ロボットモードを選択します。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C2556D45-2D6A-428C-9983-BD743AC7EC1B}"/>
                </a:ext>
              </a:extLst>
            </p:cNvPr>
            <p:cNvSpPr txBox="1"/>
            <p:nvPr/>
          </p:nvSpPr>
          <p:spPr>
            <a:xfrm>
              <a:off x="7020871" y="4585437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3" name="図 42">
            <a:extLst>
              <a:ext uri="{FF2B5EF4-FFF2-40B4-BE49-F238E27FC236}">
                <a16:creationId xmlns:a16="http://schemas.microsoft.com/office/drawing/2014/main" id="{0B277195-1E71-4CBC-AFE5-5599A73D2D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0046" y="3139965"/>
            <a:ext cx="4524266" cy="3023296"/>
          </a:xfrm>
          <a:prstGeom prst="rect">
            <a:avLst/>
          </a:prstGeom>
        </p:spPr>
      </p:pic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884CACAA-395A-4153-B407-B849F89F488E}"/>
              </a:ext>
            </a:extLst>
          </p:cNvPr>
          <p:cNvGrpSpPr/>
          <p:nvPr/>
        </p:nvGrpSpPr>
        <p:grpSpPr>
          <a:xfrm>
            <a:off x="1486222" y="5895006"/>
            <a:ext cx="3118340" cy="577081"/>
            <a:chOff x="903244" y="6175811"/>
            <a:chExt cx="3118340" cy="577081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AA54392E-C5A7-46C9-B8A4-5B0F740D3D21}"/>
                </a:ext>
              </a:extLst>
            </p:cNvPr>
            <p:cNvSpPr txBox="1"/>
            <p:nvPr/>
          </p:nvSpPr>
          <p:spPr>
            <a:xfrm>
              <a:off x="941568" y="6175811"/>
              <a:ext cx="308001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Studuino:bit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EDC1E625-813E-4C0A-A058-96595AC188B1}"/>
                </a:ext>
              </a:extLst>
            </p:cNvPr>
            <p:cNvSpPr txBox="1"/>
            <p:nvPr/>
          </p:nvSpPr>
          <p:spPr>
            <a:xfrm>
              <a:off x="2495227" y="6252077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BC95835F-01D6-4D84-BB12-93C00C24C19A}"/>
                </a:ext>
              </a:extLst>
            </p:cNvPr>
            <p:cNvSpPr txBox="1"/>
            <p:nvPr/>
          </p:nvSpPr>
          <p:spPr>
            <a:xfrm>
              <a:off x="903244" y="6252077"/>
              <a:ext cx="168122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</a:p>
          </p:txBody>
        </p:sp>
      </p:grp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6B39E56-DCF2-4EBF-98EA-E9B2542205DA}"/>
              </a:ext>
            </a:extLst>
          </p:cNvPr>
          <p:cNvSpPr txBox="1"/>
          <p:nvPr/>
        </p:nvSpPr>
        <p:spPr>
          <a:xfrm>
            <a:off x="428625" y="397411"/>
            <a:ext cx="22346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スタデュイーノ：ビット</a:t>
            </a:r>
          </a:p>
        </p:txBody>
      </p:sp>
      <p:sp>
        <p:nvSpPr>
          <p:cNvPr id="52" name="矢印: 右 51">
            <a:extLst>
              <a:ext uri="{FF2B5EF4-FFF2-40B4-BE49-F238E27FC236}">
                <a16:creationId xmlns:a16="http://schemas.microsoft.com/office/drawing/2014/main" id="{6D160650-2197-4DCB-B583-0756020C886C}"/>
              </a:ext>
            </a:extLst>
          </p:cNvPr>
          <p:cNvSpPr/>
          <p:nvPr/>
        </p:nvSpPr>
        <p:spPr>
          <a:xfrm>
            <a:off x="4053524" y="427635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Studuino:bit</a:t>
            </a:r>
            <a:r>
              <a:rPr lang="ja-JP" altLang="en-US" dirty="0"/>
              <a:t>とメインユニットを接続しよう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4914396" y="375951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6B39E56-DCF2-4EBF-98EA-E9B2542205DA}"/>
              </a:ext>
            </a:extLst>
          </p:cNvPr>
          <p:cNvSpPr txBox="1"/>
          <p:nvPr/>
        </p:nvSpPr>
        <p:spPr>
          <a:xfrm>
            <a:off x="428625" y="397411"/>
            <a:ext cx="22346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スタデュイーノ：ビット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A083879-97E4-4108-A562-F2F8DE715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904" y="1796636"/>
            <a:ext cx="3976500" cy="382644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FDE4287-9252-4EF7-9448-ED110D9FD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815" y="1796637"/>
            <a:ext cx="3295362" cy="110855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25A56C20-228C-4541-AEAC-F0471DC397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1665" y="3952814"/>
            <a:ext cx="2771086" cy="2627023"/>
          </a:xfrm>
          <a:prstGeom prst="rect">
            <a:avLst/>
          </a:prstGeom>
        </p:spPr>
      </p:pic>
      <p:sp>
        <p:nvSpPr>
          <p:cNvPr id="49" name="四角形: 角を丸くする 48">
            <a:extLst>
              <a:ext uri="{FF2B5EF4-FFF2-40B4-BE49-F238E27FC236}">
                <a16:creationId xmlns:a16="http://schemas.microsoft.com/office/drawing/2014/main" id="{2F6D1677-F04A-4D2A-B26C-F0DAF7B9CEDF}"/>
              </a:ext>
            </a:extLst>
          </p:cNvPr>
          <p:cNvSpPr/>
          <p:nvPr/>
        </p:nvSpPr>
        <p:spPr>
          <a:xfrm>
            <a:off x="1584660" y="2968657"/>
            <a:ext cx="2172247" cy="42612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0" name="矢印: 右 49">
            <a:extLst>
              <a:ext uri="{FF2B5EF4-FFF2-40B4-BE49-F238E27FC236}">
                <a16:creationId xmlns:a16="http://schemas.microsoft.com/office/drawing/2014/main" id="{ED560CE9-FB18-46B7-8D91-96D8C1C05B31}"/>
              </a:ext>
            </a:extLst>
          </p:cNvPr>
          <p:cNvSpPr/>
          <p:nvPr/>
        </p:nvSpPr>
        <p:spPr>
          <a:xfrm>
            <a:off x="4259896" y="221684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矢印: 右 51">
            <a:extLst>
              <a:ext uri="{FF2B5EF4-FFF2-40B4-BE49-F238E27FC236}">
                <a16:creationId xmlns:a16="http://schemas.microsoft.com/office/drawing/2014/main" id="{ED60C8FE-4F8F-493F-9C55-2D9FE3617C08}"/>
              </a:ext>
            </a:extLst>
          </p:cNvPr>
          <p:cNvSpPr/>
          <p:nvPr/>
        </p:nvSpPr>
        <p:spPr>
          <a:xfrm rot="5400000">
            <a:off x="6114293" y="305373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FE3103BA-0967-416C-B3FA-8A8F8D6955EA}"/>
              </a:ext>
            </a:extLst>
          </p:cNvPr>
          <p:cNvSpPr/>
          <p:nvPr/>
        </p:nvSpPr>
        <p:spPr>
          <a:xfrm>
            <a:off x="1597179" y="1812086"/>
            <a:ext cx="526964" cy="43471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97A30BE2-62E4-4B2B-88D4-781B0CA96AF7}"/>
              </a:ext>
            </a:extLst>
          </p:cNvPr>
          <p:cNvGrpSpPr/>
          <p:nvPr/>
        </p:nvGrpSpPr>
        <p:grpSpPr>
          <a:xfrm>
            <a:off x="149666" y="1165185"/>
            <a:ext cx="5470967" cy="505476"/>
            <a:chOff x="149666" y="1165185"/>
            <a:chExt cx="5470967" cy="505476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253CC169-8FB0-4BA3-87F4-C91486E35784}"/>
                </a:ext>
              </a:extLst>
            </p:cNvPr>
            <p:cNvSpPr txBox="1"/>
            <p:nvPr/>
          </p:nvSpPr>
          <p:spPr>
            <a:xfrm>
              <a:off x="176300" y="1301329"/>
              <a:ext cx="54443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 err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Studuino:bit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の「編集」から「接続」を選びます。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0B70A4A-AD7A-4FF1-9623-07CF6F976A36}"/>
                </a:ext>
              </a:extLst>
            </p:cNvPr>
            <p:cNvSpPr txBox="1"/>
            <p:nvPr/>
          </p:nvSpPr>
          <p:spPr>
            <a:xfrm>
              <a:off x="1937710" y="1165185"/>
              <a:ext cx="8498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38418A83-543D-4C76-897A-E861F70C7EED}"/>
                </a:ext>
              </a:extLst>
            </p:cNvPr>
            <p:cNvSpPr txBox="1"/>
            <p:nvPr/>
          </p:nvSpPr>
          <p:spPr>
            <a:xfrm>
              <a:off x="3330293" y="1165185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57A6CD5A-2585-4347-9E76-6DDA567CE91F}"/>
                </a:ext>
              </a:extLst>
            </p:cNvPr>
            <p:cNvSpPr txBox="1"/>
            <p:nvPr/>
          </p:nvSpPr>
          <p:spPr>
            <a:xfrm>
              <a:off x="149666" y="1165185"/>
              <a:ext cx="17152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B71BA86A-4798-42F9-B497-6557E8640573}"/>
                </a:ext>
              </a:extLst>
            </p:cNvPr>
            <p:cNvSpPr txBox="1"/>
            <p:nvPr/>
          </p:nvSpPr>
          <p:spPr>
            <a:xfrm>
              <a:off x="4254343" y="1165185"/>
              <a:ext cx="541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17CAF055-07D8-42CF-B83E-CB5ABE06A453}"/>
              </a:ext>
            </a:extLst>
          </p:cNvPr>
          <p:cNvGrpSpPr/>
          <p:nvPr/>
        </p:nvGrpSpPr>
        <p:grpSpPr>
          <a:xfrm>
            <a:off x="6818198" y="2863461"/>
            <a:ext cx="2121887" cy="1131079"/>
            <a:chOff x="7465716" y="3798092"/>
            <a:chExt cx="2121887" cy="1131079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29F9FA56-5469-4C92-99EB-C40A94D53982}"/>
                </a:ext>
              </a:extLst>
            </p:cNvPr>
            <p:cNvSpPr txBox="1"/>
            <p:nvPr/>
          </p:nvSpPr>
          <p:spPr>
            <a:xfrm>
              <a:off x="7564562" y="3798092"/>
              <a:ext cx="202304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センサーボードが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表示されます。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193F7ABB-4AFF-47E0-B0BC-59A4956F2E0E}"/>
                </a:ext>
              </a:extLst>
            </p:cNvPr>
            <p:cNvSpPr txBox="1"/>
            <p:nvPr/>
          </p:nvSpPr>
          <p:spPr>
            <a:xfrm>
              <a:off x="7465716" y="4416899"/>
              <a:ext cx="8498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67" name="図 66">
            <a:extLst>
              <a:ext uri="{FF2B5EF4-FFF2-40B4-BE49-F238E27FC236}">
                <a16:creationId xmlns:a16="http://schemas.microsoft.com/office/drawing/2014/main" id="{AD6482CA-D8C3-4D79-B88C-0A81F21BD5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417" y="5427573"/>
            <a:ext cx="836552" cy="1417265"/>
          </a:xfrm>
          <a:prstGeom prst="rect">
            <a:avLst/>
          </a:prstGeom>
        </p:spPr>
      </p:pic>
      <p:sp>
        <p:nvSpPr>
          <p:cNvPr id="69" name="吹き出し: 角を丸めた四角形 68">
            <a:extLst>
              <a:ext uri="{FF2B5EF4-FFF2-40B4-BE49-F238E27FC236}">
                <a16:creationId xmlns:a16="http://schemas.microsoft.com/office/drawing/2014/main" id="{B7FF5EE4-23C2-4D57-887B-FC3CFA65E0D7}"/>
              </a:ext>
            </a:extLst>
          </p:cNvPr>
          <p:cNvSpPr/>
          <p:nvPr/>
        </p:nvSpPr>
        <p:spPr>
          <a:xfrm>
            <a:off x="2260062" y="5749054"/>
            <a:ext cx="2585754" cy="912058"/>
          </a:xfrm>
          <a:prstGeom prst="wedgeRoundRectCallout">
            <a:avLst>
              <a:gd name="adj1" fmla="val -60431"/>
              <a:gd name="adj2" fmla="val -9669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46754E70-40CC-44ED-86A4-1F10554A2FDA}"/>
              </a:ext>
            </a:extLst>
          </p:cNvPr>
          <p:cNvGrpSpPr/>
          <p:nvPr/>
        </p:nvGrpSpPr>
        <p:grpSpPr>
          <a:xfrm>
            <a:off x="2303934" y="5645448"/>
            <a:ext cx="2541881" cy="1015663"/>
            <a:chOff x="-2515865" y="3994540"/>
            <a:chExt cx="2541881" cy="1015663"/>
          </a:xfrm>
        </p:grpSpPr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7A4E3C17-8D2A-4456-8301-A3B8BE018DCD}"/>
                </a:ext>
              </a:extLst>
            </p:cNvPr>
            <p:cNvSpPr txBox="1"/>
            <p:nvPr/>
          </p:nvSpPr>
          <p:spPr>
            <a:xfrm>
              <a:off x="-2448010" y="3994540"/>
              <a:ext cx="247402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センサーボードには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装置の値が表示されるよ。</a:t>
              </a: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30DF99C7-69FA-4BF3-96B6-54F24CBDCA3E}"/>
                </a:ext>
              </a:extLst>
            </p:cNvPr>
            <p:cNvSpPr txBox="1"/>
            <p:nvPr/>
          </p:nvSpPr>
          <p:spPr>
            <a:xfrm>
              <a:off x="-2515865" y="4513829"/>
              <a:ext cx="75650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そうち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8CFFA089-F4F9-41B9-A09F-387857EEDF5B}"/>
                </a:ext>
              </a:extLst>
            </p:cNvPr>
            <p:cNvSpPr txBox="1"/>
            <p:nvPr/>
          </p:nvSpPr>
          <p:spPr>
            <a:xfrm>
              <a:off x="-1912191" y="4513829"/>
              <a:ext cx="58096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4D3926B8-4A7B-443B-8128-4448E6B3E65A}"/>
                </a:ext>
              </a:extLst>
            </p:cNvPr>
            <p:cNvSpPr txBox="1"/>
            <p:nvPr/>
          </p:nvSpPr>
          <p:spPr>
            <a:xfrm>
              <a:off x="-1503019" y="4513829"/>
              <a:ext cx="75650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91412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アーテックロボを動かしてみよう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391269" y="1430860"/>
            <a:ext cx="470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5" name="テキスト プレースホルダー 24">
            <a:extLst>
              <a:ext uri="{FF2B5EF4-FFF2-40B4-BE49-F238E27FC236}">
                <a16:creationId xmlns:a16="http://schemas.microsoft.com/office/drawing/2014/main" id="{EE78989A-62EB-4A7F-815E-8ED510863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 dirty="0"/>
              <a:t>命令をアーテックロボに覚えさせよう！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B5273AA-1B6B-4F86-A1E4-6D182A1DC713}"/>
              </a:ext>
            </a:extLst>
          </p:cNvPr>
          <p:cNvSpPr txBox="1"/>
          <p:nvPr/>
        </p:nvSpPr>
        <p:spPr>
          <a:xfrm>
            <a:off x="503286" y="2328242"/>
            <a:ext cx="6318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800" dirty="0">
              <a:solidFill>
                <a:srgbClr val="067F9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4D0D030-CC78-470A-9DDC-BCC002F7C1BD}"/>
              </a:ext>
            </a:extLst>
          </p:cNvPr>
          <p:cNvSpPr txBox="1"/>
          <p:nvPr/>
        </p:nvSpPr>
        <p:spPr>
          <a:xfrm>
            <a:off x="2248983" y="2320180"/>
            <a:ext cx="4794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おぼ</a:t>
            </a:r>
            <a:endParaRPr kumimoji="1" lang="ja-JP" altLang="en-US" sz="800" dirty="0">
              <a:solidFill>
                <a:srgbClr val="067F9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25256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LED</a:t>
            </a:r>
            <a:r>
              <a:rPr lang="ja-JP" altLang="en-US" dirty="0"/>
              <a:t>パネルに名前を表示させよう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2195742" y="397230"/>
            <a:ext cx="781235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なまえ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A14A9DD-29C1-4A0B-B524-9A757AEA2053}"/>
              </a:ext>
            </a:extLst>
          </p:cNvPr>
          <p:cNvSpPr txBox="1"/>
          <p:nvPr/>
        </p:nvSpPr>
        <p:spPr>
          <a:xfrm>
            <a:off x="3149944" y="397230"/>
            <a:ext cx="781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76FC3B9-8F05-4CED-82E3-DBA96FD57AB8}"/>
              </a:ext>
            </a:extLst>
          </p:cNvPr>
          <p:cNvSpPr txBox="1"/>
          <p:nvPr/>
        </p:nvSpPr>
        <p:spPr>
          <a:xfrm>
            <a:off x="334735" y="1339924"/>
            <a:ext cx="444145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を押したときに、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LED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パネルに</a:t>
            </a:r>
            <a:endParaRPr lang="en-US" altLang="ja-JP" sz="20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指定した名前を表示してみよう！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182334B-CB23-47A6-9366-98A74B435D06}"/>
              </a:ext>
            </a:extLst>
          </p:cNvPr>
          <p:cNvSpPr txBox="1"/>
          <p:nvPr/>
        </p:nvSpPr>
        <p:spPr>
          <a:xfrm>
            <a:off x="1003328" y="1406123"/>
            <a:ext cx="6066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6D5A5D2-BFFE-41D2-8EB4-4AE0CE70AC4D}"/>
              </a:ext>
            </a:extLst>
          </p:cNvPr>
          <p:cNvSpPr txBox="1"/>
          <p:nvPr/>
        </p:nvSpPr>
        <p:spPr>
          <a:xfrm>
            <a:off x="567075" y="2033175"/>
            <a:ext cx="6153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7A26A42-2285-4493-8B33-09A4973FF7E4}"/>
              </a:ext>
            </a:extLst>
          </p:cNvPr>
          <p:cNvSpPr txBox="1"/>
          <p:nvPr/>
        </p:nvSpPr>
        <p:spPr>
          <a:xfrm>
            <a:off x="2267018" y="2033175"/>
            <a:ext cx="8030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A5F820F0-F578-4F45-9ABC-41DFFC19E6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352" y="1521950"/>
            <a:ext cx="365769" cy="375395"/>
          </a:xfrm>
          <a:prstGeom prst="rect">
            <a:avLst/>
          </a:prstGeom>
        </p:spPr>
      </p:pic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5E5DE13-D3D1-4FED-93F4-D4C4BDB7EEF6}"/>
              </a:ext>
            </a:extLst>
          </p:cNvPr>
          <p:cNvSpPr txBox="1"/>
          <p:nvPr/>
        </p:nvSpPr>
        <p:spPr>
          <a:xfrm>
            <a:off x="1647438" y="2033175"/>
            <a:ext cx="6153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pic>
        <p:nvPicPr>
          <p:cNvPr id="2" name="IMG_E3636">
            <a:hlinkClick r:id="" action="ppaction://media"/>
            <a:extLst>
              <a:ext uri="{FF2B5EF4-FFF2-40B4-BE49-F238E27FC236}">
                <a16:creationId xmlns:a16="http://schemas.microsoft.com/office/drawing/2014/main" id="{6AB7059B-CD45-4173-B3C7-E5D9D0DE85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08526" y="1028826"/>
            <a:ext cx="3203319" cy="5694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704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LED</a:t>
            </a:r>
            <a:r>
              <a:rPr lang="ja-JP" altLang="en-US" dirty="0"/>
              <a:t>パネルに名前を表示させよう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2195742" y="397230"/>
            <a:ext cx="781235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なまえ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A14A9DD-29C1-4A0B-B524-9A757AEA2053}"/>
              </a:ext>
            </a:extLst>
          </p:cNvPr>
          <p:cNvSpPr txBox="1"/>
          <p:nvPr/>
        </p:nvSpPr>
        <p:spPr>
          <a:xfrm>
            <a:off x="3149944" y="397230"/>
            <a:ext cx="781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61056BEF-4FC3-428D-B6B4-EC722BDBA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408" y="2658172"/>
            <a:ext cx="2743200" cy="1104900"/>
          </a:xfrm>
          <a:prstGeom prst="rect">
            <a:avLst/>
          </a:prstGeom>
        </p:spPr>
      </p:pic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E74BDB54-5D13-48DF-8F21-D707F130CFA2}"/>
              </a:ext>
            </a:extLst>
          </p:cNvPr>
          <p:cNvCxnSpPr>
            <a:cxnSpLocks/>
          </p:cNvCxnSpPr>
          <p:nvPr/>
        </p:nvCxnSpPr>
        <p:spPr>
          <a:xfrm>
            <a:off x="1074170" y="2964263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id="{7CF36403-6E0D-4DB3-BEFC-FB59756CD870}"/>
              </a:ext>
            </a:extLst>
          </p:cNvPr>
          <p:cNvCxnSpPr>
            <a:cxnSpLocks/>
          </p:cNvCxnSpPr>
          <p:nvPr/>
        </p:nvCxnSpPr>
        <p:spPr>
          <a:xfrm>
            <a:off x="1063482" y="3511794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06B122DF-6D48-44A2-A55F-5C59C53A5FE8}"/>
              </a:ext>
            </a:extLst>
          </p:cNvPr>
          <p:cNvGrpSpPr/>
          <p:nvPr/>
        </p:nvGrpSpPr>
        <p:grpSpPr>
          <a:xfrm>
            <a:off x="411060" y="2496831"/>
            <a:ext cx="652422" cy="639195"/>
            <a:chOff x="268623" y="1661615"/>
            <a:chExt cx="652422" cy="639195"/>
          </a:xfrm>
        </p:grpSpPr>
        <p:sp>
          <p:nvSpPr>
            <p:cNvPr id="49" name="四角形: 角を丸くする 48">
              <a:extLst>
                <a:ext uri="{FF2B5EF4-FFF2-40B4-BE49-F238E27FC236}">
                  <a16:creationId xmlns:a16="http://schemas.microsoft.com/office/drawing/2014/main" id="{9AF2B8CB-641E-4EBE-82BE-1B5F77126F7E}"/>
                </a:ext>
              </a:extLst>
            </p:cNvPr>
            <p:cNvSpPr/>
            <p:nvPr/>
          </p:nvSpPr>
          <p:spPr>
            <a:xfrm>
              <a:off x="268623" y="166161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FB263371-EDDD-49EB-8DB9-E05E165A36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4034" y="1702677"/>
              <a:ext cx="571500" cy="571500"/>
            </a:xfrm>
            <a:prstGeom prst="rect">
              <a:avLst/>
            </a:prstGeom>
          </p:spPr>
        </p:pic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D94CA5AE-2ACE-4746-BE23-D28A72CD374D}"/>
              </a:ext>
            </a:extLst>
          </p:cNvPr>
          <p:cNvGrpSpPr/>
          <p:nvPr/>
        </p:nvGrpSpPr>
        <p:grpSpPr>
          <a:xfrm>
            <a:off x="411060" y="3210622"/>
            <a:ext cx="652422" cy="639195"/>
            <a:chOff x="182102" y="2738437"/>
            <a:chExt cx="652422" cy="639195"/>
          </a:xfrm>
        </p:grpSpPr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2213F4E5-B732-4CCA-9625-91273DFF34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0016" y="2808073"/>
              <a:ext cx="514350" cy="542925"/>
            </a:xfrm>
            <a:prstGeom prst="rect">
              <a:avLst/>
            </a:prstGeom>
          </p:spPr>
        </p:pic>
        <p:sp>
          <p:nvSpPr>
            <p:cNvPr id="53" name="四角形: 角を丸くする 52">
              <a:extLst>
                <a:ext uri="{FF2B5EF4-FFF2-40B4-BE49-F238E27FC236}">
                  <a16:creationId xmlns:a16="http://schemas.microsoft.com/office/drawing/2014/main" id="{C8985AE7-7CF0-4951-B3D9-C1C81A139DE2}"/>
                </a:ext>
              </a:extLst>
            </p:cNvPr>
            <p:cNvSpPr/>
            <p:nvPr/>
          </p:nvSpPr>
          <p:spPr>
            <a:xfrm>
              <a:off x="182102" y="273843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FC2CC96C-F6D7-4E9C-AB77-5D4F234163CB}"/>
              </a:ext>
            </a:extLst>
          </p:cNvPr>
          <p:cNvSpPr txBox="1"/>
          <p:nvPr/>
        </p:nvSpPr>
        <p:spPr>
          <a:xfrm>
            <a:off x="4120077" y="2217378"/>
            <a:ext cx="425265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EEF11E9F-EA08-47D3-B3C7-F0E03AE0C1D6}"/>
              </a:ext>
            </a:extLst>
          </p:cNvPr>
          <p:cNvSpPr txBox="1"/>
          <p:nvPr/>
        </p:nvSpPr>
        <p:spPr>
          <a:xfrm>
            <a:off x="7280993" y="2259697"/>
            <a:ext cx="522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EFD34E05-86DE-4700-90DF-53792843C5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2879" y="2289500"/>
            <a:ext cx="1143099" cy="518205"/>
          </a:xfrm>
          <a:prstGeom prst="rect">
            <a:avLst/>
          </a:prstGeom>
        </p:spPr>
      </p:pic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22FEBDE3-DF43-4585-B1DA-367DF5E504F8}"/>
              </a:ext>
            </a:extLst>
          </p:cNvPr>
          <p:cNvGrpSpPr/>
          <p:nvPr/>
        </p:nvGrpSpPr>
        <p:grpSpPr>
          <a:xfrm>
            <a:off x="4145252" y="3076946"/>
            <a:ext cx="4656104" cy="1131079"/>
            <a:chOff x="4487897" y="3009237"/>
            <a:chExt cx="4656104" cy="1131079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E49FDE8C-D71F-4A8A-9F24-DE6EE80DAF19}"/>
                </a:ext>
              </a:extLst>
            </p:cNvPr>
            <p:cNvSpPr txBox="1"/>
            <p:nvPr/>
          </p:nvSpPr>
          <p:spPr>
            <a:xfrm>
              <a:off x="4487897" y="3009237"/>
              <a:ext cx="465610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NAMAE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E33E84F6-41F3-4A5D-9EA7-0E6C5AFD3EE9}"/>
                </a:ext>
              </a:extLst>
            </p:cNvPr>
            <p:cNvSpPr txBox="1"/>
            <p:nvPr/>
          </p:nvSpPr>
          <p:spPr>
            <a:xfrm>
              <a:off x="8324324" y="3066520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EE348EDD-FD23-4173-B6B0-A0BA2D3DB307}"/>
                </a:ext>
              </a:extLst>
            </p:cNvPr>
            <p:cNvSpPr txBox="1"/>
            <p:nvPr/>
          </p:nvSpPr>
          <p:spPr>
            <a:xfrm>
              <a:off x="4771187" y="3072292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BDAC1E63-C7B2-4A57-93F5-9B43B827852A}"/>
                </a:ext>
              </a:extLst>
            </p:cNvPr>
            <p:cNvSpPr txBox="1"/>
            <p:nvPr/>
          </p:nvSpPr>
          <p:spPr>
            <a:xfrm>
              <a:off x="5216386" y="3066520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122DA29D-62FB-4396-BE82-79FB0B1056B9}"/>
                </a:ext>
              </a:extLst>
            </p:cNvPr>
            <p:cNvSpPr txBox="1"/>
            <p:nvPr/>
          </p:nvSpPr>
          <p:spPr>
            <a:xfrm>
              <a:off x="5928481" y="3628798"/>
              <a:ext cx="8874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9" name="図 68">
              <a:extLst>
                <a:ext uri="{FF2B5EF4-FFF2-40B4-BE49-F238E27FC236}">
                  <a16:creationId xmlns:a16="http://schemas.microsoft.com/office/drawing/2014/main" id="{93C2AB38-579A-49B2-8714-7665F2372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85712" y="3142913"/>
              <a:ext cx="2095682" cy="449619"/>
            </a:xfrm>
            <a:prstGeom prst="rect">
              <a:avLst/>
            </a:prstGeom>
          </p:spPr>
        </p:pic>
      </p:grpSp>
      <p:pic>
        <p:nvPicPr>
          <p:cNvPr id="71" name="図 70">
            <a:extLst>
              <a:ext uri="{FF2B5EF4-FFF2-40B4-BE49-F238E27FC236}">
                <a16:creationId xmlns:a16="http://schemas.microsoft.com/office/drawing/2014/main" id="{5E642E1F-4716-4EF8-ACCE-9A7603E08E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3304" y="4554038"/>
            <a:ext cx="1267639" cy="2020120"/>
          </a:xfrm>
          <a:prstGeom prst="rect">
            <a:avLst/>
          </a:prstGeom>
        </p:spPr>
      </p:pic>
      <p:sp>
        <p:nvSpPr>
          <p:cNvPr id="73" name="吹き出し: 角を丸めた四角形 72">
            <a:extLst>
              <a:ext uri="{FF2B5EF4-FFF2-40B4-BE49-F238E27FC236}">
                <a16:creationId xmlns:a16="http://schemas.microsoft.com/office/drawing/2014/main" id="{BEE8BD04-7BA0-4657-BF1F-91169E9430B7}"/>
              </a:ext>
            </a:extLst>
          </p:cNvPr>
          <p:cNvSpPr/>
          <p:nvPr/>
        </p:nvSpPr>
        <p:spPr>
          <a:xfrm>
            <a:off x="2024109" y="4855826"/>
            <a:ext cx="4252653" cy="1439630"/>
          </a:xfrm>
          <a:prstGeom prst="wedgeRoundRectCallout">
            <a:avLst>
              <a:gd name="adj1" fmla="val 54094"/>
              <a:gd name="adj2" fmla="val -5922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1FAA4348-14A0-4F71-BAC1-8117499032BB}"/>
              </a:ext>
            </a:extLst>
          </p:cNvPr>
          <p:cNvGrpSpPr/>
          <p:nvPr/>
        </p:nvGrpSpPr>
        <p:grpSpPr>
          <a:xfrm>
            <a:off x="2360695" y="5061545"/>
            <a:ext cx="3692184" cy="1015663"/>
            <a:chOff x="2850659" y="5243292"/>
            <a:chExt cx="3692184" cy="1015663"/>
          </a:xfrm>
        </p:grpSpPr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80013FA4-D649-457D-B124-FA01AA323F96}"/>
                </a:ext>
              </a:extLst>
            </p:cNvPr>
            <p:cNvSpPr txBox="1"/>
            <p:nvPr/>
          </p:nvSpPr>
          <p:spPr>
            <a:xfrm>
              <a:off x="2863896" y="5243292"/>
              <a:ext cx="36789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自分の名前をローマ字で書ける人は、自分の名前を表示させてみよう！</a:t>
              </a: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74E081BA-BCB5-4639-A3B0-9FFF20F4F825}"/>
                </a:ext>
              </a:extLst>
            </p:cNvPr>
            <p:cNvSpPr txBox="1"/>
            <p:nvPr/>
          </p:nvSpPr>
          <p:spPr>
            <a:xfrm>
              <a:off x="2891384" y="5286219"/>
              <a:ext cx="5363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FD5529CB-8374-457F-BF1E-D01AA7B5C711}"/>
                </a:ext>
              </a:extLst>
            </p:cNvPr>
            <p:cNvSpPr txBox="1"/>
            <p:nvPr/>
          </p:nvSpPr>
          <p:spPr>
            <a:xfrm>
              <a:off x="4069632" y="5802534"/>
              <a:ext cx="607104" cy="216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80CF5CB9-9EB8-4932-A582-DF7899E748B8}"/>
                </a:ext>
              </a:extLst>
            </p:cNvPr>
            <p:cNvSpPr txBox="1"/>
            <p:nvPr/>
          </p:nvSpPr>
          <p:spPr>
            <a:xfrm>
              <a:off x="4777372" y="5286219"/>
              <a:ext cx="19273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69F00E0D-02B7-4653-8EA1-729D0F5FFE4A}"/>
                </a:ext>
              </a:extLst>
            </p:cNvPr>
            <p:cNvSpPr txBox="1"/>
            <p:nvPr/>
          </p:nvSpPr>
          <p:spPr>
            <a:xfrm>
              <a:off x="3540561" y="5286219"/>
              <a:ext cx="5363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F699F382-9CDC-41EE-A657-3C1C0E671313}"/>
                </a:ext>
              </a:extLst>
            </p:cNvPr>
            <p:cNvSpPr txBox="1"/>
            <p:nvPr/>
          </p:nvSpPr>
          <p:spPr>
            <a:xfrm>
              <a:off x="5188663" y="5286219"/>
              <a:ext cx="19273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DC268EB2-F8C7-455D-A60A-C40FD9C7A645}"/>
                </a:ext>
              </a:extLst>
            </p:cNvPr>
            <p:cNvSpPr txBox="1"/>
            <p:nvPr/>
          </p:nvSpPr>
          <p:spPr>
            <a:xfrm>
              <a:off x="5700422" y="5286219"/>
              <a:ext cx="4137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ひと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06C12416-16B7-4621-917F-3E09BD74314B}"/>
                </a:ext>
              </a:extLst>
            </p:cNvPr>
            <p:cNvSpPr txBox="1"/>
            <p:nvPr/>
          </p:nvSpPr>
          <p:spPr>
            <a:xfrm>
              <a:off x="2850659" y="5802534"/>
              <a:ext cx="5363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D59C8CC8-FD5A-4056-80D7-874CF77D6C0C}"/>
                </a:ext>
              </a:extLst>
            </p:cNvPr>
            <p:cNvSpPr txBox="1"/>
            <p:nvPr/>
          </p:nvSpPr>
          <p:spPr>
            <a:xfrm>
              <a:off x="3499836" y="5802534"/>
              <a:ext cx="5363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20107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LED</a:t>
            </a:r>
            <a:r>
              <a:rPr lang="ja-JP" altLang="en-US" dirty="0"/>
              <a:t>パネルに名前を表示させよう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2195742" y="397230"/>
            <a:ext cx="781235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なまえ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A14A9DD-29C1-4A0B-B524-9A757AEA2053}"/>
              </a:ext>
            </a:extLst>
          </p:cNvPr>
          <p:cNvSpPr txBox="1"/>
          <p:nvPr/>
        </p:nvSpPr>
        <p:spPr>
          <a:xfrm>
            <a:off x="3149944" y="397230"/>
            <a:ext cx="781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7D453533-43CE-497F-AA0C-26C7C1987859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C1DE7DD8-82A0-4BF9-B3FA-0F51C678847C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56FE5FE4-8114-4375-A9DD-E42CEB91F1A1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26358B3-456D-49E5-A68F-C2CEA54897F5}"/>
              </a:ext>
            </a:extLst>
          </p:cNvPr>
          <p:cNvSpPr txBox="1"/>
          <p:nvPr/>
        </p:nvSpPr>
        <p:spPr>
          <a:xfrm>
            <a:off x="968913" y="1585830"/>
            <a:ext cx="654159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「コンピュータに保存する」を選択する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F1B2547-6F51-416B-8E4C-049D66997A5A}"/>
              </a:ext>
            </a:extLst>
          </p:cNvPr>
          <p:cNvSpPr txBox="1"/>
          <p:nvPr/>
        </p:nvSpPr>
        <p:spPr>
          <a:xfrm>
            <a:off x="4643021" y="1647422"/>
            <a:ext cx="5953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A7DB132-6E84-4F56-A02E-32C05C010480}"/>
              </a:ext>
            </a:extLst>
          </p:cNvPr>
          <p:cNvSpPr txBox="1"/>
          <p:nvPr/>
        </p:nvSpPr>
        <p:spPr>
          <a:xfrm>
            <a:off x="5957429" y="1658130"/>
            <a:ext cx="7274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DBF3716-85F4-4A23-BC37-D5CFA1C38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367" y="2578619"/>
            <a:ext cx="4477375" cy="2943636"/>
          </a:xfrm>
          <a:prstGeom prst="rect">
            <a:avLst/>
          </a:prstGeom>
        </p:spPr>
      </p:pic>
      <p:sp>
        <p:nvSpPr>
          <p:cNvPr id="47" name="四角形: 角を丸くする 46">
            <a:extLst>
              <a:ext uri="{FF2B5EF4-FFF2-40B4-BE49-F238E27FC236}">
                <a16:creationId xmlns:a16="http://schemas.microsoft.com/office/drawing/2014/main" id="{CF10E168-FE5B-4628-8002-9C3E2F9C642D}"/>
              </a:ext>
            </a:extLst>
          </p:cNvPr>
          <p:cNvSpPr/>
          <p:nvPr/>
        </p:nvSpPr>
        <p:spPr>
          <a:xfrm>
            <a:off x="2805344" y="3953933"/>
            <a:ext cx="2272684" cy="458270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四角形: 角を丸くする 47">
            <a:extLst>
              <a:ext uri="{FF2B5EF4-FFF2-40B4-BE49-F238E27FC236}">
                <a16:creationId xmlns:a16="http://schemas.microsoft.com/office/drawing/2014/main" id="{5541B450-9B1A-4AC5-868F-8884913A339B}"/>
              </a:ext>
            </a:extLst>
          </p:cNvPr>
          <p:cNvSpPr/>
          <p:nvPr/>
        </p:nvSpPr>
        <p:spPr>
          <a:xfrm>
            <a:off x="2805344" y="2578619"/>
            <a:ext cx="914400" cy="528933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7914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45FD35C5-0FD2-427F-AAF7-D8DF41603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" y="2100303"/>
            <a:ext cx="8943975" cy="405765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LED</a:t>
            </a:r>
            <a:r>
              <a:rPr lang="ja-JP" altLang="en-US" dirty="0"/>
              <a:t>パネルに名前を表示させよう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2195742" y="397230"/>
            <a:ext cx="781235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なまえ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A14A9DD-29C1-4A0B-B524-9A757AEA2053}"/>
              </a:ext>
            </a:extLst>
          </p:cNvPr>
          <p:cNvSpPr txBox="1"/>
          <p:nvPr/>
        </p:nvSpPr>
        <p:spPr>
          <a:xfrm>
            <a:off x="3149944" y="397230"/>
            <a:ext cx="781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3134352-8CD2-4511-9C9D-F02146676EAC}"/>
              </a:ext>
            </a:extLst>
          </p:cNvPr>
          <p:cNvSpPr txBox="1"/>
          <p:nvPr/>
        </p:nvSpPr>
        <p:spPr>
          <a:xfrm>
            <a:off x="678169" y="4300387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C69EF43-375B-4BE0-B34D-A37CF2B4ACFD}"/>
              </a:ext>
            </a:extLst>
          </p:cNvPr>
          <p:cNvSpPr txBox="1"/>
          <p:nvPr/>
        </p:nvSpPr>
        <p:spPr>
          <a:xfrm>
            <a:off x="100012" y="1028826"/>
            <a:ext cx="89439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ファイル名を「（自分の名前）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0101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なまえをひょうじ」にして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「保存」ボタンを押す。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ABADBC5-A77E-4CFF-8BE9-955465424F43}"/>
              </a:ext>
            </a:extLst>
          </p:cNvPr>
          <p:cNvSpPr txBox="1"/>
          <p:nvPr/>
        </p:nvSpPr>
        <p:spPr>
          <a:xfrm>
            <a:off x="6366933" y="1631674"/>
            <a:ext cx="854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3ADB38D-7ACB-49BE-A69D-3CED1E325013}"/>
              </a:ext>
            </a:extLst>
          </p:cNvPr>
          <p:cNvSpPr txBox="1"/>
          <p:nvPr/>
        </p:nvSpPr>
        <p:spPr>
          <a:xfrm>
            <a:off x="1939394" y="1080615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2D8E054-C256-4EEB-86FF-5C686DD3F041}"/>
              </a:ext>
            </a:extLst>
          </p:cNvPr>
          <p:cNvSpPr txBox="1"/>
          <p:nvPr/>
        </p:nvSpPr>
        <p:spPr>
          <a:xfrm>
            <a:off x="2605453" y="1080615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39F94D7-DF6C-4C6E-900F-242FC9998466}"/>
              </a:ext>
            </a:extLst>
          </p:cNvPr>
          <p:cNvSpPr txBox="1"/>
          <p:nvPr/>
        </p:nvSpPr>
        <p:spPr>
          <a:xfrm>
            <a:off x="915619" y="1080615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6C27149-E6C9-4E30-BEAD-4424B35107BE}"/>
              </a:ext>
            </a:extLst>
          </p:cNvPr>
          <p:cNvSpPr txBox="1"/>
          <p:nvPr/>
        </p:nvSpPr>
        <p:spPr>
          <a:xfrm>
            <a:off x="7961916" y="1631674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AF43A743-804B-492E-8265-172E81D27C5D}"/>
              </a:ext>
            </a:extLst>
          </p:cNvPr>
          <p:cNvSpPr/>
          <p:nvPr/>
        </p:nvSpPr>
        <p:spPr>
          <a:xfrm>
            <a:off x="6596109" y="5723249"/>
            <a:ext cx="1102311" cy="36649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77010D4-9170-4E72-931B-F2073DDC6B7C}"/>
              </a:ext>
            </a:extLst>
          </p:cNvPr>
          <p:cNvSpPr txBox="1"/>
          <p:nvPr/>
        </p:nvSpPr>
        <p:spPr>
          <a:xfrm>
            <a:off x="1590747" y="4918331"/>
            <a:ext cx="4776186" cy="216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いのうえななこ</a:t>
            </a:r>
            <a:r>
              <a:rPr kumimoji="1" lang="en-US" altLang="ja-JP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0101</a:t>
            </a:r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なまえをひょうじ</a:t>
            </a: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6088039C-9B0E-4C06-95C7-E813BB8A7F36}"/>
              </a:ext>
            </a:extLst>
          </p:cNvPr>
          <p:cNvSpPr/>
          <p:nvPr/>
        </p:nvSpPr>
        <p:spPr>
          <a:xfrm>
            <a:off x="1526960" y="4882383"/>
            <a:ext cx="2734322" cy="25194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306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LED</a:t>
            </a:r>
            <a:r>
              <a:rPr lang="ja-JP" altLang="en-US" dirty="0"/>
              <a:t>パネルに名前を表示させよう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C55A1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rgbClr val="C55A1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55A1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55A1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85F2F28-4D3C-4B8E-B1DD-D374C3B5523D}"/>
              </a:ext>
            </a:extLst>
          </p:cNvPr>
          <p:cNvSpPr txBox="1"/>
          <p:nvPr/>
        </p:nvSpPr>
        <p:spPr>
          <a:xfrm>
            <a:off x="2195742" y="397230"/>
            <a:ext cx="781235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なまえ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9A6B44E-F64D-4A2B-8A39-7FA33E50880A}"/>
              </a:ext>
            </a:extLst>
          </p:cNvPr>
          <p:cNvSpPr txBox="1"/>
          <p:nvPr/>
        </p:nvSpPr>
        <p:spPr>
          <a:xfrm>
            <a:off x="3149944" y="397230"/>
            <a:ext cx="781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B55F15B9-2C50-4B72-998B-6140B7160462}"/>
              </a:ext>
            </a:extLst>
          </p:cNvPr>
          <p:cNvGrpSpPr/>
          <p:nvPr/>
        </p:nvGrpSpPr>
        <p:grpSpPr>
          <a:xfrm>
            <a:off x="1080934" y="1923646"/>
            <a:ext cx="7006910" cy="577081"/>
            <a:chOff x="166246" y="1939473"/>
            <a:chExt cx="7006910" cy="577081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C790B075-CF4B-443D-9310-C0DD90093CAF}"/>
                </a:ext>
              </a:extLst>
            </p:cNvPr>
            <p:cNvSpPr txBox="1"/>
            <p:nvPr/>
          </p:nvSpPr>
          <p:spPr>
            <a:xfrm>
              <a:off x="384131" y="1939473"/>
              <a:ext cx="678902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-bit 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　　を押し、プログラムが動くか確かめよう！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F11642E3-92C3-4BE0-B4AA-99F957BA2291}"/>
                </a:ext>
              </a:extLst>
            </p:cNvPr>
            <p:cNvSpPr txBox="1"/>
            <p:nvPr/>
          </p:nvSpPr>
          <p:spPr>
            <a:xfrm>
              <a:off x="2750039" y="2013190"/>
              <a:ext cx="3864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73D7A43F-C7C0-4957-AABE-37E6989BBE9A}"/>
                </a:ext>
              </a:extLst>
            </p:cNvPr>
            <p:cNvSpPr txBox="1"/>
            <p:nvPr/>
          </p:nvSpPr>
          <p:spPr>
            <a:xfrm>
              <a:off x="4669549" y="1981861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0B6CE0D1-6537-4C83-9BAE-93D21368CB1C}"/>
                </a:ext>
              </a:extLst>
            </p:cNvPr>
            <p:cNvSpPr txBox="1"/>
            <p:nvPr/>
          </p:nvSpPr>
          <p:spPr>
            <a:xfrm>
              <a:off x="5399439" y="1981861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C299E7C-906A-44A0-B4C4-58971DCDF482}"/>
                </a:ext>
              </a:extLst>
            </p:cNvPr>
            <p:cNvSpPr txBox="1"/>
            <p:nvPr/>
          </p:nvSpPr>
          <p:spPr>
            <a:xfrm>
              <a:off x="166246" y="2019841"/>
              <a:ext cx="1927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D8CE8529-7ACD-460B-B79E-CADA6FDC7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95742" y="2104972"/>
              <a:ext cx="336411" cy="345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94410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LED</a:t>
            </a:r>
            <a:r>
              <a:rPr lang="ja-JP" altLang="en-US" dirty="0"/>
              <a:t>パネルに名前を繰り返し表示させよう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2195742" y="389721"/>
            <a:ext cx="781235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なまえ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A14A9DD-29C1-4A0B-B524-9A757AEA2053}"/>
              </a:ext>
            </a:extLst>
          </p:cNvPr>
          <p:cNvSpPr txBox="1"/>
          <p:nvPr/>
        </p:nvSpPr>
        <p:spPr>
          <a:xfrm>
            <a:off x="4308479" y="389721"/>
            <a:ext cx="781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76FC3B9-8F05-4CED-82E3-DBA96FD57AB8}"/>
              </a:ext>
            </a:extLst>
          </p:cNvPr>
          <p:cNvSpPr txBox="1"/>
          <p:nvPr/>
        </p:nvSpPr>
        <p:spPr>
          <a:xfrm>
            <a:off x="719092" y="1339924"/>
            <a:ext cx="371974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一度表示して終わらないよう、</a:t>
            </a:r>
            <a:endParaRPr lang="en-US" altLang="ja-JP" sz="20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何度も表示させてみよう！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182334B-CB23-47A6-9366-98A74B435D06}"/>
              </a:ext>
            </a:extLst>
          </p:cNvPr>
          <p:cNvSpPr txBox="1"/>
          <p:nvPr/>
        </p:nvSpPr>
        <p:spPr>
          <a:xfrm>
            <a:off x="834434" y="1432757"/>
            <a:ext cx="10476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いちど ひょうじ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6D5A5D2-BFFE-41D2-8EB4-4AE0CE70AC4D}"/>
              </a:ext>
            </a:extLst>
          </p:cNvPr>
          <p:cNvSpPr txBox="1"/>
          <p:nvPr/>
        </p:nvSpPr>
        <p:spPr>
          <a:xfrm>
            <a:off x="710636" y="2030795"/>
            <a:ext cx="6153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なんど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7A26A42-2285-4493-8B33-09A4973FF7E4}"/>
              </a:ext>
            </a:extLst>
          </p:cNvPr>
          <p:cNvSpPr txBox="1"/>
          <p:nvPr/>
        </p:nvSpPr>
        <p:spPr>
          <a:xfrm>
            <a:off x="1392716" y="2030795"/>
            <a:ext cx="8030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8AA86F9-8969-4487-98B4-D5425C371DF1}"/>
              </a:ext>
            </a:extLst>
          </p:cNvPr>
          <p:cNvSpPr txBox="1"/>
          <p:nvPr/>
        </p:nvSpPr>
        <p:spPr>
          <a:xfrm>
            <a:off x="3218153" y="389721"/>
            <a:ext cx="324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E49D0C6-446B-4F88-AE59-A92CFBC256F9}"/>
              </a:ext>
            </a:extLst>
          </p:cNvPr>
          <p:cNvSpPr txBox="1"/>
          <p:nvPr/>
        </p:nvSpPr>
        <p:spPr>
          <a:xfrm>
            <a:off x="3724693" y="389721"/>
            <a:ext cx="486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かえ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7541A9B-2DE0-4450-B35D-0D1414501C18}"/>
              </a:ext>
            </a:extLst>
          </p:cNvPr>
          <p:cNvSpPr txBox="1"/>
          <p:nvPr/>
        </p:nvSpPr>
        <p:spPr>
          <a:xfrm>
            <a:off x="2291425" y="1432757"/>
            <a:ext cx="3407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3" name="IMG_E3637">
            <a:hlinkClick r:id="" action="ppaction://media"/>
            <a:extLst>
              <a:ext uri="{FF2B5EF4-FFF2-40B4-BE49-F238E27FC236}">
                <a16:creationId xmlns:a16="http://schemas.microsoft.com/office/drawing/2014/main" id="{877FA004-97CC-485F-A537-B792A869135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48195" y="1155083"/>
            <a:ext cx="3181697" cy="565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519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正方形/長方形 91">
            <a:extLst>
              <a:ext uri="{FF2B5EF4-FFF2-40B4-BE49-F238E27FC236}">
                <a16:creationId xmlns:a16="http://schemas.microsoft.com/office/drawing/2014/main" id="{A8BBE740-0F50-4B3A-840A-B7DCA54AF44F}"/>
              </a:ext>
            </a:extLst>
          </p:cNvPr>
          <p:cNvSpPr/>
          <p:nvPr/>
        </p:nvSpPr>
        <p:spPr>
          <a:xfrm>
            <a:off x="195181" y="5366098"/>
            <a:ext cx="8903084" cy="1015661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B278DDD-3116-4034-AD81-063E56479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002" y="1735503"/>
            <a:ext cx="2886075" cy="20478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LED</a:t>
            </a:r>
            <a:r>
              <a:rPr lang="ja-JP" altLang="en-US" dirty="0"/>
              <a:t>パネルに名前を繰り返し表示させよう</a:t>
            </a:r>
          </a:p>
        </p:txBody>
      </p: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E74BDB54-5D13-48DF-8F21-D707F130CFA2}"/>
              </a:ext>
            </a:extLst>
          </p:cNvPr>
          <p:cNvCxnSpPr>
            <a:cxnSpLocks/>
          </p:cNvCxnSpPr>
          <p:nvPr/>
        </p:nvCxnSpPr>
        <p:spPr>
          <a:xfrm>
            <a:off x="953842" y="2081219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id="{7CF36403-6E0D-4DB3-BEFC-FB59756CD870}"/>
              </a:ext>
            </a:extLst>
          </p:cNvPr>
          <p:cNvCxnSpPr>
            <a:cxnSpLocks/>
          </p:cNvCxnSpPr>
          <p:nvPr/>
        </p:nvCxnSpPr>
        <p:spPr>
          <a:xfrm>
            <a:off x="955837" y="3350036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06B122DF-6D48-44A2-A55F-5C59C53A5FE8}"/>
              </a:ext>
            </a:extLst>
          </p:cNvPr>
          <p:cNvGrpSpPr/>
          <p:nvPr/>
        </p:nvGrpSpPr>
        <p:grpSpPr>
          <a:xfrm>
            <a:off x="290732" y="1613787"/>
            <a:ext cx="652422" cy="639195"/>
            <a:chOff x="268623" y="1661615"/>
            <a:chExt cx="652422" cy="639195"/>
          </a:xfrm>
        </p:grpSpPr>
        <p:sp>
          <p:nvSpPr>
            <p:cNvPr id="49" name="四角形: 角を丸くする 48">
              <a:extLst>
                <a:ext uri="{FF2B5EF4-FFF2-40B4-BE49-F238E27FC236}">
                  <a16:creationId xmlns:a16="http://schemas.microsoft.com/office/drawing/2014/main" id="{9AF2B8CB-641E-4EBE-82BE-1B5F77126F7E}"/>
                </a:ext>
              </a:extLst>
            </p:cNvPr>
            <p:cNvSpPr/>
            <p:nvPr/>
          </p:nvSpPr>
          <p:spPr>
            <a:xfrm>
              <a:off x="268623" y="166161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FB263371-EDDD-49EB-8DB9-E05E165A36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4034" y="1702677"/>
              <a:ext cx="571500" cy="571500"/>
            </a:xfrm>
            <a:prstGeom prst="rect">
              <a:avLst/>
            </a:prstGeom>
          </p:spPr>
        </p:pic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D94CA5AE-2ACE-4746-BE23-D28A72CD374D}"/>
              </a:ext>
            </a:extLst>
          </p:cNvPr>
          <p:cNvGrpSpPr/>
          <p:nvPr/>
        </p:nvGrpSpPr>
        <p:grpSpPr>
          <a:xfrm>
            <a:off x="303415" y="3048864"/>
            <a:ext cx="652422" cy="639195"/>
            <a:chOff x="182102" y="2738437"/>
            <a:chExt cx="652422" cy="639195"/>
          </a:xfrm>
        </p:grpSpPr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2213F4E5-B732-4CCA-9625-91273DFF34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0016" y="2808073"/>
              <a:ext cx="514350" cy="542925"/>
            </a:xfrm>
            <a:prstGeom prst="rect">
              <a:avLst/>
            </a:prstGeom>
          </p:spPr>
        </p:pic>
        <p:sp>
          <p:nvSpPr>
            <p:cNvPr id="53" name="四角形: 角を丸くする 52">
              <a:extLst>
                <a:ext uri="{FF2B5EF4-FFF2-40B4-BE49-F238E27FC236}">
                  <a16:creationId xmlns:a16="http://schemas.microsoft.com/office/drawing/2014/main" id="{C8985AE7-7CF0-4951-B3D9-C1C81A139DE2}"/>
                </a:ext>
              </a:extLst>
            </p:cNvPr>
            <p:cNvSpPr/>
            <p:nvPr/>
          </p:nvSpPr>
          <p:spPr>
            <a:xfrm>
              <a:off x="182102" y="273843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764ED22E-122C-4482-AB99-E7352B92F04B}"/>
              </a:ext>
            </a:extLst>
          </p:cNvPr>
          <p:cNvGrpSpPr/>
          <p:nvPr/>
        </p:nvGrpSpPr>
        <p:grpSpPr>
          <a:xfrm>
            <a:off x="4308479" y="1448517"/>
            <a:ext cx="4252653" cy="590327"/>
            <a:chOff x="4120077" y="2217378"/>
            <a:chExt cx="4252653" cy="590327"/>
          </a:xfrm>
        </p:grpSpPr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C2CC96C-F6D7-4E9C-AB77-5D4F234163CB}"/>
                </a:ext>
              </a:extLst>
            </p:cNvPr>
            <p:cNvSpPr txBox="1"/>
            <p:nvPr/>
          </p:nvSpPr>
          <p:spPr>
            <a:xfrm>
              <a:off x="4120077" y="2217378"/>
              <a:ext cx="425265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EEF11E9F-EA08-47D3-B3C7-F0E03AE0C1D6}"/>
                </a:ext>
              </a:extLst>
            </p:cNvPr>
            <p:cNvSpPr txBox="1"/>
            <p:nvPr/>
          </p:nvSpPr>
          <p:spPr>
            <a:xfrm>
              <a:off x="7280993" y="2259697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EFD34E05-86DE-4700-90DF-53792843C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52879" y="2289500"/>
              <a:ext cx="1143099" cy="518205"/>
            </a:xfrm>
            <a:prstGeom prst="rect">
              <a:avLst/>
            </a:prstGeom>
          </p:spPr>
        </p:pic>
      </p:grp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22FEBDE3-DF43-4585-B1DA-367DF5E504F8}"/>
              </a:ext>
            </a:extLst>
          </p:cNvPr>
          <p:cNvGrpSpPr/>
          <p:nvPr/>
        </p:nvGrpSpPr>
        <p:grpSpPr>
          <a:xfrm>
            <a:off x="4308479" y="2792479"/>
            <a:ext cx="4656104" cy="1131079"/>
            <a:chOff x="4487897" y="3009237"/>
            <a:chExt cx="4656104" cy="1131079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E49FDE8C-D71F-4A8A-9F24-DE6EE80DAF19}"/>
                </a:ext>
              </a:extLst>
            </p:cNvPr>
            <p:cNvSpPr txBox="1"/>
            <p:nvPr/>
          </p:nvSpPr>
          <p:spPr>
            <a:xfrm>
              <a:off x="4487897" y="3009237"/>
              <a:ext cx="465610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NAMAE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E33E84F6-41F3-4A5D-9EA7-0E6C5AFD3EE9}"/>
                </a:ext>
              </a:extLst>
            </p:cNvPr>
            <p:cNvSpPr txBox="1"/>
            <p:nvPr/>
          </p:nvSpPr>
          <p:spPr>
            <a:xfrm>
              <a:off x="8324324" y="3066520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EE348EDD-FD23-4173-B6B0-A0BA2D3DB307}"/>
                </a:ext>
              </a:extLst>
            </p:cNvPr>
            <p:cNvSpPr txBox="1"/>
            <p:nvPr/>
          </p:nvSpPr>
          <p:spPr>
            <a:xfrm>
              <a:off x="4771187" y="3072292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BDAC1E63-C7B2-4A57-93F5-9B43B827852A}"/>
                </a:ext>
              </a:extLst>
            </p:cNvPr>
            <p:cNvSpPr txBox="1"/>
            <p:nvPr/>
          </p:nvSpPr>
          <p:spPr>
            <a:xfrm>
              <a:off x="5216386" y="3066520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122DA29D-62FB-4396-BE82-79FB0B1056B9}"/>
                </a:ext>
              </a:extLst>
            </p:cNvPr>
            <p:cNvSpPr txBox="1"/>
            <p:nvPr/>
          </p:nvSpPr>
          <p:spPr>
            <a:xfrm>
              <a:off x="5928481" y="3628798"/>
              <a:ext cx="8874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9" name="図 68">
              <a:extLst>
                <a:ext uri="{FF2B5EF4-FFF2-40B4-BE49-F238E27FC236}">
                  <a16:creationId xmlns:a16="http://schemas.microsoft.com/office/drawing/2014/main" id="{93C2AB38-579A-49B2-8714-7665F2372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85712" y="3142913"/>
              <a:ext cx="2095682" cy="449619"/>
            </a:xfrm>
            <a:prstGeom prst="rect">
              <a:avLst/>
            </a:prstGeom>
          </p:spPr>
        </p:pic>
      </p:grp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507E9ED-B319-4A86-ACCB-89DA7FB92951}"/>
              </a:ext>
            </a:extLst>
          </p:cNvPr>
          <p:cNvSpPr txBox="1"/>
          <p:nvPr/>
        </p:nvSpPr>
        <p:spPr>
          <a:xfrm>
            <a:off x="2195742" y="389721"/>
            <a:ext cx="781235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なまえ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5623A9A-3872-4A11-A2F4-2B199A21336D}"/>
              </a:ext>
            </a:extLst>
          </p:cNvPr>
          <p:cNvSpPr txBox="1"/>
          <p:nvPr/>
        </p:nvSpPr>
        <p:spPr>
          <a:xfrm>
            <a:off x="4308479" y="389721"/>
            <a:ext cx="781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947B871E-1E07-4A03-9B76-973B41175419}"/>
              </a:ext>
            </a:extLst>
          </p:cNvPr>
          <p:cNvSpPr txBox="1"/>
          <p:nvPr/>
        </p:nvSpPr>
        <p:spPr>
          <a:xfrm>
            <a:off x="3218153" y="389721"/>
            <a:ext cx="324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32486AF-2E15-4646-A562-70A22A31FB1A}"/>
              </a:ext>
            </a:extLst>
          </p:cNvPr>
          <p:cNvSpPr txBox="1"/>
          <p:nvPr/>
        </p:nvSpPr>
        <p:spPr>
          <a:xfrm>
            <a:off x="3724693" y="389721"/>
            <a:ext cx="486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かえ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A0EFAF48-8DC3-4820-BE57-D60313DC93F0}"/>
              </a:ext>
            </a:extLst>
          </p:cNvPr>
          <p:cNvGrpSpPr/>
          <p:nvPr/>
        </p:nvGrpSpPr>
        <p:grpSpPr>
          <a:xfrm>
            <a:off x="303415" y="2322618"/>
            <a:ext cx="652422" cy="639195"/>
            <a:chOff x="303415" y="2322618"/>
            <a:chExt cx="652422" cy="639195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49F32AEF-CC2F-4678-9CAC-1A993C3F8C5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48" name="四角形: 角を丸くする 47">
              <a:extLst>
                <a:ext uri="{FF2B5EF4-FFF2-40B4-BE49-F238E27FC236}">
                  <a16:creationId xmlns:a16="http://schemas.microsoft.com/office/drawing/2014/main" id="{66B9837E-1000-4224-97B1-9B0962FE11CD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51" name="直線矢印コネクタ 50">
            <a:extLst>
              <a:ext uri="{FF2B5EF4-FFF2-40B4-BE49-F238E27FC236}">
                <a16:creationId xmlns:a16="http://schemas.microsoft.com/office/drawing/2014/main" id="{33C9D6E7-D5AB-4162-B3CB-36BB27C347CB}"/>
              </a:ext>
            </a:extLst>
          </p:cNvPr>
          <p:cNvCxnSpPr>
            <a:cxnSpLocks/>
          </p:cNvCxnSpPr>
          <p:nvPr/>
        </p:nvCxnSpPr>
        <p:spPr>
          <a:xfrm>
            <a:off x="953842" y="2552525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65A5E4BF-BD8A-44CB-BEFD-FB9307E5E5F4}"/>
              </a:ext>
            </a:extLst>
          </p:cNvPr>
          <p:cNvGrpSpPr/>
          <p:nvPr/>
        </p:nvGrpSpPr>
        <p:grpSpPr>
          <a:xfrm>
            <a:off x="4308479" y="2137781"/>
            <a:ext cx="3712852" cy="785047"/>
            <a:chOff x="4308479" y="3229658"/>
            <a:chExt cx="3712852" cy="785047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5970D032-71C6-462F-A6DA-2EDAE51485B2}"/>
                </a:ext>
              </a:extLst>
            </p:cNvPr>
            <p:cNvSpPr txBox="1"/>
            <p:nvPr/>
          </p:nvSpPr>
          <p:spPr>
            <a:xfrm>
              <a:off x="4308479" y="3229658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5CCBDC88-34BF-4457-9FF1-DFBEC030EB8D}"/>
                </a:ext>
              </a:extLst>
            </p:cNvPr>
            <p:cNvSpPr txBox="1"/>
            <p:nvPr/>
          </p:nvSpPr>
          <p:spPr>
            <a:xfrm>
              <a:off x="4451533" y="3292544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4A1140A4-E32A-48A7-B792-21885EF597B3}"/>
                </a:ext>
              </a:extLst>
            </p:cNvPr>
            <p:cNvSpPr txBox="1"/>
            <p:nvPr/>
          </p:nvSpPr>
          <p:spPr>
            <a:xfrm>
              <a:off x="7225698" y="330302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9C3CE5BC-F69B-46F9-9392-ACCA83C31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07255" y="3245018"/>
              <a:ext cx="1143099" cy="769687"/>
            </a:xfrm>
            <a:prstGeom prst="rect">
              <a:avLst/>
            </a:prstGeom>
          </p:spPr>
        </p:pic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7D678BC9-3807-4C5F-ABE1-7D7EC730E90C}"/>
              </a:ext>
            </a:extLst>
          </p:cNvPr>
          <p:cNvGrpSpPr/>
          <p:nvPr/>
        </p:nvGrpSpPr>
        <p:grpSpPr>
          <a:xfrm>
            <a:off x="4336371" y="4057234"/>
            <a:ext cx="3712852" cy="579536"/>
            <a:chOff x="4404914" y="4457654"/>
            <a:chExt cx="3712852" cy="579536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4497D5D1-13EB-425E-9EB2-913E80E2723A}"/>
                </a:ext>
              </a:extLst>
            </p:cNvPr>
            <p:cNvSpPr txBox="1"/>
            <p:nvPr/>
          </p:nvSpPr>
          <p:spPr>
            <a:xfrm>
              <a:off x="4404914" y="4457654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12328345-4CDE-4924-B658-13BC63BC0426}"/>
                </a:ext>
              </a:extLst>
            </p:cNvPr>
            <p:cNvSpPr txBox="1"/>
            <p:nvPr/>
          </p:nvSpPr>
          <p:spPr>
            <a:xfrm>
              <a:off x="4547968" y="4520540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3FAD7CB7-89EE-4810-9333-1EDE754630AA}"/>
                </a:ext>
              </a:extLst>
            </p:cNvPr>
            <p:cNvSpPr txBox="1"/>
            <p:nvPr/>
          </p:nvSpPr>
          <p:spPr>
            <a:xfrm>
              <a:off x="7113960" y="451346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121225C4-08DA-4B39-8BE5-34FCEBAE4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93738" y="4564709"/>
              <a:ext cx="1082134" cy="472481"/>
            </a:xfrm>
            <a:prstGeom prst="rect">
              <a:avLst/>
            </a:prstGeom>
          </p:spPr>
        </p:pic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32B11213-CCDD-414D-9CBD-6D57F35A2B81}"/>
              </a:ext>
            </a:extLst>
          </p:cNvPr>
          <p:cNvGrpSpPr/>
          <p:nvPr/>
        </p:nvGrpSpPr>
        <p:grpSpPr>
          <a:xfrm>
            <a:off x="483964" y="5322990"/>
            <a:ext cx="8539423" cy="1015663"/>
            <a:chOff x="127719" y="5367164"/>
            <a:chExt cx="8539423" cy="1015663"/>
          </a:xfrm>
        </p:grpSpPr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2DDFB224-C9FC-4829-B652-1F26249DE86E}"/>
                </a:ext>
              </a:extLst>
            </p:cNvPr>
            <p:cNvSpPr txBox="1"/>
            <p:nvPr/>
          </p:nvSpPr>
          <p:spPr>
            <a:xfrm>
              <a:off x="127719" y="5367164"/>
              <a:ext cx="85394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プログラムを保存しよう！（ファイル名：「（自分の名前）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0102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くりかえしなまえ」）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を押してプログラムを実行してみよう！</a:t>
              </a:r>
              <a:endPara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88F54202-3A9F-4171-BEB1-307D45D63609}"/>
                </a:ext>
              </a:extLst>
            </p:cNvPr>
            <p:cNvSpPr txBox="1"/>
            <p:nvPr/>
          </p:nvSpPr>
          <p:spPr>
            <a:xfrm>
              <a:off x="1580267" y="542075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7FAB260F-5FAD-47FB-8166-5A9EA822FCA5}"/>
                </a:ext>
              </a:extLst>
            </p:cNvPr>
            <p:cNvSpPr txBox="1"/>
            <p:nvPr/>
          </p:nvSpPr>
          <p:spPr>
            <a:xfrm>
              <a:off x="3864294" y="5420751"/>
              <a:ext cx="4193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5302278D-17A9-4A58-BED2-E00D0BA8CD4E}"/>
                </a:ext>
              </a:extLst>
            </p:cNvPr>
            <p:cNvSpPr txBox="1"/>
            <p:nvPr/>
          </p:nvSpPr>
          <p:spPr>
            <a:xfrm>
              <a:off x="4598827" y="5423295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F835A1E2-36CD-4FE1-870F-93D0FB42C8F9}"/>
                </a:ext>
              </a:extLst>
            </p:cNvPr>
            <p:cNvSpPr txBox="1"/>
            <p:nvPr/>
          </p:nvSpPr>
          <p:spPr>
            <a:xfrm>
              <a:off x="5244314" y="5423295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1E0A18A1-31FE-47F9-8C0E-E6E348C8FB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27760" y="6031264"/>
              <a:ext cx="289585" cy="297206"/>
            </a:xfrm>
            <a:prstGeom prst="rect">
              <a:avLst/>
            </a:prstGeom>
          </p:spPr>
        </p:pic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8CA84915-058E-4BC1-9863-CE0DCB2400AA}"/>
                </a:ext>
              </a:extLst>
            </p:cNvPr>
            <p:cNvSpPr txBox="1"/>
            <p:nvPr/>
          </p:nvSpPr>
          <p:spPr>
            <a:xfrm>
              <a:off x="814612" y="5920726"/>
              <a:ext cx="4193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ECE8563D-3493-418D-9C4A-D8EC4FBB9C15}"/>
                </a:ext>
              </a:extLst>
            </p:cNvPr>
            <p:cNvSpPr txBox="1"/>
            <p:nvPr/>
          </p:nvSpPr>
          <p:spPr>
            <a:xfrm>
              <a:off x="2586359" y="5920726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90332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心臓のドキドキをつくろう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428625" y="389721"/>
            <a:ext cx="781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しんぞう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76FC3B9-8F05-4CED-82E3-DBA96FD57AB8}"/>
              </a:ext>
            </a:extLst>
          </p:cNvPr>
          <p:cNvSpPr txBox="1"/>
          <p:nvPr/>
        </p:nvSpPr>
        <p:spPr>
          <a:xfrm>
            <a:off x="719091" y="1339924"/>
            <a:ext cx="791000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LED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パネルに表示させるハートを作って、ドキドキを表現しよう！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6D5A5D2-BFFE-41D2-8EB4-4AE0CE70AC4D}"/>
              </a:ext>
            </a:extLst>
          </p:cNvPr>
          <p:cNvSpPr txBox="1"/>
          <p:nvPr/>
        </p:nvSpPr>
        <p:spPr>
          <a:xfrm>
            <a:off x="4518734" y="1432757"/>
            <a:ext cx="4405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7A26A42-2285-4493-8B33-09A4973FF7E4}"/>
              </a:ext>
            </a:extLst>
          </p:cNvPr>
          <p:cNvSpPr txBox="1"/>
          <p:nvPr/>
        </p:nvSpPr>
        <p:spPr>
          <a:xfrm>
            <a:off x="2158582" y="1432757"/>
            <a:ext cx="8030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86FA13C-B0E9-4D46-90BD-8308C26F7368}"/>
              </a:ext>
            </a:extLst>
          </p:cNvPr>
          <p:cNvSpPr txBox="1"/>
          <p:nvPr/>
        </p:nvSpPr>
        <p:spPr>
          <a:xfrm>
            <a:off x="6758695" y="1432757"/>
            <a:ext cx="8030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ひょうげん</a:t>
            </a:r>
            <a:endParaRPr kumimoji="1" lang="en-US" altLang="ja-JP" sz="9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DB1A71F-0668-4E9C-A225-775DD0E0B8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98736" y="2721008"/>
            <a:ext cx="2885243" cy="292963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CB6616A-D8E1-43CB-A8E8-8350221AAD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896726" y="2664154"/>
            <a:ext cx="2895356" cy="3033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0422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心臓のドキドキをつくろう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2774F31-39C1-477D-8DF2-D4676A58096B}"/>
              </a:ext>
            </a:extLst>
          </p:cNvPr>
          <p:cNvSpPr txBox="1"/>
          <p:nvPr/>
        </p:nvSpPr>
        <p:spPr>
          <a:xfrm>
            <a:off x="428625" y="389721"/>
            <a:ext cx="781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しんぞう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95C14CC5-5FE9-40D3-8FD1-393F5596352B}"/>
              </a:ext>
            </a:extLst>
          </p:cNvPr>
          <p:cNvSpPr txBox="1"/>
          <p:nvPr/>
        </p:nvSpPr>
        <p:spPr>
          <a:xfrm>
            <a:off x="618636" y="1092133"/>
            <a:ext cx="288607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ハートの絵をつくろう！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35E6D06-1FEE-447E-A28B-093DEE741558}"/>
              </a:ext>
            </a:extLst>
          </p:cNvPr>
          <p:cNvSpPr txBox="1"/>
          <p:nvPr/>
        </p:nvSpPr>
        <p:spPr>
          <a:xfrm>
            <a:off x="1568747" y="1163833"/>
            <a:ext cx="3530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3B4B27A-D01E-4B8E-971B-4D7B218C70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364" y="1747542"/>
            <a:ext cx="2695575" cy="2295525"/>
          </a:xfrm>
          <a:prstGeom prst="rect">
            <a:avLst/>
          </a:prstGeom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F86B0BCF-1ACB-401B-BB3D-DC2ED19455C6}"/>
              </a:ext>
            </a:extLst>
          </p:cNvPr>
          <p:cNvGrpSpPr/>
          <p:nvPr/>
        </p:nvGrpSpPr>
        <p:grpSpPr>
          <a:xfrm>
            <a:off x="4616703" y="2040690"/>
            <a:ext cx="4233502" cy="1131079"/>
            <a:chOff x="4616703" y="2259830"/>
            <a:chExt cx="4233502" cy="1131079"/>
          </a:xfrm>
        </p:grpSpPr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75CB0862-03DC-49A7-9757-33A82E11F193}"/>
                </a:ext>
              </a:extLst>
            </p:cNvPr>
            <p:cNvSpPr txBox="1"/>
            <p:nvPr/>
          </p:nvSpPr>
          <p:spPr>
            <a:xfrm>
              <a:off x="4616703" y="2259830"/>
              <a:ext cx="423350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▽を押してパレットを表示する。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05090BB0-37B4-44A8-9EC4-BACA87606D66}"/>
                </a:ext>
              </a:extLst>
            </p:cNvPr>
            <p:cNvSpPr txBox="1"/>
            <p:nvPr/>
          </p:nvSpPr>
          <p:spPr>
            <a:xfrm>
              <a:off x="8027937" y="2317113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1CDDE1A6-5B9F-4CF9-B62D-890757F3AADA}"/>
                </a:ext>
              </a:extLst>
            </p:cNvPr>
            <p:cNvSpPr txBox="1"/>
            <p:nvPr/>
          </p:nvSpPr>
          <p:spPr>
            <a:xfrm>
              <a:off x="4899993" y="2322885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634DE09B-2A01-49E4-B8CB-1713C6D09E63}"/>
                </a:ext>
              </a:extLst>
            </p:cNvPr>
            <p:cNvSpPr txBox="1"/>
            <p:nvPr/>
          </p:nvSpPr>
          <p:spPr>
            <a:xfrm>
              <a:off x="5345192" y="2317113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8F5D42EA-044A-4D53-9CE3-CA82902874AD}"/>
                </a:ext>
              </a:extLst>
            </p:cNvPr>
            <p:cNvSpPr txBox="1"/>
            <p:nvPr/>
          </p:nvSpPr>
          <p:spPr>
            <a:xfrm>
              <a:off x="6776378" y="2882781"/>
              <a:ext cx="8874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36ACA63D-E034-4658-92DF-9AE076467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97989" y="2452634"/>
              <a:ext cx="1623201" cy="426757"/>
            </a:xfrm>
            <a:prstGeom prst="rect">
              <a:avLst/>
            </a:prstGeom>
          </p:spPr>
        </p:pic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2F82CE71-1E8B-4CAC-9DCF-2E5705743522}"/>
                </a:ext>
              </a:extLst>
            </p:cNvPr>
            <p:cNvSpPr txBox="1"/>
            <p:nvPr/>
          </p:nvSpPr>
          <p:spPr>
            <a:xfrm>
              <a:off x="5133532" y="2882781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77" name="直線矢印コネクタ 76">
            <a:extLst>
              <a:ext uri="{FF2B5EF4-FFF2-40B4-BE49-F238E27FC236}">
                <a16:creationId xmlns:a16="http://schemas.microsoft.com/office/drawing/2014/main" id="{5DD03A83-6309-43C2-837B-5855941ED698}"/>
              </a:ext>
            </a:extLst>
          </p:cNvPr>
          <p:cNvCxnSpPr>
            <a:cxnSpLocks/>
          </p:cNvCxnSpPr>
          <p:nvPr/>
        </p:nvCxnSpPr>
        <p:spPr>
          <a:xfrm>
            <a:off x="1271058" y="2040690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2F958EFE-EB4B-4437-95AE-C2968B0D12C4}"/>
              </a:ext>
            </a:extLst>
          </p:cNvPr>
          <p:cNvGrpSpPr/>
          <p:nvPr/>
        </p:nvGrpSpPr>
        <p:grpSpPr>
          <a:xfrm>
            <a:off x="618636" y="1739518"/>
            <a:ext cx="652422" cy="639195"/>
            <a:chOff x="182102" y="2738437"/>
            <a:chExt cx="652422" cy="639195"/>
          </a:xfrm>
        </p:grpSpPr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D733322B-A095-4A8E-A556-3E6155FFC9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0016" y="2808073"/>
              <a:ext cx="514350" cy="542925"/>
            </a:xfrm>
            <a:prstGeom prst="rect">
              <a:avLst/>
            </a:prstGeom>
          </p:spPr>
        </p:pic>
        <p:sp>
          <p:nvSpPr>
            <p:cNvPr id="80" name="四角形: 角を丸くする 79">
              <a:extLst>
                <a:ext uri="{FF2B5EF4-FFF2-40B4-BE49-F238E27FC236}">
                  <a16:creationId xmlns:a16="http://schemas.microsoft.com/office/drawing/2014/main" id="{4591679E-BC76-4300-8D24-3245A7B3DA08}"/>
                </a:ext>
              </a:extLst>
            </p:cNvPr>
            <p:cNvSpPr/>
            <p:nvPr/>
          </p:nvSpPr>
          <p:spPr>
            <a:xfrm>
              <a:off x="182102" y="273843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18" name="図 17">
            <a:extLst>
              <a:ext uri="{FF2B5EF4-FFF2-40B4-BE49-F238E27FC236}">
                <a16:creationId xmlns:a16="http://schemas.microsoft.com/office/drawing/2014/main" id="{31CB5981-9F5D-445D-B2C7-1BA84843A1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2364" y="4619625"/>
            <a:ext cx="2847975" cy="2238375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79BCEBD1-2AEB-4025-B8AB-34D3DBAC5973}"/>
              </a:ext>
            </a:extLst>
          </p:cNvPr>
          <p:cNvGrpSpPr/>
          <p:nvPr/>
        </p:nvGrpSpPr>
        <p:grpSpPr>
          <a:xfrm>
            <a:off x="4639800" y="5456874"/>
            <a:ext cx="4273155" cy="577081"/>
            <a:chOff x="4621753" y="4418186"/>
            <a:chExt cx="4273155" cy="577081"/>
          </a:xfrm>
        </p:grpSpPr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083EBAEF-DBD4-4280-BCD6-0A6B14749882}"/>
                </a:ext>
              </a:extLst>
            </p:cNvPr>
            <p:cNvSpPr txBox="1"/>
            <p:nvPr/>
          </p:nvSpPr>
          <p:spPr>
            <a:xfrm>
              <a:off x="4661406" y="4418186"/>
              <a:ext cx="423350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赤を選んでハートの絵をつくる。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78C6895E-72B9-4FBF-91FC-B50B2F035F08}"/>
                </a:ext>
              </a:extLst>
            </p:cNvPr>
            <p:cNvSpPr txBox="1"/>
            <p:nvPr/>
          </p:nvSpPr>
          <p:spPr>
            <a:xfrm>
              <a:off x="4621753" y="4496514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28B4D609-4125-4E0C-964F-E5285714659C}"/>
                </a:ext>
              </a:extLst>
            </p:cNvPr>
            <p:cNvSpPr txBox="1"/>
            <p:nvPr/>
          </p:nvSpPr>
          <p:spPr>
            <a:xfrm>
              <a:off x="5084074" y="4496514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2F05A865-EFB8-4248-AF23-43061D222479}"/>
                </a:ext>
              </a:extLst>
            </p:cNvPr>
            <p:cNvSpPr txBox="1"/>
            <p:nvPr/>
          </p:nvSpPr>
          <p:spPr>
            <a:xfrm>
              <a:off x="6747553" y="4496514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92" name="矢印: 右 91">
            <a:extLst>
              <a:ext uri="{FF2B5EF4-FFF2-40B4-BE49-F238E27FC236}">
                <a16:creationId xmlns:a16="http://schemas.microsoft.com/office/drawing/2014/main" id="{F1674437-BA57-442B-BB2E-61EFB40C8AC5}"/>
              </a:ext>
            </a:extLst>
          </p:cNvPr>
          <p:cNvSpPr/>
          <p:nvPr/>
        </p:nvSpPr>
        <p:spPr>
          <a:xfrm rot="5400000">
            <a:off x="2427259" y="387527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3" name="楕円 92">
            <a:extLst>
              <a:ext uri="{FF2B5EF4-FFF2-40B4-BE49-F238E27FC236}">
                <a16:creationId xmlns:a16="http://schemas.microsoft.com/office/drawing/2014/main" id="{454CB458-F2F5-4747-B388-B7B727D61DC3}"/>
              </a:ext>
            </a:extLst>
          </p:cNvPr>
          <p:cNvSpPr/>
          <p:nvPr/>
        </p:nvSpPr>
        <p:spPr>
          <a:xfrm>
            <a:off x="3282399" y="5634426"/>
            <a:ext cx="450072" cy="450072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3647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心臓のドキドキをつくろう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2774F31-39C1-477D-8DF2-D4676A58096B}"/>
              </a:ext>
            </a:extLst>
          </p:cNvPr>
          <p:cNvSpPr txBox="1"/>
          <p:nvPr/>
        </p:nvSpPr>
        <p:spPr>
          <a:xfrm>
            <a:off x="428625" y="389721"/>
            <a:ext cx="781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しんぞう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9440D95-A7AA-425E-9BC7-4091BCA55F8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515" y="1690999"/>
            <a:ext cx="2818528" cy="150516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6304E06-E439-41B0-A9AA-3FC1B689B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840" y="3981138"/>
            <a:ext cx="2876550" cy="2371725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64609C0-5898-4B37-A5E3-0EFE7885A7D2}"/>
              </a:ext>
            </a:extLst>
          </p:cNvPr>
          <p:cNvGrpSpPr/>
          <p:nvPr/>
        </p:nvGrpSpPr>
        <p:grpSpPr>
          <a:xfrm>
            <a:off x="4362700" y="1987306"/>
            <a:ext cx="4585991" cy="577081"/>
            <a:chOff x="4558008" y="1836499"/>
            <a:chExt cx="4585991" cy="577081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DEA7BA31-78A0-4860-A2F8-AE3BD2FAE31E}"/>
                </a:ext>
              </a:extLst>
            </p:cNvPr>
            <p:cNvSpPr txBox="1"/>
            <p:nvPr/>
          </p:nvSpPr>
          <p:spPr>
            <a:xfrm>
              <a:off x="4558008" y="1836499"/>
              <a:ext cx="45859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ブロックを右クリックして、複製する。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7DD13130-7E7F-4DF1-A6F8-6A29B0F9FE87}"/>
                </a:ext>
              </a:extLst>
            </p:cNvPr>
            <p:cNvSpPr txBox="1"/>
            <p:nvPr/>
          </p:nvSpPr>
          <p:spPr>
            <a:xfrm>
              <a:off x="7453591" y="1903095"/>
              <a:ext cx="8115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ふくせい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DBF33078-AD6F-41E1-B0EC-C172D7094C1F}"/>
                </a:ext>
              </a:extLst>
            </p:cNvPr>
            <p:cNvSpPr txBox="1"/>
            <p:nvPr/>
          </p:nvSpPr>
          <p:spPr>
            <a:xfrm>
              <a:off x="5628040" y="1903095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5" name="四角形: 角を丸くする 34">
            <a:extLst>
              <a:ext uri="{FF2B5EF4-FFF2-40B4-BE49-F238E27FC236}">
                <a16:creationId xmlns:a16="http://schemas.microsoft.com/office/drawing/2014/main" id="{22B2B004-F859-4DB0-A930-400F6FFDB2CA}"/>
              </a:ext>
            </a:extLst>
          </p:cNvPr>
          <p:cNvSpPr/>
          <p:nvPr/>
        </p:nvSpPr>
        <p:spPr>
          <a:xfrm>
            <a:off x="1367015" y="2046712"/>
            <a:ext cx="2570028" cy="458270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69806541-4930-491A-BAE4-45925B2BAFF4}"/>
              </a:ext>
            </a:extLst>
          </p:cNvPr>
          <p:cNvGrpSpPr/>
          <p:nvPr/>
        </p:nvGrpSpPr>
        <p:grpSpPr>
          <a:xfrm>
            <a:off x="4226650" y="4616552"/>
            <a:ext cx="3425901" cy="1131079"/>
            <a:chOff x="4226650" y="4616552"/>
            <a:chExt cx="3425901" cy="1131079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5F2C0660-FADA-4DD2-A009-C734209578AA}"/>
                </a:ext>
              </a:extLst>
            </p:cNvPr>
            <p:cNvSpPr txBox="1"/>
            <p:nvPr/>
          </p:nvSpPr>
          <p:spPr>
            <a:xfrm>
              <a:off x="4288230" y="4616552"/>
              <a:ext cx="336432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▽を押してパレットを表示し、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小さいハートに修正する。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CF794C70-198A-4855-A6BA-030842CE3A6A}"/>
                </a:ext>
              </a:extLst>
            </p:cNvPr>
            <p:cNvSpPr txBox="1"/>
            <p:nvPr/>
          </p:nvSpPr>
          <p:spPr>
            <a:xfrm>
              <a:off x="6447904" y="4658872"/>
              <a:ext cx="8874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AC8C0F13-4806-460C-8A5D-BA1E5D1C1813}"/>
                </a:ext>
              </a:extLst>
            </p:cNvPr>
            <p:cNvSpPr txBox="1"/>
            <p:nvPr/>
          </p:nvSpPr>
          <p:spPr>
            <a:xfrm>
              <a:off x="4805058" y="4658872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BEC1B599-6289-4DB0-942A-E83FC80C853A}"/>
                </a:ext>
              </a:extLst>
            </p:cNvPr>
            <p:cNvSpPr txBox="1"/>
            <p:nvPr/>
          </p:nvSpPr>
          <p:spPr>
            <a:xfrm>
              <a:off x="5731777" y="5238763"/>
              <a:ext cx="8874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しゅうせい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22E51D0E-B642-4C25-8FC7-1232A0B40E36}"/>
                </a:ext>
              </a:extLst>
            </p:cNvPr>
            <p:cNvSpPr txBox="1"/>
            <p:nvPr/>
          </p:nvSpPr>
          <p:spPr>
            <a:xfrm>
              <a:off x="4226650" y="5238763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84513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心臓のドキドキをつくろう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2774F31-39C1-477D-8DF2-D4676A58096B}"/>
              </a:ext>
            </a:extLst>
          </p:cNvPr>
          <p:cNvSpPr txBox="1"/>
          <p:nvPr/>
        </p:nvSpPr>
        <p:spPr>
          <a:xfrm>
            <a:off x="428625" y="389721"/>
            <a:ext cx="781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しんぞう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95C14CC5-5FE9-40D3-8FD1-393F5596352B}"/>
              </a:ext>
            </a:extLst>
          </p:cNvPr>
          <p:cNvSpPr txBox="1"/>
          <p:nvPr/>
        </p:nvSpPr>
        <p:spPr>
          <a:xfrm>
            <a:off x="618636" y="1092133"/>
            <a:ext cx="69388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ハートを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LED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パネルに表示させよう！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35E6D06-1FEE-447E-A28B-093DEE741558}"/>
              </a:ext>
            </a:extLst>
          </p:cNvPr>
          <p:cNvSpPr txBox="1"/>
          <p:nvPr/>
        </p:nvSpPr>
        <p:spPr>
          <a:xfrm>
            <a:off x="2837864" y="1157441"/>
            <a:ext cx="7664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D124C15-3131-4D00-9E51-18DF4DFAB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071" y="1920311"/>
            <a:ext cx="2228850" cy="2857500"/>
          </a:xfrm>
          <a:prstGeom prst="rect">
            <a:avLst/>
          </a:prstGeom>
        </p:spPr>
      </p:pic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CEF52661-EF3B-4846-9552-A7F93AB2234D}"/>
              </a:ext>
            </a:extLst>
          </p:cNvPr>
          <p:cNvCxnSpPr>
            <a:cxnSpLocks/>
          </p:cNvCxnSpPr>
          <p:nvPr/>
        </p:nvCxnSpPr>
        <p:spPr>
          <a:xfrm>
            <a:off x="883330" y="2311780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FCF2ADCE-C416-4E2C-B2CF-C813F02C68EF}"/>
              </a:ext>
            </a:extLst>
          </p:cNvPr>
          <p:cNvGrpSpPr/>
          <p:nvPr/>
        </p:nvGrpSpPr>
        <p:grpSpPr>
          <a:xfrm>
            <a:off x="220220" y="1844348"/>
            <a:ext cx="652422" cy="639195"/>
            <a:chOff x="268623" y="1661615"/>
            <a:chExt cx="652422" cy="639195"/>
          </a:xfrm>
        </p:grpSpPr>
        <p:sp>
          <p:nvSpPr>
            <p:cNvPr id="45" name="四角形: 角を丸くする 44">
              <a:extLst>
                <a:ext uri="{FF2B5EF4-FFF2-40B4-BE49-F238E27FC236}">
                  <a16:creationId xmlns:a16="http://schemas.microsoft.com/office/drawing/2014/main" id="{AC2493B9-120B-46CC-92ED-ED999BC7C5A6}"/>
                </a:ext>
              </a:extLst>
            </p:cNvPr>
            <p:cNvSpPr/>
            <p:nvPr/>
          </p:nvSpPr>
          <p:spPr>
            <a:xfrm>
              <a:off x="268623" y="166161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図 46">
              <a:extLst>
                <a:ext uri="{FF2B5EF4-FFF2-40B4-BE49-F238E27FC236}">
                  <a16:creationId xmlns:a16="http://schemas.microsoft.com/office/drawing/2014/main" id="{02994AD5-8E95-45AE-A625-D4A036659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4034" y="1702677"/>
              <a:ext cx="571500" cy="571500"/>
            </a:xfrm>
            <a:prstGeom prst="rect">
              <a:avLst/>
            </a:prstGeom>
          </p:spPr>
        </p:pic>
      </p:grp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6AC3CACF-9EC8-4D9F-A6FF-6715B1757A4A}"/>
              </a:ext>
            </a:extLst>
          </p:cNvPr>
          <p:cNvGrpSpPr/>
          <p:nvPr/>
        </p:nvGrpSpPr>
        <p:grpSpPr>
          <a:xfrm>
            <a:off x="232903" y="3279425"/>
            <a:ext cx="652422" cy="639195"/>
            <a:chOff x="182102" y="2738437"/>
            <a:chExt cx="652422" cy="639195"/>
          </a:xfrm>
        </p:grpSpPr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894D6865-1BD2-4871-AEA5-36252CC948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0016" y="2808073"/>
              <a:ext cx="514350" cy="542925"/>
            </a:xfrm>
            <a:prstGeom prst="rect">
              <a:avLst/>
            </a:prstGeom>
          </p:spPr>
        </p:pic>
        <p:sp>
          <p:nvSpPr>
            <p:cNvPr id="71" name="四角形: 角を丸くする 70">
              <a:extLst>
                <a:ext uri="{FF2B5EF4-FFF2-40B4-BE49-F238E27FC236}">
                  <a16:creationId xmlns:a16="http://schemas.microsoft.com/office/drawing/2014/main" id="{41168D63-175C-4C1E-965F-66C3F13C5234}"/>
                </a:ext>
              </a:extLst>
            </p:cNvPr>
            <p:cNvSpPr/>
            <p:nvPr/>
          </p:nvSpPr>
          <p:spPr>
            <a:xfrm>
              <a:off x="182102" y="273843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4B860651-C372-4F4C-9441-030D914F9AD9}"/>
              </a:ext>
            </a:extLst>
          </p:cNvPr>
          <p:cNvGrpSpPr/>
          <p:nvPr/>
        </p:nvGrpSpPr>
        <p:grpSpPr>
          <a:xfrm>
            <a:off x="232903" y="2553179"/>
            <a:ext cx="652422" cy="639195"/>
            <a:chOff x="303415" y="2322618"/>
            <a:chExt cx="652422" cy="639195"/>
          </a:xfrm>
        </p:grpSpPr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D8D494B0-2805-4F66-9F3B-71BDA53F6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74" name="四角形: 角を丸くする 73">
              <a:extLst>
                <a:ext uri="{FF2B5EF4-FFF2-40B4-BE49-F238E27FC236}">
                  <a16:creationId xmlns:a16="http://schemas.microsoft.com/office/drawing/2014/main" id="{C5C61840-70F7-45D6-A6A3-FF4FA18AAAE5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A7B630D4-3F7D-42E6-AB16-FF9AA4D67077}"/>
              </a:ext>
            </a:extLst>
          </p:cNvPr>
          <p:cNvCxnSpPr>
            <a:cxnSpLocks/>
          </p:cNvCxnSpPr>
          <p:nvPr/>
        </p:nvCxnSpPr>
        <p:spPr>
          <a:xfrm>
            <a:off x="883330" y="2783086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コネクタ: カギ線 75">
            <a:extLst>
              <a:ext uri="{FF2B5EF4-FFF2-40B4-BE49-F238E27FC236}">
                <a16:creationId xmlns:a16="http://schemas.microsoft.com/office/drawing/2014/main" id="{9B2F5F22-099C-42C3-BE0D-2A7E9037607B}"/>
              </a:ext>
            </a:extLst>
          </p:cNvPr>
          <p:cNvCxnSpPr>
            <a:cxnSpLocks/>
            <a:stCxn id="71" idx="3"/>
          </p:cNvCxnSpPr>
          <p:nvPr/>
        </p:nvCxnSpPr>
        <p:spPr>
          <a:xfrm flipV="1">
            <a:off x="885325" y="3124371"/>
            <a:ext cx="571122" cy="474652"/>
          </a:xfrm>
          <a:prstGeom prst="bentConnector3">
            <a:avLst>
              <a:gd name="adj1" fmla="val 29793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57F79887-DB77-43C0-9B19-BE06D96227EF}"/>
              </a:ext>
            </a:extLst>
          </p:cNvPr>
          <p:cNvGrpSpPr/>
          <p:nvPr/>
        </p:nvGrpSpPr>
        <p:grpSpPr>
          <a:xfrm>
            <a:off x="3506463" y="1679254"/>
            <a:ext cx="4252653" cy="590327"/>
            <a:chOff x="4120077" y="2217378"/>
            <a:chExt cx="4252653" cy="590327"/>
          </a:xfrm>
        </p:grpSpPr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EBC1F85C-CBEC-4A79-BE03-17136600B042}"/>
                </a:ext>
              </a:extLst>
            </p:cNvPr>
            <p:cNvSpPr txBox="1"/>
            <p:nvPr/>
          </p:nvSpPr>
          <p:spPr>
            <a:xfrm>
              <a:off x="4120077" y="2217378"/>
              <a:ext cx="425265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ACB8F7CC-003B-4E7C-A4DE-238B52530965}"/>
                </a:ext>
              </a:extLst>
            </p:cNvPr>
            <p:cNvSpPr txBox="1"/>
            <p:nvPr/>
          </p:nvSpPr>
          <p:spPr>
            <a:xfrm>
              <a:off x="7280993" y="2259697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0" name="図 79">
              <a:extLst>
                <a:ext uri="{FF2B5EF4-FFF2-40B4-BE49-F238E27FC236}">
                  <a16:creationId xmlns:a16="http://schemas.microsoft.com/office/drawing/2014/main" id="{5A0E7009-6C23-4D6E-B100-32AADD41E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52879" y="2289500"/>
              <a:ext cx="1143099" cy="518205"/>
            </a:xfrm>
            <a:prstGeom prst="rect">
              <a:avLst/>
            </a:prstGeom>
          </p:spPr>
        </p:pic>
      </p:grpSp>
      <p:grpSp>
        <p:nvGrpSpPr>
          <p:cNvPr id="88" name="グループ化 87">
            <a:extLst>
              <a:ext uri="{FF2B5EF4-FFF2-40B4-BE49-F238E27FC236}">
                <a16:creationId xmlns:a16="http://schemas.microsoft.com/office/drawing/2014/main" id="{FD5165FA-DEE6-43C4-ADEC-2B58037BA4E7}"/>
              </a:ext>
            </a:extLst>
          </p:cNvPr>
          <p:cNvGrpSpPr/>
          <p:nvPr/>
        </p:nvGrpSpPr>
        <p:grpSpPr>
          <a:xfrm>
            <a:off x="3506463" y="2315250"/>
            <a:ext cx="3712852" cy="785047"/>
            <a:chOff x="4308479" y="3229658"/>
            <a:chExt cx="3712852" cy="785047"/>
          </a:xfrm>
        </p:grpSpPr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519117CB-047E-4C9E-B301-967E20479949}"/>
                </a:ext>
              </a:extLst>
            </p:cNvPr>
            <p:cNvSpPr txBox="1"/>
            <p:nvPr/>
          </p:nvSpPr>
          <p:spPr>
            <a:xfrm>
              <a:off x="4308479" y="3229658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78A70CDB-C1AA-4090-8590-FD6B02B13D8B}"/>
                </a:ext>
              </a:extLst>
            </p:cNvPr>
            <p:cNvSpPr txBox="1"/>
            <p:nvPr/>
          </p:nvSpPr>
          <p:spPr>
            <a:xfrm>
              <a:off x="4451533" y="3292544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8862116E-582E-4FE7-9501-8A27F17E29E0}"/>
                </a:ext>
              </a:extLst>
            </p:cNvPr>
            <p:cNvSpPr txBox="1"/>
            <p:nvPr/>
          </p:nvSpPr>
          <p:spPr>
            <a:xfrm>
              <a:off x="7225698" y="330302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2" name="図 91">
              <a:extLst>
                <a:ext uri="{FF2B5EF4-FFF2-40B4-BE49-F238E27FC236}">
                  <a16:creationId xmlns:a16="http://schemas.microsoft.com/office/drawing/2014/main" id="{3904F0C7-DE3E-44D7-BB84-3A413CEE3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07255" y="3245018"/>
              <a:ext cx="1143099" cy="769687"/>
            </a:xfrm>
            <a:prstGeom prst="rect">
              <a:avLst/>
            </a:prstGeom>
          </p:spPr>
        </p:pic>
      </p:grpSp>
      <p:grpSp>
        <p:nvGrpSpPr>
          <p:cNvPr id="93" name="グループ化 92">
            <a:extLst>
              <a:ext uri="{FF2B5EF4-FFF2-40B4-BE49-F238E27FC236}">
                <a16:creationId xmlns:a16="http://schemas.microsoft.com/office/drawing/2014/main" id="{6F751F59-AC90-4F3A-87F0-CFABB33F3629}"/>
              </a:ext>
            </a:extLst>
          </p:cNvPr>
          <p:cNvGrpSpPr/>
          <p:nvPr/>
        </p:nvGrpSpPr>
        <p:grpSpPr>
          <a:xfrm>
            <a:off x="3506463" y="3597715"/>
            <a:ext cx="3712852" cy="579536"/>
            <a:chOff x="4404914" y="4457654"/>
            <a:chExt cx="3712852" cy="579536"/>
          </a:xfrm>
        </p:grpSpPr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3192EB36-CBD0-4762-9455-B1CD193F9D98}"/>
                </a:ext>
              </a:extLst>
            </p:cNvPr>
            <p:cNvSpPr txBox="1"/>
            <p:nvPr/>
          </p:nvSpPr>
          <p:spPr>
            <a:xfrm>
              <a:off x="4404914" y="4457654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C3A17762-542A-4726-9409-64C9CC30D3D7}"/>
                </a:ext>
              </a:extLst>
            </p:cNvPr>
            <p:cNvSpPr txBox="1"/>
            <p:nvPr/>
          </p:nvSpPr>
          <p:spPr>
            <a:xfrm>
              <a:off x="4547968" y="4520540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2980EF29-6CE5-48A3-9824-10532C8D4A6A}"/>
                </a:ext>
              </a:extLst>
            </p:cNvPr>
            <p:cNvSpPr txBox="1"/>
            <p:nvPr/>
          </p:nvSpPr>
          <p:spPr>
            <a:xfrm>
              <a:off x="7113960" y="451346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7" name="図 96">
              <a:extLst>
                <a:ext uri="{FF2B5EF4-FFF2-40B4-BE49-F238E27FC236}">
                  <a16:creationId xmlns:a16="http://schemas.microsoft.com/office/drawing/2014/main" id="{488BBBBC-9A57-4778-834D-88A37DA343A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93738" y="4564709"/>
              <a:ext cx="1082134" cy="47248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9C5A4BEE-EBA1-48AD-BC83-3917CD038578}"/>
              </a:ext>
            </a:extLst>
          </p:cNvPr>
          <p:cNvGrpSpPr/>
          <p:nvPr/>
        </p:nvGrpSpPr>
        <p:grpSpPr>
          <a:xfrm>
            <a:off x="3578933" y="2999525"/>
            <a:ext cx="3854846" cy="593845"/>
            <a:chOff x="4007980" y="3280027"/>
            <a:chExt cx="3854846" cy="593845"/>
          </a:xfrm>
        </p:grpSpPr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A0782773-C953-44BE-B6AD-FA8910EF4C07}"/>
                </a:ext>
              </a:extLst>
            </p:cNvPr>
            <p:cNvSpPr txBox="1"/>
            <p:nvPr/>
          </p:nvSpPr>
          <p:spPr>
            <a:xfrm>
              <a:off x="4073598" y="3280027"/>
              <a:ext cx="378922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作成した　　　　　　　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76953ABF-4178-4E2D-9453-602D4A39355C}"/>
                </a:ext>
              </a:extLst>
            </p:cNvPr>
            <p:cNvSpPr txBox="1"/>
            <p:nvPr/>
          </p:nvSpPr>
          <p:spPr>
            <a:xfrm>
              <a:off x="6847335" y="3349061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7A493E88-D6C0-45ED-BE7C-5BA56A4C4059}"/>
                </a:ext>
              </a:extLst>
            </p:cNvPr>
            <p:cNvSpPr txBox="1"/>
            <p:nvPr/>
          </p:nvSpPr>
          <p:spPr>
            <a:xfrm>
              <a:off x="4007980" y="3325265"/>
              <a:ext cx="7788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さくせい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A73AEF75-A9CB-4C9C-ABF6-B7EB3012FA2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059628" y="3416632"/>
              <a:ext cx="1661304" cy="457240"/>
            </a:xfrm>
            <a:prstGeom prst="rect">
              <a:avLst/>
            </a:prstGeom>
          </p:spPr>
        </p:pic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1F5FF4BB-5F2F-4CD2-B98D-9177FC6F23BA}"/>
              </a:ext>
            </a:extLst>
          </p:cNvPr>
          <p:cNvGrpSpPr/>
          <p:nvPr/>
        </p:nvGrpSpPr>
        <p:grpSpPr>
          <a:xfrm>
            <a:off x="3593946" y="4257548"/>
            <a:ext cx="5375223" cy="622632"/>
            <a:chOff x="3910820" y="4784437"/>
            <a:chExt cx="5375223" cy="622632"/>
          </a:xfrm>
        </p:grpSpPr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11CC59C4-E798-4A84-AB3C-EE2244C09DE9}"/>
                </a:ext>
              </a:extLst>
            </p:cNvPr>
            <p:cNvSpPr txBox="1"/>
            <p:nvPr/>
          </p:nvSpPr>
          <p:spPr>
            <a:xfrm>
              <a:off x="3964069" y="4784437"/>
              <a:ext cx="532197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同じようにして　　　　　　　のブロックを作る。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3EBCCC38-B640-400B-BE41-AFF61E1D9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630775" y="4949829"/>
              <a:ext cx="1653683" cy="457240"/>
            </a:xfrm>
            <a:prstGeom prst="rect">
              <a:avLst/>
            </a:prstGeom>
          </p:spPr>
        </p:pic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39402BC2-BA33-4710-A18B-572941856B2C}"/>
                </a:ext>
              </a:extLst>
            </p:cNvPr>
            <p:cNvSpPr txBox="1"/>
            <p:nvPr/>
          </p:nvSpPr>
          <p:spPr>
            <a:xfrm>
              <a:off x="3910820" y="484451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0604B026-ABE5-409E-9B2C-B811B77D7F23}"/>
                </a:ext>
              </a:extLst>
            </p:cNvPr>
            <p:cNvSpPr txBox="1"/>
            <p:nvPr/>
          </p:nvSpPr>
          <p:spPr>
            <a:xfrm>
              <a:off x="8462711" y="485453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04" name="正方形/長方形 103">
            <a:extLst>
              <a:ext uri="{FF2B5EF4-FFF2-40B4-BE49-F238E27FC236}">
                <a16:creationId xmlns:a16="http://schemas.microsoft.com/office/drawing/2014/main" id="{D2DC538A-AE6E-4C36-ABE7-E498AE8693AD}"/>
              </a:ext>
            </a:extLst>
          </p:cNvPr>
          <p:cNvSpPr/>
          <p:nvPr/>
        </p:nvSpPr>
        <p:spPr>
          <a:xfrm>
            <a:off x="195181" y="5366098"/>
            <a:ext cx="8903084" cy="1015661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05" name="グループ化 104">
            <a:extLst>
              <a:ext uri="{FF2B5EF4-FFF2-40B4-BE49-F238E27FC236}">
                <a16:creationId xmlns:a16="http://schemas.microsoft.com/office/drawing/2014/main" id="{0BFA2643-646A-480F-B9D6-5ADC8B9D53FB}"/>
              </a:ext>
            </a:extLst>
          </p:cNvPr>
          <p:cNvGrpSpPr/>
          <p:nvPr/>
        </p:nvGrpSpPr>
        <p:grpSpPr>
          <a:xfrm>
            <a:off x="483964" y="5322990"/>
            <a:ext cx="8539423" cy="1015663"/>
            <a:chOff x="127719" y="5367164"/>
            <a:chExt cx="8539423" cy="1015663"/>
          </a:xfrm>
        </p:grpSpPr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4CB83061-0398-42E0-9447-8CF4BCB5F2BD}"/>
                </a:ext>
              </a:extLst>
            </p:cNvPr>
            <p:cNvSpPr txBox="1"/>
            <p:nvPr/>
          </p:nvSpPr>
          <p:spPr>
            <a:xfrm>
              <a:off x="127719" y="5367164"/>
              <a:ext cx="853942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プログラムを保存しよう！（ファイル名：「（自分の名前）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0103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しんぞうどきどき」）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を押してプログラムを実行してみよう！</a:t>
              </a:r>
              <a:endPara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271A6D72-7A85-4400-B685-37B9185BFF29}"/>
                </a:ext>
              </a:extLst>
            </p:cNvPr>
            <p:cNvSpPr txBox="1"/>
            <p:nvPr/>
          </p:nvSpPr>
          <p:spPr>
            <a:xfrm>
              <a:off x="1580267" y="542075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8" name="テキスト ボックス 107">
              <a:extLst>
                <a:ext uri="{FF2B5EF4-FFF2-40B4-BE49-F238E27FC236}">
                  <a16:creationId xmlns:a16="http://schemas.microsoft.com/office/drawing/2014/main" id="{F2C1E280-F6F0-4210-9CCB-41592B606A1C}"/>
                </a:ext>
              </a:extLst>
            </p:cNvPr>
            <p:cNvSpPr txBox="1"/>
            <p:nvPr/>
          </p:nvSpPr>
          <p:spPr>
            <a:xfrm>
              <a:off x="3864294" y="5420751"/>
              <a:ext cx="4193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13EAF665-F2F6-4EC5-A8DD-0B506D1581C9}"/>
                </a:ext>
              </a:extLst>
            </p:cNvPr>
            <p:cNvSpPr txBox="1"/>
            <p:nvPr/>
          </p:nvSpPr>
          <p:spPr>
            <a:xfrm>
              <a:off x="4598827" y="5423295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47863FDE-A28E-4E27-97FD-E97406216849}"/>
                </a:ext>
              </a:extLst>
            </p:cNvPr>
            <p:cNvSpPr txBox="1"/>
            <p:nvPr/>
          </p:nvSpPr>
          <p:spPr>
            <a:xfrm>
              <a:off x="5244314" y="5423295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1" name="図 110">
              <a:extLst>
                <a:ext uri="{FF2B5EF4-FFF2-40B4-BE49-F238E27FC236}">
                  <a16:creationId xmlns:a16="http://schemas.microsoft.com/office/drawing/2014/main" id="{A003D81B-7FA9-4E96-8998-51E6C87977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27760" y="6031264"/>
              <a:ext cx="289585" cy="297206"/>
            </a:xfrm>
            <a:prstGeom prst="rect">
              <a:avLst/>
            </a:prstGeom>
          </p:spPr>
        </p:pic>
        <p:sp>
          <p:nvSpPr>
            <p:cNvPr id="112" name="テキスト ボックス 111">
              <a:extLst>
                <a:ext uri="{FF2B5EF4-FFF2-40B4-BE49-F238E27FC236}">
                  <a16:creationId xmlns:a16="http://schemas.microsoft.com/office/drawing/2014/main" id="{E2532E59-E827-44D8-93F1-291456E34A2A}"/>
                </a:ext>
              </a:extLst>
            </p:cNvPr>
            <p:cNvSpPr txBox="1"/>
            <p:nvPr/>
          </p:nvSpPr>
          <p:spPr>
            <a:xfrm>
              <a:off x="814612" y="5920726"/>
              <a:ext cx="4193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3" name="テキスト ボックス 112">
              <a:extLst>
                <a:ext uri="{FF2B5EF4-FFF2-40B4-BE49-F238E27FC236}">
                  <a16:creationId xmlns:a16="http://schemas.microsoft.com/office/drawing/2014/main" id="{8D29159D-A72F-4985-B1A0-A17D3772A80A}"/>
                </a:ext>
              </a:extLst>
            </p:cNvPr>
            <p:cNvSpPr txBox="1"/>
            <p:nvPr/>
          </p:nvSpPr>
          <p:spPr>
            <a:xfrm>
              <a:off x="2586359" y="5920726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50723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LED</a:t>
            </a:r>
            <a:r>
              <a:rPr lang="ja-JP" altLang="en-US" dirty="0"/>
              <a:t>パネルに顔を表示させよう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A14A9DD-29C1-4A0B-B524-9A757AEA2053}"/>
              </a:ext>
            </a:extLst>
          </p:cNvPr>
          <p:cNvSpPr txBox="1"/>
          <p:nvPr/>
        </p:nvSpPr>
        <p:spPr>
          <a:xfrm>
            <a:off x="2772642" y="377629"/>
            <a:ext cx="781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76FC3B9-8F05-4CED-82E3-DBA96FD57AB8}"/>
              </a:ext>
            </a:extLst>
          </p:cNvPr>
          <p:cNvSpPr txBox="1"/>
          <p:nvPr/>
        </p:nvSpPr>
        <p:spPr>
          <a:xfrm>
            <a:off x="665825" y="1028826"/>
            <a:ext cx="742158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ボタンを押したときは楽しい顔、</a:t>
            </a:r>
            <a:endParaRPr lang="en-US" altLang="ja-JP" sz="20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ボタンを押したときはつまらない顔を表示させよう！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6D5A5D2-BFFE-41D2-8EB4-4AE0CE70AC4D}"/>
              </a:ext>
            </a:extLst>
          </p:cNvPr>
          <p:cNvSpPr txBox="1"/>
          <p:nvPr/>
        </p:nvSpPr>
        <p:spPr>
          <a:xfrm>
            <a:off x="3380518" y="1121659"/>
            <a:ext cx="4144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たの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7A26A42-2285-4493-8B33-09A4973FF7E4}"/>
              </a:ext>
            </a:extLst>
          </p:cNvPr>
          <p:cNvSpPr txBox="1"/>
          <p:nvPr/>
        </p:nvSpPr>
        <p:spPr>
          <a:xfrm>
            <a:off x="5105968" y="1735425"/>
            <a:ext cx="8030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E49D0C6-446B-4F88-AE59-A92CFBC256F9}"/>
              </a:ext>
            </a:extLst>
          </p:cNvPr>
          <p:cNvSpPr txBox="1"/>
          <p:nvPr/>
        </p:nvSpPr>
        <p:spPr>
          <a:xfrm>
            <a:off x="2188856" y="377629"/>
            <a:ext cx="486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かお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7541A9B-2DE0-4450-B35D-0D1414501C18}"/>
              </a:ext>
            </a:extLst>
          </p:cNvPr>
          <p:cNvSpPr txBox="1"/>
          <p:nvPr/>
        </p:nvSpPr>
        <p:spPr>
          <a:xfrm>
            <a:off x="1908126" y="1121659"/>
            <a:ext cx="3407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B15062F-FFA1-42B2-99A1-282D576C8404}"/>
              </a:ext>
            </a:extLst>
          </p:cNvPr>
          <p:cNvSpPr txBox="1"/>
          <p:nvPr/>
        </p:nvSpPr>
        <p:spPr>
          <a:xfrm>
            <a:off x="4163881" y="1121659"/>
            <a:ext cx="4144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かお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7A75691-2BB4-47F1-B69C-3A68F89B6B38}"/>
              </a:ext>
            </a:extLst>
          </p:cNvPr>
          <p:cNvSpPr txBox="1"/>
          <p:nvPr/>
        </p:nvSpPr>
        <p:spPr>
          <a:xfrm>
            <a:off x="1908126" y="1721333"/>
            <a:ext cx="3407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637E28F-F216-4B5A-82B4-99D2A06048E6}"/>
              </a:ext>
            </a:extLst>
          </p:cNvPr>
          <p:cNvSpPr txBox="1"/>
          <p:nvPr/>
        </p:nvSpPr>
        <p:spPr>
          <a:xfrm>
            <a:off x="4669908" y="1730211"/>
            <a:ext cx="4144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かお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871D750-639B-4DBE-9A83-3590B9D60C8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88762" y="2720250"/>
            <a:ext cx="3382395" cy="342509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CDCB8B2-043B-4C61-B48D-36430F6DDF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593353" y="2720249"/>
            <a:ext cx="3382394" cy="342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3724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EEB887AE-2863-4B62-B165-EF8EF8548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430" y="2491104"/>
            <a:ext cx="3067050" cy="28289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LED</a:t>
            </a:r>
            <a:r>
              <a:rPr lang="ja-JP" altLang="en-US" dirty="0"/>
              <a:t>パネルに顔を表示させよう</a:t>
            </a:r>
          </a:p>
        </p:txBody>
      </p:sp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id="{7CF36403-6E0D-4DB3-BEFC-FB59756CD870}"/>
              </a:ext>
            </a:extLst>
          </p:cNvPr>
          <p:cNvCxnSpPr>
            <a:cxnSpLocks/>
          </p:cNvCxnSpPr>
          <p:nvPr/>
        </p:nvCxnSpPr>
        <p:spPr>
          <a:xfrm>
            <a:off x="945431" y="3339408"/>
            <a:ext cx="72357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D94CA5AE-2ACE-4746-BE23-D28A72CD374D}"/>
              </a:ext>
            </a:extLst>
          </p:cNvPr>
          <p:cNvGrpSpPr/>
          <p:nvPr/>
        </p:nvGrpSpPr>
        <p:grpSpPr>
          <a:xfrm>
            <a:off x="293009" y="3038236"/>
            <a:ext cx="652422" cy="639195"/>
            <a:chOff x="182102" y="2738437"/>
            <a:chExt cx="652422" cy="639195"/>
          </a:xfrm>
        </p:grpSpPr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2213F4E5-B732-4CCA-9625-91273DFF34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0016" y="2808073"/>
              <a:ext cx="514350" cy="542925"/>
            </a:xfrm>
            <a:prstGeom prst="rect">
              <a:avLst/>
            </a:prstGeom>
          </p:spPr>
        </p:pic>
        <p:sp>
          <p:nvSpPr>
            <p:cNvPr id="53" name="四角形: 角を丸くする 52">
              <a:extLst>
                <a:ext uri="{FF2B5EF4-FFF2-40B4-BE49-F238E27FC236}">
                  <a16:creationId xmlns:a16="http://schemas.microsoft.com/office/drawing/2014/main" id="{C8985AE7-7CF0-4951-B3D9-C1C81A139DE2}"/>
                </a:ext>
              </a:extLst>
            </p:cNvPr>
            <p:cNvSpPr/>
            <p:nvPr/>
          </p:nvSpPr>
          <p:spPr>
            <a:xfrm>
              <a:off x="182102" y="273843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873FF9D-51E7-4F3E-95DB-46DA0AA89C0D}"/>
              </a:ext>
            </a:extLst>
          </p:cNvPr>
          <p:cNvSpPr txBox="1"/>
          <p:nvPr/>
        </p:nvSpPr>
        <p:spPr>
          <a:xfrm>
            <a:off x="2772642" y="377629"/>
            <a:ext cx="781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93E90982-7C2C-48B2-B8D6-ACB82995D8C4}"/>
              </a:ext>
            </a:extLst>
          </p:cNvPr>
          <p:cNvSpPr txBox="1"/>
          <p:nvPr/>
        </p:nvSpPr>
        <p:spPr>
          <a:xfrm>
            <a:off x="2188856" y="377629"/>
            <a:ext cx="486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かお</a:t>
            </a:r>
          </a:p>
        </p:txBody>
      </p: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BEF34F17-A881-4A27-AD6B-15ED41523A9C}"/>
              </a:ext>
            </a:extLst>
          </p:cNvPr>
          <p:cNvCxnSpPr>
            <a:cxnSpLocks/>
          </p:cNvCxnSpPr>
          <p:nvPr/>
        </p:nvCxnSpPr>
        <p:spPr>
          <a:xfrm>
            <a:off x="935945" y="2793447"/>
            <a:ext cx="73305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F27C76A9-FBE1-464F-8E71-DB9DAB016C9C}"/>
              </a:ext>
            </a:extLst>
          </p:cNvPr>
          <p:cNvGrpSpPr/>
          <p:nvPr/>
        </p:nvGrpSpPr>
        <p:grpSpPr>
          <a:xfrm>
            <a:off x="293009" y="2327241"/>
            <a:ext cx="652422" cy="639195"/>
            <a:chOff x="293009" y="1572638"/>
            <a:chExt cx="652422" cy="639195"/>
          </a:xfrm>
        </p:grpSpPr>
        <p:sp>
          <p:nvSpPr>
            <p:cNvPr id="73" name="四角形: 角を丸くする 72">
              <a:extLst>
                <a:ext uri="{FF2B5EF4-FFF2-40B4-BE49-F238E27FC236}">
                  <a16:creationId xmlns:a16="http://schemas.microsoft.com/office/drawing/2014/main" id="{3AF34F99-0861-4855-AE48-08BCDDD00A8F}"/>
                </a:ext>
              </a:extLst>
            </p:cNvPr>
            <p:cNvSpPr/>
            <p:nvPr/>
          </p:nvSpPr>
          <p:spPr>
            <a:xfrm>
              <a:off x="293009" y="157263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6B920F86-28A8-4674-83E0-6E2588A0EA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4735" y="1639078"/>
              <a:ext cx="561975" cy="533400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EB932D03-4947-4EDA-8073-621C2717A327}"/>
              </a:ext>
            </a:extLst>
          </p:cNvPr>
          <p:cNvGrpSpPr/>
          <p:nvPr/>
        </p:nvGrpSpPr>
        <p:grpSpPr>
          <a:xfrm>
            <a:off x="4240304" y="2808947"/>
            <a:ext cx="4542512" cy="626146"/>
            <a:chOff x="4308479" y="1448517"/>
            <a:chExt cx="4542512" cy="626146"/>
          </a:xfrm>
        </p:grpSpPr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C2CC96C-F6D7-4E9C-AB77-5D4F234163CB}"/>
                </a:ext>
              </a:extLst>
            </p:cNvPr>
            <p:cNvSpPr txBox="1"/>
            <p:nvPr/>
          </p:nvSpPr>
          <p:spPr>
            <a:xfrm>
              <a:off x="4308479" y="1448517"/>
              <a:ext cx="454251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調べる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EEF11E9F-EA08-47D3-B3C7-F0E03AE0C1D6}"/>
                </a:ext>
              </a:extLst>
            </p:cNvPr>
            <p:cNvSpPr txBox="1"/>
            <p:nvPr/>
          </p:nvSpPr>
          <p:spPr>
            <a:xfrm>
              <a:off x="8172903" y="1499713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8B7B1CDA-8BC0-43C1-B542-2606E1465815}"/>
                </a:ext>
              </a:extLst>
            </p:cNvPr>
            <p:cNvSpPr txBox="1"/>
            <p:nvPr/>
          </p:nvSpPr>
          <p:spPr>
            <a:xfrm>
              <a:off x="4479425" y="1499714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2D6C562A-3599-4711-8CB2-E10D6CDB2A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73783" y="1480251"/>
              <a:ext cx="1943268" cy="594412"/>
            </a:xfrm>
            <a:prstGeom prst="rect">
              <a:avLst/>
            </a:prstGeom>
          </p:spPr>
        </p:pic>
      </p:grp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4B42AD6A-AF82-4BFC-8D34-AA0CD93BB5B1}"/>
              </a:ext>
            </a:extLst>
          </p:cNvPr>
          <p:cNvSpPr txBox="1"/>
          <p:nvPr/>
        </p:nvSpPr>
        <p:spPr>
          <a:xfrm>
            <a:off x="4237506" y="3437224"/>
            <a:ext cx="455253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見た目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楽しい顔を作る。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898EDCF6-646A-4EB8-8824-BAD7818FB74A}"/>
              </a:ext>
            </a:extLst>
          </p:cNvPr>
          <p:cNvGrpSpPr/>
          <p:nvPr/>
        </p:nvGrpSpPr>
        <p:grpSpPr>
          <a:xfrm>
            <a:off x="4520796" y="3494507"/>
            <a:ext cx="3650180" cy="806750"/>
            <a:chOff x="4503829" y="2213110"/>
            <a:chExt cx="3650180" cy="806750"/>
          </a:xfrm>
        </p:grpSpPr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B21BC113-3F0B-4541-BCF9-083D88B4364E}"/>
                </a:ext>
              </a:extLst>
            </p:cNvPr>
            <p:cNvSpPr txBox="1"/>
            <p:nvPr/>
          </p:nvSpPr>
          <p:spPr>
            <a:xfrm>
              <a:off x="7631773" y="2213110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FC55031C-509E-4733-BF06-89865223A142}"/>
                </a:ext>
              </a:extLst>
            </p:cNvPr>
            <p:cNvSpPr txBox="1"/>
            <p:nvPr/>
          </p:nvSpPr>
          <p:spPr>
            <a:xfrm>
              <a:off x="4503829" y="2218882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421BF19D-872C-4750-A6F0-249C72620610}"/>
                </a:ext>
              </a:extLst>
            </p:cNvPr>
            <p:cNvSpPr txBox="1"/>
            <p:nvPr/>
          </p:nvSpPr>
          <p:spPr>
            <a:xfrm>
              <a:off x="4949028" y="2213110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1" name="図 80">
              <a:extLst>
                <a:ext uri="{FF2B5EF4-FFF2-40B4-BE49-F238E27FC236}">
                  <a16:creationId xmlns:a16="http://schemas.microsoft.com/office/drawing/2014/main" id="{C25B0EA6-2734-42EC-90DF-EB58209BC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01825" y="2348631"/>
              <a:ext cx="1623201" cy="426757"/>
            </a:xfrm>
            <a:prstGeom prst="rect">
              <a:avLst/>
            </a:prstGeom>
          </p:spPr>
        </p:pic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5E219F42-7081-46DA-A10C-CEDA8D4B86C4}"/>
                </a:ext>
              </a:extLst>
            </p:cNvPr>
            <p:cNvSpPr txBox="1"/>
            <p:nvPr/>
          </p:nvSpPr>
          <p:spPr>
            <a:xfrm>
              <a:off x="6233475" y="277363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たの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A546E052-1CC0-462F-866C-15A10ADB03E7}"/>
                </a:ext>
              </a:extLst>
            </p:cNvPr>
            <p:cNvSpPr txBox="1"/>
            <p:nvPr/>
          </p:nvSpPr>
          <p:spPr>
            <a:xfrm>
              <a:off x="6914762" y="277363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EB081B61-B389-44EA-BA47-A55BC661B674}"/>
                </a:ext>
              </a:extLst>
            </p:cNvPr>
            <p:cNvSpPr txBox="1"/>
            <p:nvPr/>
          </p:nvSpPr>
          <p:spPr>
            <a:xfrm>
              <a:off x="7365087" y="277363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87920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6C345B8-43B5-4E39-942A-3BA3CAE18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400" y="1688198"/>
            <a:ext cx="3314700" cy="2819400"/>
          </a:xfrm>
          <a:prstGeom prst="rect">
            <a:avLst/>
          </a:prstGeom>
        </p:spPr>
      </p:pic>
      <p:sp>
        <p:nvSpPr>
          <p:cNvPr id="92" name="正方形/長方形 91">
            <a:extLst>
              <a:ext uri="{FF2B5EF4-FFF2-40B4-BE49-F238E27FC236}">
                <a16:creationId xmlns:a16="http://schemas.microsoft.com/office/drawing/2014/main" id="{A8BBE740-0F50-4B3A-840A-B7DCA54AF44F}"/>
              </a:ext>
            </a:extLst>
          </p:cNvPr>
          <p:cNvSpPr/>
          <p:nvPr/>
        </p:nvSpPr>
        <p:spPr>
          <a:xfrm>
            <a:off x="195181" y="5366098"/>
            <a:ext cx="8903084" cy="1015661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LED</a:t>
            </a:r>
            <a:r>
              <a:rPr lang="ja-JP" altLang="en-US" dirty="0"/>
              <a:t>パネルに顔を表示させよう</a:t>
            </a:r>
          </a:p>
        </p:txBody>
      </p:sp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id="{7CF36403-6E0D-4DB3-BEFC-FB59756CD870}"/>
              </a:ext>
            </a:extLst>
          </p:cNvPr>
          <p:cNvCxnSpPr>
            <a:cxnSpLocks/>
          </p:cNvCxnSpPr>
          <p:nvPr/>
        </p:nvCxnSpPr>
        <p:spPr>
          <a:xfrm>
            <a:off x="945431" y="2584805"/>
            <a:ext cx="72357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D94CA5AE-2ACE-4746-BE23-D28A72CD374D}"/>
              </a:ext>
            </a:extLst>
          </p:cNvPr>
          <p:cNvGrpSpPr/>
          <p:nvPr/>
        </p:nvGrpSpPr>
        <p:grpSpPr>
          <a:xfrm>
            <a:off x="293009" y="2283633"/>
            <a:ext cx="652422" cy="639195"/>
            <a:chOff x="182102" y="2738437"/>
            <a:chExt cx="652422" cy="639195"/>
          </a:xfrm>
        </p:grpSpPr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2213F4E5-B732-4CCA-9625-91273DFF34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0016" y="2808073"/>
              <a:ext cx="514350" cy="542925"/>
            </a:xfrm>
            <a:prstGeom prst="rect">
              <a:avLst/>
            </a:prstGeom>
          </p:spPr>
        </p:pic>
        <p:sp>
          <p:nvSpPr>
            <p:cNvPr id="53" name="四角形: 角を丸くする 52">
              <a:extLst>
                <a:ext uri="{FF2B5EF4-FFF2-40B4-BE49-F238E27FC236}">
                  <a16:creationId xmlns:a16="http://schemas.microsoft.com/office/drawing/2014/main" id="{C8985AE7-7CF0-4951-B3D9-C1C81A139DE2}"/>
                </a:ext>
              </a:extLst>
            </p:cNvPr>
            <p:cNvSpPr/>
            <p:nvPr/>
          </p:nvSpPr>
          <p:spPr>
            <a:xfrm>
              <a:off x="182102" y="273843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2DDFB224-C9FC-4829-B652-1F26249DE86E}"/>
              </a:ext>
            </a:extLst>
          </p:cNvPr>
          <p:cNvSpPr txBox="1"/>
          <p:nvPr/>
        </p:nvSpPr>
        <p:spPr>
          <a:xfrm>
            <a:off x="483964" y="5322990"/>
            <a:ext cx="85394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プログラムを保存しよう！（ファイル名：「（自分の名前）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0104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ボタンでかお」）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メインユニットのボタンを押してプログラムを実行してみよう！</a:t>
            </a:r>
            <a:endParaRPr lang="ja-JP" altLang="en-US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88F54202-3A9F-4171-BEB1-307D45D63609}"/>
              </a:ext>
            </a:extLst>
          </p:cNvPr>
          <p:cNvSpPr txBox="1"/>
          <p:nvPr/>
        </p:nvSpPr>
        <p:spPr>
          <a:xfrm>
            <a:off x="1936512" y="5376577"/>
            <a:ext cx="6809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7FAB260F-5FAD-47FB-8166-5A9EA822FCA5}"/>
              </a:ext>
            </a:extLst>
          </p:cNvPr>
          <p:cNvSpPr txBox="1"/>
          <p:nvPr/>
        </p:nvSpPr>
        <p:spPr>
          <a:xfrm>
            <a:off x="4220539" y="5376577"/>
            <a:ext cx="4193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5302278D-17A9-4A58-BED2-E00D0BA8CD4E}"/>
              </a:ext>
            </a:extLst>
          </p:cNvPr>
          <p:cNvSpPr txBox="1"/>
          <p:nvPr/>
        </p:nvSpPr>
        <p:spPr>
          <a:xfrm>
            <a:off x="4955072" y="5379121"/>
            <a:ext cx="6809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F835A1E2-36CD-4FE1-870F-93D0FB42C8F9}"/>
              </a:ext>
            </a:extLst>
          </p:cNvPr>
          <p:cNvSpPr txBox="1"/>
          <p:nvPr/>
        </p:nvSpPr>
        <p:spPr>
          <a:xfrm>
            <a:off x="5600559" y="5379121"/>
            <a:ext cx="6809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8CA84915-058E-4BC1-9863-CE0DCB2400AA}"/>
              </a:ext>
            </a:extLst>
          </p:cNvPr>
          <p:cNvSpPr txBox="1"/>
          <p:nvPr/>
        </p:nvSpPr>
        <p:spPr>
          <a:xfrm>
            <a:off x="3186451" y="5864604"/>
            <a:ext cx="4193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ECE8563D-3493-418D-9C4A-D8EC4FBB9C15}"/>
              </a:ext>
            </a:extLst>
          </p:cNvPr>
          <p:cNvSpPr txBox="1"/>
          <p:nvPr/>
        </p:nvSpPr>
        <p:spPr>
          <a:xfrm>
            <a:off x="4958198" y="5864604"/>
            <a:ext cx="6698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873FF9D-51E7-4F3E-95DB-46DA0AA89C0D}"/>
              </a:ext>
            </a:extLst>
          </p:cNvPr>
          <p:cNvSpPr txBox="1"/>
          <p:nvPr/>
        </p:nvSpPr>
        <p:spPr>
          <a:xfrm>
            <a:off x="2772642" y="377629"/>
            <a:ext cx="781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93E90982-7C2C-48B2-B8D6-ACB82995D8C4}"/>
              </a:ext>
            </a:extLst>
          </p:cNvPr>
          <p:cNvSpPr txBox="1"/>
          <p:nvPr/>
        </p:nvSpPr>
        <p:spPr>
          <a:xfrm>
            <a:off x="2188856" y="377629"/>
            <a:ext cx="486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かお</a:t>
            </a:r>
          </a:p>
        </p:txBody>
      </p: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BEF34F17-A881-4A27-AD6B-15ED41523A9C}"/>
              </a:ext>
            </a:extLst>
          </p:cNvPr>
          <p:cNvCxnSpPr>
            <a:cxnSpLocks/>
          </p:cNvCxnSpPr>
          <p:nvPr/>
        </p:nvCxnSpPr>
        <p:spPr>
          <a:xfrm>
            <a:off x="935945" y="2038844"/>
            <a:ext cx="73305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F27C76A9-FBE1-464F-8E71-DB9DAB016C9C}"/>
              </a:ext>
            </a:extLst>
          </p:cNvPr>
          <p:cNvGrpSpPr/>
          <p:nvPr/>
        </p:nvGrpSpPr>
        <p:grpSpPr>
          <a:xfrm>
            <a:off x="293009" y="1572638"/>
            <a:ext cx="652422" cy="639195"/>
            <a:chOff x="293009" y="1572638"/>
            <a:chExt cx="652422" cy="639195"/>
          </a:xfrm>
        </p:grpSpPr>
        <p:sp>
          <p:nvSpPr>
            <p:cNvPr id="73" name="四角形: 角を丸くする 72">
              <a:extLst>
                <a:ext uri="{FF2B5EF4-FFF2-40B4-BE49-F238E27FC236}">
                  <a16:creationId xmlns:a16="http://schemas.microsoft.com/office/drawing/2014/main" id="{3AF34F99-0861-4855-AE48-08BCDDD00A8F}"/>
                </a:ext>
              </a:extLst>
            </p:cNvPr>
            <p:cNvSpPr/>
            <p:nvPr/>
          </p:nvSpPr>
          <p:spPr>
            <a:xfrm>
              <a:off x="293009" y="157263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6B920F86-28A8-4674-83E0-6E2588A0EA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4735" y="1639078"/>
              <a:ext cx="561975" cy="533400"/>
            </a:xfrm>
            <a:prstGeom prst="rect">
              <a:avLst/>
            </a:prstGeom>
          </p:spPr>
        </p:pic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BDD218D0-2417-4763-897B-ADC866EA64F5}"/>
              </a:ext>
            </a:extLst>
          </p:cNvPr>
          <p:cNvGrpSpPr/>
          <p:nvPr/>
        </p:nvGrpSpPr>
        <p:grpSpPr>
          <a:xfrm>
            <a:off x="4558009" y="2306729"/>
            <a:ext cx="4585991" cy="1131079"/>
            <a:chOff x="4308479" y="3338102"/>
            <a:chExt cx="4585991" cy="1131079"/>
          </a:xfrm>
        </p:grpSpPr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0BDAA034-37AA-470A-A808-BC2E2A194193}"/>
                </a:ext>
              </a:extLst>
            </p:cNvPr>
            <p:cNvSpPr txBox="1"/>
            <p:nvPr/>
          </p:nvSpPr>
          <p:spPr>
            <a:xfrm>
              <a:off x="4308479" y="3338102"/>
              <a:ext cx="458599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ブロックを右クリックして、複製し、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ボタン、つまらない顔に修正する。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22D6334D-BA2A-403B-A392-399F0E538D52}"/>
                </a:ext>
              </a:extLst>
            </p:cNvPr>
            <p:cNvSpPr txBox="1"/>
            <p:nvPr/>
          </p:nvSpPr>
          <p:spPr>
            <a:xfrm>
              <a:off x="7204062" y="3404698"/>
              <a:ext cx="8115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ふくせい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59D232E1-2089-443E-B868-29B6319424B3}"/>
                </a:ext>
              </a:extLst>
            </p:cNvPr>
            <p:cNvSpPr txBox="1"/>
            <p:nvPr/>
          </p:nvSpPr>
          <p:spPr>
            <a:xfrm>
              <a:off x="5378511" y="3404698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9BD2D9C2-A228-4705-B044-A38865439F8B}"/>
                </a:ext>
              </a:extLst>
            </p:cNvPr>
            <p:cNvSpPr txBox="1"/>
            <p:nvPr/>
          </p:nvSpPr>
          <p:spPr>
            <a:xfrm>
              <a:off x="6452307" y="394355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59C43FB8-96C1-4891-9E18-12CA03EFA049}"/>
                </a:ext>
              </a:extLst>
            </p:cNvPr>
            <p:cNvSpPr txBox="1"/>
            <p:nvPr/>
          </p:nvSpPr>
          <p:spPr>
            <a:xfrm>
              <a:off x="6858586" y="3944494"/>
              <a:ext cx="9064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しゅうせい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50070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サイコロをつくろう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76FC3B9-8F05-4CED-82E3-DBA96FD57AB8}"/>
              </a:ext>
            </a:extLst>
          </p:cNvPr>
          <p:cNvSpPr txBox="1"/>
          <p:nvPr/>
        </p:nvSpPr>
        <p:spPr>
          <a:xfrm>
            <a:off x="665825" y="1028826"/>
            <a:ext cx="384403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メインユニットをゆすったとき、</a:t>
            </a:r>
            <a:endParaRPr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の数字を表示しよう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7A26A42-2285-4493-8B33-09A4973FF7E4}"/>
              </a:ext>
            </a:extLst>
          </p:cNvPr>
          <p:cNvSpPr txBox="1"/>
          <p:nvPr/>
        </p:nvSpPr>
        <p:spPr>
          <a:xfrm>
            <a:off x="2211848" y="1717250"/>
            <a:ext cx="8030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637E28F-F216-4B5A-82B4-99D2A06048E6}"/>
              </a:ext>
            </a:extLst>
          </p:cNvPr>
          <p:cNvSpPr txBox="1"/>
          <p:nvPr/>
        </p:nvSpPr>
        <p:spPr>
          <a:xfrm>
            <a:off x="1503979" y="1717250"/>
            <a:ext cx="627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すうじ</a:t>
            </a:r>
          </a:p>
        </p:txBody>
      </p:sp>
      <p:pic>
        <p:nvPicPr>
          <p:cNvPr id="3" name="IMG_E3642">
            <a:hlinkClick r:id="" action="ppaction://media"/>
            <a:extLst>
              <a:ext uri="{FF2B5EF4-FFF2-40B4-BE49-F238E27FC236}">
                <a16:creationId xmlns:a16="http://schemas.microsoft.com/office/drawing/2014/main" id="{1339407F-3CF7-415F-810F-B58CBB2EB7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925997" y="656948"/>
            <a:ext cx="3373237" cy="599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756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2604C21-8306-495B-B81F-84A7CAAF02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584" y="1538723"/>
            <a:ext cx="4067175" cy="11525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サイコロをつくろう</a:t>
            </a:r>
          </a:p>
        </p:txBody>
      </p:sp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id="{7CF36403-6E0D-4DB3-BEFC-FB59756CD870}"/>
              </a:ext>
            </a:extLst>
          </p:cNvPr>
          <p:cNvCxnSpPr>
            <a:cxnSpLocks/>
          </p:cNvCxnSpPr>
          <p:nvPr/>
        </p:nvCxnSpPr>
        <p:spPr>
          <a:xfrm>
            <a:off x="892165" y="2369577"/>
            <a:ext cx="27968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D94CA5AE-2ACE-4746-BE23-D28A72CD374D}"/>
              </a:ext>
            </a:extLst>
          </p:cNvPr>
          <p:cNvGrpSpPr/>
          <p:nvPr/>
        </p:nvGrpSpPr>
        <p:grpSpPr>
          <a:xfrm>
            <a:off x="239743" y="2068405"/>
            <a:ext cx="652422" cy="639195"/>
            <a:chOff x="182102" y="2738437"/>
            <a:chExt cx="652422" cy="639195"/>
          </a:xfrm>
        </p:grpSpPr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2213F4E5-B732-4CCA-9625-91273DFF34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0016" y="2808073"/>
              <a:ext cx="514350" cy="542925"/>
            </a:xfrm>
            <a:prstGeom prst="rect">
              <a:avLst/>
            </a:prstGeom>
          </p:spPr>
        </p:pic>
        <p:sp>
          <p:nvSpPr>
            <p:cNvPr id="53" name="四角形: 角を丸くする 52">
              <a:extLst>
                <a:ext uri="{FF2B5EF4-FFF2-40B4-BE49-F238E27FC236}">
                  <a16:creationId xmlns:a16="http://schemas.microsoft.com/office/drawing/2014/main" id="{C8985AE7-7CF0-4951-B3D9-C1C81A139DE2}"/>
                </a:ext>
              </a:extLst>
            </p:cNvPr>
            <p:cNvSpPr/>
            <p:nvPr/>
          </p:nvSpPr>
          <p:spPr>
            <a:xfrm>
              <a:off x="182102" y="273843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BEF34F17-A881-4A27-AD6B-15ED41523A9C}"/>
              </a:ext>
            </a:extLst>
          </p:cNvPr>
          <p:cNvCxnSpPr>
            <a:cxnSpLocks/>
          </p:cNvCxnSpPr>
          <p:nvPr/>
        </p:nvCxnSpPr>
        <p:spPr>
          <a:xfrm>
            <a:off x="882679" y="1823616"/>
            <a:ext cx="28917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F27C76A9-FBE1-464F-8E71-DB9DAB016C9C}"/>
              </a:ext>
            </a:extLst>
          </p:cNvPr>
          <p:cNvGrpSpPr/>
          <p:nvPr/>
        </p:nvGrpSpPr>
        <p:grpSpPr>
          <a:xfrm>
            <a:off x="239743" y="1357410"/>
            <a:ext cx="652422" cy="639195"/>
            <a:chOff x="293009" y="1572638"/>
            <a:chExt cx="652422" cy="639195"/>
          </a:xfrm>
        </p:grpSpPr>
        <p:sp>
          <p:nvSpPr>
            <p:cNvPr id="73" name="四角形: 角を丸くする 72">
              <a:extLst>
                <a:ext uri="{FF2B5EF4-FFF2-40B4-BE49-F238E27FC236}">
                  <a16:creationId xmlns:a16="http://schemas.microsoft.com/office/drawing/2014/main" id="{3AF34F99-0861-4855-AE48-08BCDDD00A8F}"/>
                </a:ext>
              </a:extLst>
            </p:cNvPr>
            <p:cNvSpPr/>
            <p:nvPr/>
          </p:nvSpPr>
          <p:spPr>
            <a:xfrm>
              <a:off x="293009" y="157263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6B920F86-28A8-4674-83E0-6E2588A0EA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4735" y="1639078"/>
              <a:ext cx="561975" cy="533400"/>
            </a:xfrm>
            <a:prstGeom prst="rect">
              <a:avLst/>
            </a:prstGeom>
          </p:spPr>
        </p:pic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50F9EACB-0CB1-4776-AA3D-04936F56A0AF}"/>
              </a:ext>
            </a:extLst>
          </p:cNvPr>
          <p:cNvGrpSpPr/>
          <p:nvPr/>
        </p:nvGrpSpPr>
        <p:grpSpPr>
          <a:xfrm>
            <a:off x="2931156" y="1104252"/>
            <a:ext cx="652422" cy="639195"/>
            <a:chOff x="1981246" y="3350434"/>
            <a:chExt cx="652422" cy="639195"/>
          </a:xfrm>
        </p:grpSpPr>
        <p:sp>
          <p:nvSpPr>
            <p:cNvPr id="35" name="四角形: 角を丸くする 34">
              <a:extLst>
                <a:ext uri="{FF2B5EF4-FFF2-40B4-BE49-F238E27FC236}">
                  <a16:creationId xmlns:a16="http://schemas.microsoft.com/office/drawing/2014/main" id="{69A3470F-66B3-45A5-9111-92545333207A}"/>
                </a:ext>
              </a:extLst>
            </p:cNvPr>
            <p:cNvSpPr/>
            <p:nvPr/>
          </p:nvSpPr>
          <p:spPr>
            <a:xfrm>
              <a:off x="1981246" y="3350434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E85588FF-ADD7-49F2-BFCB-6714E5868B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49635" y="3420122"/>
              <a:ext cx="533400" cy="523875"/>
            </a:xfrm>
            <a:prstGeom prst="rect">
              <a:avLst/>
            </a:prstGeom>
          </p:spPr>
        </p:pic>
      </p:grp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AD5D8B2D-4F26-43BA-9B02-87AF5C9496A3}"/>
              </a:ext>
            </a:extLst>
          </p:cNvPr>
          <p:cNvCxnSpPr>
            <a:cxnSpLocks/>
          </p:cNvCxnSpPr>
          <p:nvPr/>
        </p:nvCxnSpPr>
        <p:spPr>
          <a:xfrm>
            <a:off x="3240350" y="1743447"/>
            <a:ext cx="0" cy="36478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25904327-ED8B-4543-84F3-5A743F8E77C2}"/>
              </a:ext>
            </a:extLst>
          </p:cNvPr>
          <p:cNvGrpSpPr/>
          <p:nvPr/>
        </p:nvGrpSpPr>
        <p:grpSpPr>
          <a:xfrm>
            <a:off x="1091938" y="2732838"/>
            <a:ext cx="3950205" cy="606643"/>
            <a:chOff x="4172863" y="1463297"/>
            <a:chExt cx="3950205" cy="606643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5EFCF957-7274-4B62-8387-4A46639E2763}"/>
                </a:ext>
              </a:extLst>
            </p:cNvPr>
            <p:cNvSpPr txBox="1"/>
            <p:nvPr/>
          </p:nvSpPr>
          <p:spPr>
            <a:xfrm>
              <a:off x="4172863" y="1463297"/>
              <a:ext cx="395020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調べる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1DAAFD90-BC31-48F8-99CF-A1FC9CEB0C04}"/>
                </a:ext>
              </a:extLst>
            </p:cNvPr>
            <p:cNvSpPr txBox="1"/>
            <p:nvPr/>
          </p:nvSpPr>
          <p:spPr>
            <a:xfrm>
              <a:off x="7317512" y="1505616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5223AAC4-7BC2-4C92-9D2E-8944FE268221}"/>
                </a:ext>
              </a:extLst>
            </p:cNvPr>
            <p:cNvSpPr txBox="1"/>
            <p:nvPr/>
          </p:nvSpPr>
          <p:spPr>
            <a:xfrm>
              <a:off x="4343809" y="1514494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7B1E8681-6BE3-4366-94D8-1541BC71EF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44490" y="1483149"/>
              <a:ext cx="1379340" cy="586791"/>
            </a:xfrm>
            <a:prstGeom prst="rect">
              <a:avLst/>
            </a:prstGeom>
          </p:spPr>
        </p:pic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745C7383-DDB8-46F5-8659-57B9B37555C2}"/>
              </a:ext>
            </a:extLst>
          </p:cNvPr>
          <p:cNvGrpSpPr/>
          <p:nvPr/>
        </p:nvGrpSpPr>
        <p:grpSpPr>
          <a:xfrm>
            <a:off x="1063780" y="3278565"/>
            <a:ext cx="4656104" cy="583295"/>
            <a:chOff x="4136995" y="3446969"/>
            <a:chExt cx="4656104" cy="583295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34B916F3-D6A4-4637-B267-E958E95AD329}"/>
                </a:ext>
              </a:extLst>
            </p:cNvPr>
            <p:cNvSpPr txBox="1"/>
            <p:nvPr/>
          </p:nvSpPr>
          <p:spPr>
            <a:xfrm>
              <a:off x="4136995" y="3446969"/>
              <a:ext cx="465610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FA92E530-9198-4F68-A51B-8276500FDF0E}"/>
                </a:ext>
              </a:extLst>
            </p:cNvPr>
            <p:cNvSpPr txBox="1"/>
            <p:nvPr/>
          </p:nvSpPr>
          <p:spPr>
            <a:xfrm>
              <a:off x="7973422" y="3504252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81FA627D-66E5-4B1C-BD26-71372C69E246}"/>
                </a:ext>
              </a:extLst>
            </p:cNvPr>
            <p:cNvSpPr txBox="1"/>
            <p:nvPr/>
          </p:nvSpPr>
          <p:spPr>
            <a:xfrm>
              <a:off x="4420285" y="3510024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C0596349-C3DA-4321-91A4-DCED3FFE0091}"/>
                </a:ext>
              </a:extLst>
            </p:cNvPr>
            <p:cNvSpPr txBox="1"/>
            <p:nvPr/>
          </p:nvSpPr>
          <p:spPr>
            <a:xfrm>
              <a:off x="4865484" y="3504252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5" name="図 64">
              <a:extLst>
                <a:ext uri="{FF2B5EF4-FFF2-40B4-BE49-F238E27FC236}">
                  <a16:creationId xmlns:a16="http://schemas.microsoft.com/office/drawing/2014/main" id="{5FAA3EA6-CDE5-4DED-9642-07632FC14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34810" y="3580645"/>
              <a:ext cx="2095682" cy="449619"/>
            </a:xfrm>
            <a:prstGeom prst="rect">
              <a:avLst/>
            </a:prstGeom>
          </p:spPr>
        </p:pic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669C3A7B-5215-4EBB-8CC5-5A3CBE81DFD8}"/>
              </a:ext>
            </a:extLst>
          </p:cNvPr>
          <p:cNvGrpSpPr/>
          <p:nvPr/>
        </p:nvGrpSpPr>
        <p:grpSpPr>
          <a:xfrm>
            <a:off x="1063780" y="3854152"/>
            <a:ext cx="6706523" cy="1164177"/>
            <a:chOff x="832007" y="4150401"/>
            <a:chExt cx="6706523" cy="1164177"/>
          </a:xfrm>
        </p:grpSpPr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8BA5B5B7-18B3-45E9-92A1-B83825801C83}"/>
                </a:ext>
              </a:extLst>
            </p:cNvPr>
            <p:cNvSpPr txBox="1"/>
            <p:nvPr/>
          </p:nvSpPr>
          <p:spPr>
            <a:xfrm>
              <a:off x="832007" y="4150401"/>
              <a:ext cx="670652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を選び、「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6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」に変更して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344C1D0A-B5F0-4F2D-A984-69BF29075B82}"/>
                </a:ext>
              </a:extLst>
            </p:cNvPr>
            <p:cNvGrpSpPr/>
            <p:nvPr/>
          </p:nvGrpSpPr>
          <p:grpSpPr>
            <a:xfrm>
              <a:off x="1010933" y="4220772"/>
              <a:ext cx="5827718" cy="1093806"/>
              <a:chOff x="1045055" y="3954297"/>
              <a:chExt cx="5827718" cy="1093806"/>
            </a:xfrm>
          </p:grpSpPr>
          <p:pic>
            <p:nvPicPr>
              <p:cNvPr id="20" name="図 19">
                <a:extLst>
                  <a:ext uri="{FF2B5EF4-FFF2-40B4-BE49-F238E27FC236}">
                    <a16:creationId xmlns:a16="http://schemas.microsoft.com/office/drawing/2014/main" id="{01B50DBC-8D67-4AAD-9451-01BB913CD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345677" y="4054499"/>
                <a:ext cx="1577477" cy="373412"/>
              </a:xfrm>
              <a:prstGeom prst="rect">
                <a:avLst/>
              </a:prstGeom>
            </p:spPr>
          </p:pic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E0098395-A3B5-49BE-844C-A9D705335A0E}"/>
                  </a:ext>
                </a:extLst>
              </p:cNvPr>
              <p:cNvSpPr txBox="1"/>
              <p:nvPr/>
            </p:nvSpPr>
            <p:spPr>
              <a:xfrm>
                <a:off x="4040912" y="3954297"/>
                <a:ext cx="52223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えら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9220338E-C6A2-44FA-A4BB-4B891E51F2B1}"/>
                  </a:ext>
                </a:extLst>
              </p:cNvPr>
              <p:cNvSpPr txBox="1"/>
              <p:nvPr/>
            </p:nvSpPr>
            <p:spPr>
              <a:xfrm>
                <a:off x="1045055" y="3954297"/>
                <a:ext cx="7552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えんざん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5E760AD7-26E9-4FE5-A153-AE8A8E12044C}"/>
                  </a:ext>
                </a:extLst>
              </p:cNvPr>
              <p:cNvSpPr txBox="1"/>
              <p:nvPr/>
            </p:nvSpPr>
            <p:spPr>
              <a:xfrm>
                <a:off x="6117510" y="3954297"/>
                <a:ext cx="75526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へんこう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75" name="図 74">
                <a:extLst>
                  <a:ext uri="{FF2B5EF4-FFF2-40B4-BE49-F238E27FC236}">
                    <a16:creationId xmlns:a16="http://schemas.microsoft.com/office/drawing/2014/main" id="{8C5874D0-EDA7-4CD8-A20E-23368CA9E7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97902" y="4598484"/>
                <a:ext cx="2095682" cy="449619"/>
              </a:xfrm>
              <a:prstGeom prst="rect">
                <a:avLst/>
              </a:prstGeom>
            </p:spPr>
          </p:pic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4665178A-E7C7-4808-89E2-BC01262AC4A5}"/>
                  </a:ext>
                </a:extLst>
              </p:cNvPr>
              <p:cNvSpPr txBox="1"/>
              <p:nvPr/>
            </p:nvSpPr>
            <p:spPr>
              <a:xfrm>
                <a:off x="3313583" y="4510748"/>
                <a:ext cx="52223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い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3F413F08-BF04-4B20-918F-F7063BBF4C9A}"/>
              </a:ext>
            </a:extLst>
          </p:cNvPr>
          <p:cNvSpPr/>
          <p:nvPr/>
        </p:nvSpPr>
        <p:spPr>
          <a:xfrm>
            <a:off x="195181" y="5366098"/>
            <a:ext cx="8903084" cy="1015661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764F151D-9DCC-44C6-8D1C-B4E193DE31F9}"/>
              </a:ext>
            </a:extLst>
          </p:cNvPr>
          <p:cNvSpPr txBox="1"/>
          <p:nvPr/>
        </p:nvSpPr>
        <p:spPr>
          <a:xfrm>
            <a:off x="483964" y="5322990"/>
            <a:ext cx="85394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プログラムを保存しよう！（ファイル名：「（自分の名前）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0105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さいころ」）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メインユニットをゆさぶってプログラムを実行してみよう！</a:t>
            </a:r>
            <a:endParaRPr lang="ja-JP" altLang="en-US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65A16167-8E82-43A6-A6BB-D6526A3EEC62}"/>
              </a:ext>
            </a:extLst>
          </p:cNvPr>
          <p:cNvSpPr txBox="1"/>
          <p:nvPr/>
        </p:nvSpPr>
        <p:spPr>
          <a:xfrm>
            <a:off x="1936512" y="5376577"/>
            <a:ext cx="6809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AD5F5645-FC6E-4BCD-83BA-669359799FA3}"/>
              </a:ext>
            </a:extLst>
          </p:cNvPr>
          <p:cNvSpPr txBox="1"/>
          <p:nvPr/>
        </p:nvSpPr>
        <p:spPr>
          <a:xfrm>
            <a:off x="4220539" y="5376577"/>
            <a:ext cx="4193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1C5E914E-F76B-4A32-B39E-5BD5D60F148E}"/>
              </a:ext>
            </a:extLst>
          </p:cNvPr>
          <p:cNvSpPr txBox="1"/>
          <p:nvPr/>
        </p:nvSpPr>
        <p:spPr>
          <a:xfrm>
            <a:off x="4955072" y="5379121"/>
            <a:ext cx="6809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F4DFE780-C09D-4BD7-A5D3-D7E0D1C7FF6A}"/>
              </a:ext>
            </a:extLst>
          </p:cNvPr>
          <p:cNvSpPr txBox="1"/>
          <p:nvPr/>
        </p:nvSpPr>
        <p:spPr>
          <a:xfrm>
            <a:off x="5600559" y="5379121"/>
            <a:ext cx="6809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16B267A9-095A-45BC-BE9F-8EBBC1F7C951}"/>
              </a:ext>
            </a:extLst>
          </p:cNvPr>
          <p:cNvSpPr txBox="1"/>
          <p:nvPr/>
        </p:nvSpPr>
        <p:spPr>
          <a:xfrm>
            <a:off x="4565285" y="5904413"/>
            <a:ext cx="6698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030356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altLang="ja-JP" dirty="0" err="1"/>
              <a:t>Studuino:bit</a:t>
            </a:r>
            <a:r>
              <a:rPr lang="ja-JP" altLang="en-US" dirty="0"/>
              <a:t>のインストール方法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423B90B-5422-4EAA-895C-B99154BF1E91}"/>
              </a:ext>
            </a:extLst>
          </p:cNvPr>
          <p:cNvSpPr txBox="1"/>
          <p:nvPr/>
        </p:nvSpPr>
        <p:spPr>
          <a:xfrm>
            <a:off x="329951" y="849959"/>
            <a:ext cx="1596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指導者向け</a:t>
            </a:r>
            <a:r>
              <a:rPr kumimoji="1"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19230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05C205C-1142-46E0-93F2-E128324B1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38" y="1820730"/>
            <a:ext cx="7466120" cy="425002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1FF36B3B-92F2-4D65-87BF-FA142D348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インストーラーのダウンロード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E87E821-A424-47EF-9FB4-ED4481D6C5ED}"/>
              </a:ext>
            </a:extLst>
          </p:cNvPr>
          <p:cNvSpPr txBox="1"/>
          <p:nvPr/>
        </p:nvSpPr>
        <p:spPr>
          <a:xfrm>
            <a:off x="610002" y="1167326"/>
            <a:ext cx="7830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アーテックロボ</a:t>
            </a:r>
            <a:r>
              <a:rPr lang="en-US" altLang="ja-JP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2.0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のサイトからインストーラーをダウンロードします。 　　　　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</a:t>
            </a:r>
            <a:r>
              <a:rPr lang="ja-JP" altLang="en-US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sz="1200" i="0" dirty="0">
                <a:solidFill>
                  <a:srgbClr val="067F9C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https://www.artec-kk.co.jp/artecrobo2/ja/software/</a:t>
            </a:r>
            <a:r>
              <a:rPr lang="ja-JP" altLang="en-US" sz="12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0D593541-9931-4ABF-9ED0-50794F43E123}"/>
              </a:ext>
            </a:extLst>
          </p:cNvPr>
          <p:cNvSpPr/>
          <p:nvPr/>
        </p:nvSpPr>
        <p:spPr>
          <a:xfrm>
            <a:off x="5255581" y="4471777"/>
            <a:ext cx="1766656" cy="53522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D20122E-CFFF-4351-9B76-78E1783DCDB3}"/>
              </a:ext>
            </a:extLst>
          </p:cNvPr>
          <p:cNvSpPr txBox="1"/>
          <p:nvPr/>
        </p:nvSpPr>
        <p:spPr>
          <a:xfrm>
            <a:off x="729160" y="6051523"/>
            <a:ext cx="7466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Windows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の「</a:t>
            </a:r>
            <a:r>
              <a:rPr lang="ja-JP" altLang="en-US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ソフトウェアダウンロード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」をクリックして下さい。　　　　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F01FA4-4E8B-41DA-B4B3-3B11E90F3218}"/>
              </a:ext>
            </a:extLst>
          </p:cNvPr>
          <p:cNvSpPr txBox="1"/>
          <p:nvPr/>
        </p:nvSpPr>
        <p:spPr>
          <a:xfrm>
            <a:off x="2991716" y="6408768"/>
            <a:ext cx="544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※Windows10</a:t>
            </a:r>
            <a:r>
              <a:rPr lang="ja-JP" altLang="en-US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の場合は、</a:t>
            </a:r>
            <a:r>
              <a:rPr lang="en-US" altLang="ja-JP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USB</a:t>
            </a:r>
            <a:r>
              <a:rPr lang="ja-JP" altLang="en-US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デバイスドライバのダウンロードは不要です。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65592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6E3A35A3-2B81-4DAE-A31A-AF4E6B39B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213" y="1618366"/>
            <a:ext cx="6376402" cy="856778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5E53D6E5-C369-42E2-A2FD-2427A53E7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インストール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39FC98A-47C3-4FA7-A823-AC286D12F16C}"/>
              </a:ext>
            </a:extLst>
          </p:cNvPr>
          <p:cNvSpPr txBox="1"/>
          <p:nvPr/>
        </p:nvSpPr>
        <p:spPr>
          <a:xfrm>
            <a:off x="459022" y="1332044"/>
            <a:ext cx="8569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ダウンロードしたファイルをダブルクリックするとインストールが始まります。　　　　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520EB746-7C50-4D2B-AFB5-C57B0D51B79D}"/>
              </a:ext>
            </a:extLst>
          </p:cNvPr>
          <p:cNvSpPr/>
          <p:nvPr/>
        </p:nvSpPr>
        <p:spPr>
          <a:xfrm>
            <a:off x="725211" y="2151559"/>
            <a:ext cx="2701047" cy="319597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055D1D43-DD77-4BE6-97E5-3B49D57E90AB}"/>
              </a:ext>
            </a:extLst>
          </p:cNvPr>
          <p:cNvSpPr/>
          <p:nvPr/>
        </p:nvSpPr>
        <p:spPr>
          <a:xfrm rot="5400000">
            <a:off x="2056677" y="2731050"/>
            <a:ext cx="697296" cy="750525"/>
          </a:xfrm>
          <a:prstGeom prst="rightArrow">
            <a:avLst/>
          </a:prstGeom>
          <a:solidFill>
            <a:schemeClr val="accent3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E178E2EF-B6FA-437C-A4C9-2F932FCC55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588" y="3454961"/>
            <a:ext cx="3619814" cy="144792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3F2B0C0-25D9-41F8-AD9F-D4F3C4FA06D7}"/>
              </a:ext>
            </a:extLst>
          </p:cNvPr>
          <p:cNvSpPr txBox="1"/>
          <p:nvPr/>
        </p:nvSpPr>
        <p:spPr>
          <a:xfrm>
            <a:off x="3948402" y="3855757"/>
            <a:ext cx="51955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インストールは管理者権限（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Administrator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Windows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ユーザーで行ってください。　　　　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95270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53D6E5-C369-42E2-A2FD-2427A53E7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en-US" altLang="ja-JP" dirty="0" err="1"/>
              <a:t>Studuino:bit</a:t>
            </a:r>
            <a:r>
              <a:rPr kumimoji="1" lang="ja-JP" altLang="en-US" dirty="0"/>
              <a:t>の起動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39FC98A-47C3-4FA7-A823-AC286D12F16C}"/>
              </a:ext>
            </a:extLst>
          </p:cNvPr>
          <p:cNvSpPr txBox="1"/>
          <p:nvPr/>
        </p:nvSpPr>
        <p:spPr>
          <a:xfrm>
            <a:off x="459022" y="1332044"/>
            <a:ext cx="7202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ダウンロードが完了すると、</a:t>
            </a:r>
            <a:r>
              <a:rPr lang="en-US" altLang="ja-JP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Studuino:bit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が起動します。　　　　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055D1D43-DD77-4BE6-97E5-3B49D57E90AB}"/>
              </a:ext>
            </a:extLst>
          </p:cNvPr>
          <p:cNvSpPr/>
          <p:nvPr/>
        </p:nvSpPr>
        <p:spPr>
          <a:xfrm>
            <a:off x="2266422" y="4479468"/>
            <a:ext cx="697296" cy="750525"/>
          </a:xfrm>
          <a:prstGeom prst="rightArrow">
            <a:avLst/>
          </a:prstGeom>
          <a:solidFill>
            <a:schemeClr val="accent3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8370888D-8FA7-4577-9AA0-8D5D6284C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1797271"/>
            <a:ext cx="4226638" cy="207898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5727E03-2EB4-4C69-8E2D-640DA594A7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4843" y="3429000"/>
            <a:ext cx="4981069" cy="3328550"/>
          </a:xfrm>
          <a:prstGeom prst="rect">
            <a:avLst/>
          </a:prstGeom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520EB746-7C50-4D2B-AFB5-C57B0D51B79D}"/>
              </a:ext>
            </a:extLst>
          </p:cNvPr>
          <p:cNvSpPr/>
          <p:nvPr/>
        </p:nvSpPr>
        <p:spPr>
          <a:xfrm>
            <a:off x="868505" y="2489297"/>
            <a:ext cx="1211504" cy="37540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0B043DE-C37D-4DCF-860A-5275DCBAA003}"/>
              </a:ext>
            </a:extLst>
          </p:cNvPr>
          <p:cNvSpPr txBox="1"/>
          <p:nvPr/>
        </p:nvSpPr>
        <p:spPr>
          <a:xfrm>
            <a:off x="4890460" y="2467430"/>
            <a:ext cx="4004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ロボットモードを選択してください。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14849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ファームウェアの更新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A083879-97E4-4108-A562-F2F8DE71542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7615" y="2287507"/>
            <a:ext cx="1663460" cy="138810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FDE4287-9252-4EF7-9448-ED110D9FD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206" y="3846573"/>
            <a:ext cx="2644965" cy="88975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6DD35D4-5EDD-4048-AC8E-B9021A567A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842" y="4736332"/>
            <a:ext cx="2644965" cy="209655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C20E4F8-35FB-4FEC-AE76-625E980408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7866" y="3898096"/>
            <a:ext cx="2644965" cy="1816597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6B620386-9776-4FF4-AD88-5ABB798925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9040" y="5714693"/>
            <a:ext cx="2644965" cy="1042399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9DB23BC-EEB9-4753-B0FA-724015840C12}"/>
              </a:ext>
            </a:extLst>
          </p:cNvPr>
          <p:cNvSpPr txBox="1"/>
          <p:nvPr/>
        </p:nvSpPr>
        <p:spPr>
          <a:xfrm>
            <a:off x="556156" y="1199848"/>
            <a:ext cx="7937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Studuino:bit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とメインユニットを接続した時に、ファームウェアの更新が実行されることがあります。メッセージに従って更新を行ってください。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更新後は、メインユニットのリセットボタンを押してください。　　　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矢印: 右 12">
            <a:extLst>
              <a:ext uri="{FF2B5EF4-FFF2-40B4-BE49-F238E27FC236}">
                <a16:creationId xmlns:a16="http://schemas.microsoft.com/office/drawing/2014/main" id="{40BB3901-43C0-4C33-9C32-EDCA8F35E3D7}"/>
              </a:ext>
            </a:extLst>
          </p:cNvPr>
          <p:cNvSpPr/>
          <p:nvPr/>
        </p:nvSpPr>
        <p:spPr>
          <a:xfrm>
            <a:off x="3012298" y="5159384"/>
            <a:ext cx="464796" cy="500277"/>
          </a:xfrm>
          <a:prstGeom prst="rightArrow">
            <a:avLst/>
          </a:prstGeom>
          <a:solidFill>
            <a:schemeClr val="accent3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矢印: 右 13">
            <a:extLst>
              <a:ext uri="{FF2B5EF4-FFF2-40B4-BE49-F238E27FC236}">
                <a16:creationId xmlns:a16="http://schemas.microsoft.com/office/drawing/2014/main" id="{2660B2C4-8DCF-4D68-BD9A-229F73065D00}"/>
              </a:ext>
            </a:extLst>
          </p:cNvPr>
          <p:cNvSpPr/>
          <p:nvPr/>
        </p:nvSpPr>
        <p:spPr>
          <a:xfrm rot="5400000">
            <a:off x="4668358" y="5509723"/>
            <a:ext cx="472100" cy="508138"/>
          </a:xfrm>
          <a:prstGeom prst="rightArrow">
            <a:avLst/>
          </a:prstGeom>
          <a:solidFill>
            <a:schemeClr val="accent3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矢印: 右 16">
            <a:extLst>
              <a:ext uri="{FF2B5EF4-FFF2-40B4-BE49-F238E27FC236}">
                <a16:creationId xmlns:a16="http://schemas.microsoft.com/office/drawing/2014/main" id="{9C1E9477-7087-4E61-A06F-EB17EB6B2D13}"/>
              </a:ext>
            </a:extLst>
          </p:cNvPr>
          <p:cNvSpPr/>
          <p:nvPr/>
        </p:nvSpPr>
        <p:spPr>
          <a:xfrm rot="5400000">
            <a:off x="1336737" y="3486633"/>
            <a:ext cx="472100" cy="508138"/>
          </a:xfrm>
          <a:prstGeom prst="rightArrow">
            <a:avLst/>
          </a:prstGeom>
          <a:solidFill>
            <a:schemeClr val="accent3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矢印: 右 17">
            <a:extLst>
              <a:ext uri="{FF2B5EF4-FFF2-40B4-BE49-F238E27FC236}">
                <a16:creationId xmlns:a16="http://schemas.microsoft.com/office/drawing/2014/main" id="{196FC3E7-7B76-4213-AE1F-0887592A0A04}"/>
              </a:ext>
            </a:extLst>
          </p:cNvPr>
          <p:cNvSpPr/>
          <p:nvPr/>
        </p:nvSpPr>
        <p:spPr>
          <a:xfrm rot="5400000">
            <a:off x="1308542" y="4569786"/>
            <a:ext cx="472100" cy="508138"/>
          </a:xfrm>
          <a:prstGeom prst="rightArrow">
            <a:avLst/>
          </a:prstGeom>
          <a:solidFill>
            <a:schemeClr val="accent3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B5C3AA8-16D7-4637-902D-E3FD26E0E82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529413" y="2360502"/>
            <a:ext cx="2477827" cy="24778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9" name="楕円 18">
            <a:extLst>
              <a:ext uri="{FF2B5EF4-FFF2-40B4-BE49-F238E27FC236}">
                <a16:creationId xmlns:a16="http://schemas.microsoft.com/office/drawing/2014/main" id="{79D59045-7F71-40C7-8635-2F63EDD13DF0}"/>
              </a:ext>
            </a:extLst>
          </p:cNvPr>
          <p:cNvSpPr/>
          <p:nvPr/>
        </p:nvSpPr>
        <p:spPr>
          <a:xfrm>
            <a:off x="7649139" y="3675613"/>
            <a:ext cx="687468" cy="700472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6828552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青緑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0439D9-8631-4FC1-BCE0-1BDB23425EE1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fb0879af-3eba-417a-a55a-ffe6dcd6ca77"/>
    <ds:schemaRef ds:uri="http://schemas.microsoft.com/sharepoint/v3"/>
    <ds:schemaRef ds:uri="http://www.w3.org/XML/1998/namespace"/>
    <ds:schemaRef ds:uri="http://schemas.microsoft.com/office/infopath/2007/PartnerControls"/>
    <ds:schemaRef ds:uri="6dc4bcd6-49db-4c07-9060-8acfc67cef9f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1760</Words>
  <Application>Microsoft Office PowerPoint</Application>
  <PresentationFormat>画面に合わせる (4:3)</PresentationFormat>
  <Paragraphs>502</Paragraphs>
  <Slides>43</Slides>
  <Notes>7</Notes>
  <HiddenSlides>0</HiddenSlides>
  <MMClips>3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43</vt:i4>
      </vt:variant>
    </vt:vector>
  </HeadingPairs>
  <TitlesOfParts>
    <vt:vector size="50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第1回　アーテックロボってなんだろう？</vt:lpstr>
      <vt:lpstr>目次</vt:lpstr>
      <vt:lpstr>ロボットと人間をくらべてみよう</vt:lpstr>
      <vt:lpstr>料理を作るとき、あなたはどうしますか？</vt:lpstr>
      <vt:lpstr>ロボットカーが障害物の前で止まりました。なぜでしょう？</vt:lpstr>
      <vt:lpstr>ロボットには大事な3つの部品がある！</vt:lpstr>
      <vt:lpstr>ロボットと人間は似ているところがある</vt:lpstr>
      <vt:lpstr>アーテックロボの基本</vt:lpstr>
      <vt:lpstr>アーテックロボを動かすために</vt:lpstr>
      <vt:lpstr>ブロックの組み立て方・はずし方</vt:lpstr>
      <vt:lpstr>ブロックの組み立て方・はずし方</vt:lpstr>
      <vt:lpstr>ブロックの組み立て方・はずし方</vt:lpstr>
      <vt:lpstr>Studuino:bitの基本</vt:lpstr>
      <vt:lpstr>Studuino:bitとは？</vt:lpstr>
      <vt:lpstr>Studuino:bitの画面</vt:lpstr>
      <vt:lpstr>「ことば」について</vt:lpstr>
      <vt:lpstr>プログラミングの準備</vt:lpstr>
      <vt:lpstr>メインユニットとパソコンをつなげよう</vt:lpstr>
      <vt:lpstr>Studuino:bitを起動しよう</vt:lpstr>
      <vt:lpstr>Studuino:bitとメインユニットを接続しよう</vt:lpstr>
      <vt:lpstr>アーテックロボを動かしてみよう</vt:lpstr>
      <vt:lpstr>LEDパネルに名前を表示させよう</vt:lpstr>
      <vt:lpstr>LEDパネルに名前を表示させよう</vt:lpstr>
      <vt:lpstr>LEDパネルに名前を表示させよう</vt:lpstr>
      <vt:lpstr>LEDパネルに名前を表示させよう</vt:lpstr>
      <vt:lpstr>LEDパネルに名前を表示させよう</vt:lpstr>
      <vt:lpstr>LEDパネルに名前を繰り返し表示させよう</vt:lpstr>
      <vt:lpstr>LEDパネルに名前を繰り返し表示させよう</vt:lpstr>
      <vt:lpstr>心臓のドキドキをつくろう</vt:lpstr>
      <vt:lpstr>心臓のドキドキをつくろう</vt:lpstr>
      <vt:lpstr>心臓のドキドキをつくろう</vt:lpstr>
      <vt:lpstr>心臓のドキドキをつくろう</vt:lpstr>
      <vt:lpstr>LEDパネルに顔を表示させよう</vt:lpstr>
      <vt:lpstr>LEDパネルに顔を表示させよう</vt:lpstr>
      <vt:lpstr>LEDパネルに顔を表示させよう</vt:lpstr>
      <vt:lpstr>サイコロをつくろう</vt:lpstr>
      <vt:lpstr>サイコロをつくろう</vt:lpstr>
      <vt:lpstr>おつかれさまでした！ がんばったね！</vt:lpstr>
      <vt:lpstr>Studuino:bitのインストール方法</vt:lpstr>
      <vt:lpstr>インストーラーのダウンロード</vt:lpstr>
      <vt:lpstr>インストール</vt:lpstr>
      <vt:lpstr>Studuino:bitの起動</vt:lpstr>
      <vt:lpstr>ファームウェアの更新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2022-06-14T11:08:32Z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