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35"/>
  </p:notesMasterIdLst>
  <p:handoutMasterIdLst>
    <p:handoutMasterId r:id="rId36"/>
  </p:handoutMasterIdLst>
  <p:sldIdLst>
    <p:sldId id="256" r:id="rId5"/>
    <p:sldId id="310" r:id="rId6"/>
    <p:sldId id="346" r:id="rId7"/>
    <p:sldId id="339" r:id="rId8"/>
    <p:sldId id="446" r:id="rId9"/>
    <p:sldId id="320" r:id="rId10"/>
    <p:sldId id="259" r:id="rId11"/>
    <p:sldId id="348" r:id="rId12"/>
    <p:sldId id="328" r:id="rId13"/>
    <p:sldId id="362" r:id="rId14"/>
    <p:sldId id="363" r:id="rId15"/>
    <p:sldId id="364" r:id="rId16"/>
    <p:sldId id="365" r:id="rId17"/>
    <p:sldId id="447" r:id="rId18"/>
    <p:sldId id="330" r:id="rId19"/>
    <p:sldId id="338" r:id="rId20"/>
    <p:sldId id="331" r:id="rId21"/>
    <p:sldId id="337" r:id="rId22"/>
    <p:sldId id="332" r:id="rId23"/>
    <p:sldId id="336" r:id="rId24"/>
    <p:sldId id="333" r:id="rId25"/>
    <p:sldId id="354" r:id="rId26"/>
    <p:sldId id="355" r:id="rId27"/>
    <p:sldId id="356" r:id="rId28"/>
    <p:sldId id="366" r:id="rId29"/>
    <p:sldId id="358" r:id="rId30"/>
    <p:sldId id="359" r:id="rId31"/>
    <p:sldId id="334" r:id="rId32"/>
    <p:sldId id="361" r:id="rId33"/>
    <p:sldId id="335" r:id="rId34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7F9C"/>
    <a:srgbClr val="014E52"/>
    <a:srgbClr val="03556D"/>
    <a:srgbClr val="575E75"/>
    <a:srgbClr val="85D4E7"/>
    <a:srgbClr val="79AE02"/>
    <a:srgbClr val="1DA9BF"/>
    <a:srgbClr val="01C6FD"/>
    <a:srgbClr val="0C596D"/>
    <a:srgbClr val="145C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356" autoAdjust="0"/>
    <p:restoredTop sz="95244" autoAdjust="0"/>
  </p:normalViewPr>
  <p:slideViewPr>
    <p:cSldViewPr snapToGrid="0">
      <p:cViewPr varScale="1">
        <p:scale>
          <a:sx n="129" d="100"/>
          <a:sy n="129" d="100"/>
        </p:scale>
        <p:origin x="2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2021/11/11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2021/11/11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40596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28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18435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8.png"/><Relationship Id="rId7" Type="http://schemas.openxmlformats.org/officeDocument/2006/relationships/image" Target="../media/image3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notesSlide" Target="../notesSlides/notesSlide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8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7955280" cy="549381"/>
          </a:xfrm>
        </p:spPr>
        <p:txBody>
          <a:bodyPr rtlCol="0"/>
          <a:lstStyle/>
          <a:p>
            <a:pPr rtl="0"/>
            <a:r>
              <a:rPr lang="ja-JP" altLang="en-US"/>
              <a:t>だい</a:t>
            </a:r>
            <a:r>
              <a:rPr lang="en-US" altLang="ja-JP" dirty="0"/>
              <a:t>3</a:t>
            </a:r>
            <a:r>
              <a:rPr lang="ja-JP" altLang="en-US"/>
              <a:t>かい　</a:t>
            </a:r>
            <a:r>
              <a:rPr lang="en-US" altLang="ja-JP" dirty="0" err="1"/>
              <a:t>CodeyRocky</a:t>
            </a:r>
            <a:r>
              <a:rPr lang="ja-JP" altLang="en-US" dirty="0"/>
              <a:t>にダンスをさせよう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2729250" y="4850573"/>
            <a:ext cx="2275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790EFE72-5A06-4B00-8847-3D58F04C6B1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もくじ</a:t>
            </a:r>
            <a:endParaRPr lang="ja-JP" altLang="en-US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/>
              <a:t>プログラミングのじゅんび</a:t>
            </a:r>
            <a:endParaRPr lang="ja-JP" altLang="en-US" dirty="0"/>
          </a:p>
          <a:p>
            <a:pPr>
              <a:lnSpc>
                <a:spcPct val="200000"/>
              </a:lnSpc>
            </a:pPr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チャレンジ！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プログラミングのじゅんび</a:t>
            </a:r>
            <a:endParaRPr lang="ja-JP" altLang="en-US" dirty="0"/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ぜんかいのふくしゅう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193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EB99183E-1186-4856-9612-331505D66DAC}"/>
              </a:ext>
            </a:extLst>
          </p:cNvPr>
          <p:cNvSpPr/>
          <p:nvPr/>
        </p:nvSpPr>
        <p:spPr>
          <a:xfrm>
            <a:off x="5446765" y="1799094"/>
            <a:ext cx="3519523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E6A9F34-937C-4E33-981A-60C368448CF3}"/>
              </a:ext>
            </a:extLst>
          </p:cNvPr>
          <p:cNvSpPr/>
          <p:nvPr/>
        </p:nvSpPr>
        <p:spPr>
          <a:xfrm>
            <a:off x="72715" y="1799094"/>
            <a:ext cx="5236132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と</a:t>
            </a:r>
            <a:r>
              <a:rPr lang="en-US" altLang="ja-JP" dirty="0"/>
              <a:t>Rocky</a:t>
            </a:r>
            <a:r>
              <a:rPr lang="ja-JP" altLang="en-US" dirty="0"/>
              <a:t>をつなげよう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683E895-0F92-4240-AA03-7F110DE1CF9C}"/>
              </a:ext>
            </a:extLst>
          </p:cNvPr>
          <p:cNvGrpSpPr/>
          <p:nvPr/>
        </p:nvGrpSpPr>
        <p:grpSpPr>
          <a:xfrm>
            <a:off x="868888" y="2014931"/>
            <a:ext cx="953129" cy="577081"/>
            <a:chOff x="316117" y="947390"/>
            <a:chExt cx="953129" cy="57708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8BD5770-ED1D-4DC5-9567-E8FBF7D0C185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4FEED78-65DA-45CF-985D-787D737A8CEE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841246-1F3E-4F3E-8625-16EF884B887A}"/>
              </a:ext>
            </a:extLst>
          </p:cNvPr>
          <p:cNvSpPr txBox="1"/>
          <p:nvPr/>
        </p:nvSpPr>
        <p:spPr>
          <a:xfrm>
            <a:off x="524264" y="404587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EF48600-8ED0-4B71-B709-9896CB3514C0}"/>
              </a:ext>
            </a:extLst>
          </p:cNvPr>
          <p:cNvSpPr txBox="1"/>
          <p:nvPr/>
        </p:nvSpPr>
        <p:spPr>
          <a:xfrm>
            <a:off x="1935128" y="401121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F97D4C7-4024-4FA1-B19D-13C871301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6" y="2694645"/>
            <a:ext cx="2031294" cy="214619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516099B-C455-46BA-BC3C-3BBCE9640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059" y="3108730"/>
            <a:ext cx="2469286" cy="1776154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3019C0A-2BDA-4B8E-8F6B-40F95616E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0562" y="2534755"/>
            <a:ext cx="2977759" cy="2715717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4628AD0-08A5-4302-A64D-302B3A269924}"/>
              </a:ext>
            </a:extLst>
          </p:cNvPr>
          <p:cNvGrpSpPr/>
          <p:nvPr/>
        </p:nvGrpSpPr>
        <p:grpSpPr>
          <a:xfrm>
            <a:off x="3296879" y="2024273"/>
            <a:ext cx="953129" cy="577081"/>
            <a:chOff x="316117" y="947390"/>
            <a:chExt cx="953129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0CD21F7-D3A9-4BDB-8725-1EEE6AAF46C0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6053A-D520-4702-B203-109F8D31714A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ロッキー</a:t>
              </a:r>
            </a:p>
          </p:txBody>
        </p:sp>
      </p:grpSp>
      <p:sp>
        <p:nvSpPr>
          <p:cNvPr id="58" name="矢印: 右 57">
            <a:extLst>
              <a:ext uri="{FF2B5EF4-FFF2-40B4-BE49-F238E27FC236}">
                <a16:creationId xmlns:a16="http://schemas.microsoft.com/office/drawing/2014/main" id="{E30C75A4-5C1C-486C-A765-8690077CBED9}"/>
              </a:ext>
            </a:extLst>
          </p:cNvPr>
          <p:cNvSpPr/>
          <p:nvPr/>
        </p:nvSpPr>
        <p:spPr>
          <a:xfrm>
            <a:off x="5125263" y="321421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95FD11A-64C1-48E9-A145-7BC2D7BFED08}"/>
              </a:ext>
            </a:extLst>
          </p:cNvPr>
          <p:cNvGrpSpPr/>
          <p:nvPr/>
        </p:nvGrpSpPr>
        <p:grpSpPr>
          <a:xfrm>
            <a:off x="6307144" y="2024273"/>
            <a:ext cx="1807046" cy="577081"/>
            <a:chOff x="6307144" y="2024273"/>
            <a:chExt cx="1807046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BC5863A-FAD9-440D-9D02-8180F8E6E4A1}"/>
                </a:ext>
              </a:extLst>
            </p:cNvPr>
            <p:cNvSpPr txBox="1"/>
            <p:nvPr/>
          </p:nvSpPr>
          <p:spPr>
            <a:xfrm>
              <a:off x="6307144" y="2024273"/>
              <a:ext cx="18070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 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84B3E13-6E32-4EBB-93B4-4DC8508E3515}"/>
                </a:ext>
              </a:extLst>
            </p:cNvPr>
            <p:cNvSpPr txBox="1"/>
            <p:nvPr/>
          </p:nvSpPr>
          <p:spPr>
            <a:xfrm>
              <a:off x="6307144" y="2092241"/>
              <a:ext cx="16916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 ロッキー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635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>
            <a:extLst>
              <a:ext uri="{FF2B5EF4-FFF2-40B4-BE49-F238E27FC236}">
                <a16:creationId xmlns:a16="http://schemas.microsoft.com/office/drawing/2014/main" id="{A56ADDD5-227A-4FC0-9E00-F66B984EA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80" y="1811062"/>
            <a:ext cx="4461492" cy="3506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</a:p>
          </p:txBody>
        </p:sp>
      </p:grpSp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61359" y="1811062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2413383" y="1839039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2489487" y="3355898"/>
            <a:ext cx="503186" cy="503186"/>
          </a:xfrm>
          <a:prstGeom prst="ellipse">
            <a:avLst/>
          </a:prstGeom>
          <a:noFill/>
          <a:ln w="28575">
            <a:solidFill>
              <a:srgbClr val="067F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67F9C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520E08-3FDF-4B9F-81B7-C5B95E793067}"/>
              </a:ext>
            </a:extLst>
          </p:cNvPr>
          <p:cNvSpPr txBox="1"/>
          <p:nvPr/>
        </p:nvSpPr>
        <p:spPr>
          <a:xfrm>
            <a:off x="838480" y="5822761"/>
            <a:ext cx="78996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067F9C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でんげんボタン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をおしてでんげんを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れよう。あおいランプが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吹き出し: 角を丸めた四角形 13">
            <a:extLst>
              <a:ext uri="{FF2B5EF4-FFF2-40B4-BE49-F238E27FC236}">
                <a16:creationId xmlns:a16="http://schemas.microsoft.com/office/drawing/2014/main" id="{82667107-1ECC-4B74-B4A5-8E2CA15B6206}"/>
              </a:ext>
            </a:extLst>
          </p:cNvPr>
          <p:cNvSpPr/>
          <p:nvPr/>
        </p:nvSpPr>
        <p:spPr>
          <a:xfrm>
            <a:off x="3145872" y="4230094"/>
            <a:ext cx="1837190" cy="382364"/>
          </a:xfrm>
          <a:prstGeom prst="wedgeRoundRectCallout">
            <a:avLst>
              <a:gd name="adj1" fmla="val -70826"/>
              <a:gd name="adj2" fmla="val -173200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67F9C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E4DC776-80B6-425D-927E-27A4F83DF14B}"/>
              </a:ext>
            </a:extLst>
          </p:cNvPr>
          <p:cNvSpPr txBox="1"/>
          <p:nvPr/>
        </p:nvSpPr>
        <p:spPr>
          <a:xfrm>
            <a:off x="3253988" y="427390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でんげんボタン</a:t>
            </a:r>
          </a:p>
        </p:txBody>
      </p:sp>
    </p:spTree>
    <p:extLst>
      <p:ext uri="{BB962C8B-B14F-4D97-AF65-F5344CB8AC3E}">
        <p14:creationId xmlns:p14="http://schemas.microsoft.com/office/powerpoint/2010/main" val="321739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/>
              <a:t>をきどうしよう</a:t>
            </a:r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1C5CE72-CB83-4AE4-B30C-A9EC87EAED77}"/>
              </a:ext>
            </a:extLst>
          </p:cNvPr>
          <p:cNvGrpSpPr/>
          <p:nvPr/>
        </p:nvGrpSpPr>
        <p:grpSpPr>
          <a:xfrm>
            <a:off x="5543289" y="4615467"/>
            <a:ext cx="3172086" cy="1131079"/>
            <a:chOff x="5543289" y="4615467"/>
            <a:chExt cx="2781469" cy="1131079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BDA9EA5-F65D-4D7B-AF8B-DC91021FDAB4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します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4EB85BE-F564-4F05-9F85-649C6A1AE7BC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かだいを</a:t>
            </a:r>
            <a:r>
              <a:rPr lang="ja-JP" altLang="en-US" dirty="0"/>
              <a:t>クリアしよう！</a:t>
            </a:r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1_ダンス">
            <a:hlinkClick r:id="" action="ppaction://media"/>
            <a:extLst>
              <a:ext uri="{FF2B5EF4-FFF2-40B4-BE49-F238E27FC236}">
                <a16:creationId xmlns:a16="http://schemas.microsoft.com/office/drawing/2014/main" id="{01B07133-F581-4668-AE2B-8A3F044CAE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1584" y="1633107"/>
            <a:ext cx="2915403" cy="518293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 err="1"/>
              <a:t>CodeyRocky</a:t>
            </a:r>
            <a:r>
              <a:rPr lang="ja-JP" altLang="en-US" dirty="0"/>
              <a:t>にダンスをさせよう！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2197854" y="397884"/>
            <a:ext cx="1554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EB709D1-1379-4564-A25C-208E61CEB5EF}"/>
              </a:ext>
            </a:extLst>
          </p:cNvPr>
          <p:cNvSpPr txBox="1"/>
          <p:nvPr/>
        </p:nvSpPr>
        <p:spPr>
          <a:xfrm>
            <a:off x="4260740" y="2191282"/>
            <a:ext cx="468741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ea"/>
              <a:buAutoNum type="circleNumDbPlain"/>
            </a:pPr>
            <a:r>
              <a:rPr lang="en-US" altLang="ja-JP" b="1" i="0" dirty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きどう</a:t>
            </a:r>
            <a:r>
              <a:rPr lang="ja-JP" altLang="en-US" b="1" i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したときはねて</a:t>
            </a:r>
            <a:r>
              <a:rPr lang="ja-JP" altLang="en-US" b="1" i="0" dirty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います。</a:t>
            </a:r>
            <a:endParaRPr lang="en-US" altLang="ja-JP" b="1" i="0" dirty="0">
              <a:solidFill>
                <a:schemeClr val="accent4">
                  <a:lumMod val="50000"/>
                </a:schemeClr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42900" indent="-342900">
              <a:lnSpc>
                <a:spcPct val="200000"/>
              </a:lnSpc>
              <a:buFont typeface="+mj-ea"/>
              <a:buAutoNum type="circleNumDbPlain"/>
            </a:pPr>
            <a:r>
              <a:rPr lang="ja-JP" altLang="en-US" b="1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おとをきくとめざめて</a:t>
            </a:r>
            <a:r>
              <a:rPr lang="ja-JP" altLang="en-US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ダンスします。</a:t>
            </a:r>
            <a:endParaRPr lang="en-US" altLang="ja-JP" sz="1600" i="0" dirty="0">
              <a:solidFill>
                <a:schemeClr val="accent4">
                  <a:lumMod val="50000"/>
                </a:schemeClr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0E7F191E-5E24-454C-8097-E1363CD52B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6435" y="4460103"/>
            <a:ext cx="1267639" cy="2020120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43B6FFF1-8093-44C1-9496-0EAC97DBC5C2}"/>
              </a:ext>
            </a:extLst>
          </p:cNvPr>
          <p:cNvGrpSpPr/>
          <p:nvPr/>
        </p:nvGrpSpPr>
        <p:grpSpPr>
          <a:xfrm>
            <a:off x="4217272" y="3461455"/>
            <a:ext cx="3999971" cy="1015663"/>
            <a:chOff x="4302440" y="3622967"/>
            <a:chExt cx="4184611" cy="730454"/>
          </a:xfrm>
        </p:grpSpPr>
        <p:sp>
          <p:nvSpPr>
            <p:cNvPr id="22" name="吹き出し: 角を丸めた四角形 21">
              <a:extLst>
                <a:ext uri="{FF2B5EF4-FFF2-40B4-BE49-F238E27FC236}">
                  <a16:creationId xmlns:a16="http://schemas.microsoft.com/office/drawing/2014/main" id="{1D0E1453-2712-4081-BA96-2546AEDA38C4}"/>
                </a:ext>
              </a:extLst>
            </p:cNvPr>
            <p:cNvSpPr/>
            <p:nvPr/>
          </p:nvSpPr>
          <p:spPr>
            <a:xfrm>
              <a:off x="4302440" y="3638504"/>
              <a:ext cx="4184611" cy="702680"/>
            </a:xfrm>
            <a:prstGeom prst="wedgeRoundRectCallout">
              <a:avLst>
                <a:gd name="adj1" fmla="val 37120"/>
                <a:gd name="adj2" fmla="val 94910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067F9C"/>
                </a:solidFill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AD8AA880-9149-4489-98C8-73FE5FAD445A}"/>
                </a:ext>
              </a:extLst>
            </p:cNvPr>
            <p:cNvSpPr txBox="1"/>
            <p:nvPr/>
          </p:nvSpPr>
          <p:spPr>
            <a:xfrm>
              <a:off x="4465050" y="3622967"/>
              <a:ext cx="3859390" cy="730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がうごくきっかけは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かしょある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よ！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E7AE16F-DEEA-45E3-A725-2536FCCC793A}"/>
                </a:ext>
              </a:extLst>
            </p:cNvPr>
            <p:cNvSpPr txBox="1"/>
            <p:nvPr/>
          </p:nvSpPr>
          <p:spPr>
            <a:xfrm>
              <a:off x="4465050" y="3638504"/>
              <a:ext cx="75650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02B84B1-6393-4AB9-A9A2-0785479DD90B}"/>
              </a:ext>
            </a:extLst>
          </p:cNvPr>
          <p:cNvSpPr txBox="1"/>
          <p:nvPr/>
        </p:nvSpPr>
        <p:spPr>
          <a:xfrm>
            <a:off x="4686319" y="2252078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FE492B75-2984-4279-AF10-8A2904B027EE}"/>
              </a:ext>
            </a:extLst>
          </p:cNvPr>
          <p:cNvGrpSpPr/>
          <p:nvPr/>
        </p:nvGrpSpPr>
        <p:grpSpPr>
          <a:xfrm>
            <a:off x="621581" y="987995"/>
            <a:ext cx="5433229" cy="1246495"/>
            <a:chOff x="619939" y="987995"/>
            <a:chExt cx="4972993" cy="1246495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1A580B57-18AA-45D4-9D1C-68D3CCA2DFCA}"/>
                </a:ext>
              </a:extLst>
            </p:cNvPr>
            <p:cNvSpPr txBox="1"/>
            <p:nvPr/>
          </p:nvSpPr>
          <p:spPr>
            <a:xfrm>
              <a:off x="619939" y="987995"/>
              <a:ext cx="4972993" cy="1246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おと</a:t>
              </a:r>
              <a:r>
                <a:rPr lang="ja-JP" altLang="en-US" sz="2000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をきくと</a:t>
              </a:r>
              <a:r>
                <a:rPr lang="en-US" altLang="ja-JP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lang="ja-JP" altLang="en-US" sz="2000" b="1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めざ</a:t>
              </a:r>
              <a:r>
                <a:rPr lang="ja-JP" altLang="en-US" sz="2000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ダンスをする</a:t>
              </a:r>
              <a:endPara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597C32B-1592-4F1A-BE3C-AF7828747830}"/>
                </a:ext>
              </a:extLst>
            </p:cNvPr>
            <p:cNvSpPr txBox="1"/>
            <p:nvPr/>
          </p:nvSpPr>
          <p:spPr>
            <a:xfrm>
              <a:off x="2055935" y="1059769"/>
              <a:ext cx="75033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510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18BD17A2-C080-0448-9C9C-AD3DB172BB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215" y="2302502"/>
            <a:ext cx="3606800" cy="35687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 err="1"/>
              <a:t>CodeyRocky</a:t>
            </a:r>
            <a:r>
              <a:rPr lang="ja-JP" altLang="en-US" dirty="0"/>
              <a:t>にダンスをさせよう！</a:t>
            </a: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1344322" y="2466517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1339883" y="3083548"/>
            <a:ext cx="1019684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CDCEBF9-E8A0-49C3-9D2F-B0A4E0321881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えらぼ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2D2E78C0-8162-4D21-AFD3-00997D755944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3FFF342-C729-4D8B-B473-49A0DA4D2983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22" name="直線矢印コネクタ 21">
              <a:extLst>
                <a:ext uri="{FF2B5EF4-FFF2-40B4-BE49-F238E27FC236}">
                  <a16:creationId xmlns:a16="http://schemas.microsoft.com/office/drawing/2014/main" id="{F2A71519-6031-438A-BBF5-4273E38095A1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0842F94E-011A-42C5-A4EB-963F91E7DB67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250799BC-2A28-493D-8E25-D23039E4C5C6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DA6A634-8149-49BF-A482-5B0040977DE8}"/>
              </a:ext>
            </a:extLst>
          </p:cNvPr>
          <p:cNvSpPr txBox="1"/>
          <p:nvPr/>
        </p:nvSpPr>
        <p:spPr>
          <a:xfrm>
            <a:off x="4954129" y="1889442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2F76325-76C1-4FD2-B360-96AF09D6DD2C}"/>
              </a:ext>
            </a:extLst>
          </p:cNvPr>
          <p:cNvGrpSpPr/>
          <p:nvPr/>
        </p:nvGrpSpPr>
        <p:grpSpPr>
          <a:xfrm>
            <a:off x="4954128" y="3879576"/>
            <a:ext cx="3915121" cy="1569660"/>
            <a:chOff x="5344289" y="4673458"/>
            <a:chExt cx="3915121" cy="1569660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B08343C0-5B90-4545-A5E5-81A3A739EB57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するとわくが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くなり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えらんだじょうたい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354EB401-C462-443C-A77F-BB5001E8AAAD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591DEAD-88FE-4943-A470-0A55A54A72BA}"/>
              </a:ext>
            </a:extLst>
          </p:cNvPr>
          <p:cNvSpPr txBox="1"/>
          <p:nvPr/>
        </p:nvSpPr>
        <p:spPr>
          <a:xfrm>
            <a:off x="2197854" y="397884"/>
            <a:ext cx="1554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</p:spTree>
    <p:extLst>
      <p:ext uri="{BB962C8B-B14F-4D97-AF65-F5344CB8AC3E}">
        <p14:creationId xmlns:p14="http://schemas.microsoft.com/office/powerpoint/2010/main" val="3440704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 err="1"/>
              <a:t>CodeyRocky</a:t>
            </a:r>
            <a:r>
              <a:rPr lang="ja-JP" altLang="en-US" dirty="0"/>
              <a:t>にダンスをさせよう！</a:t>
            </a:r>
          </a:p>
        </p:txBody>
      </p: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468B0D47-2042-4046-B35E-EEB5A82CA8F6}"/>
              </a:ext>
            </a:extLst>
          </p:cNvPr>
          <p:cNvCxnSpPr>
            <a:cxnSpLocks/>
          </p:cNvCxnSpPr>
          <p:nvPr/>
        </p:nvCxnSpPr>
        <p:spPr>
          <a:xfrm>
            <a:off x="1801882" y="3089144"/>
            <a:ext cx="78901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612020" y="1094634"/>
            <a:ext cx="316874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922E4C1A-268C-4613-9978-0969D5C74613}"/>
              </a:ext>
            </a:extLst>
          </p:cNvPr>
          <p:cNvCxnSpPr>
            <a:cxnSpLocks/>
          </p:cNvCxnSpPr>
          <p:nvPr/>
        </p:nvCxnSpPr>
        <p:spPr>
          <a:xfrm flipV="1">
            <a:off x="1819259" y="3758153"/>
            <a:ext cx="754262" cy="2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63A66403-217B-43E6-9704-0CAACB494112}"/>
              </a:ext>
            </a:extLst>
          </p:cNvPr>
          <p:cNvSpPr txBox="1"/>
          <p:nvPr/>
        </p:nvSpPr>
        <p:spPr>
          <a:xfrm>
            <a:off x="2197854" y="397884"/>
            <a:ext cx="1554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B96C0929-E861-4C87-AFFB-D2B1D1F66935}"/>
              </a:ext>
            </a:extLst>
          </p:cNvPr>
          <p:cNvGrpSpPr/>
          <p:nvPr/>
        </p:nvGrpSpPr>
        <p:grpSpPr>
          <a:xfrm>
            <a:off x="2483708" y="2103980"/>
            <a:ext cx="6116874" cy="1131079"/>
            <a:chOff x="3822352" y="2989151"/>
            <a:chExt cx="5730352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5F6F4EAC-E795-4F1C-AF71-1CBAFBFFFC8E}"/>
                </a:ext>
              </a:extLst>
            </p:cNvPr>
            <p:cNvSpPr txBox="1"/>
            <p:nvPr/>
          </p:nvSpPr>
          <p:spPr>
            <a:xfrm>
              <a:off x="3822352" y="2989151"/>
              <a:ext cx="573035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「イベント」から「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 u="sng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lang="ja-JP" altLang="en-US" b="1" u="sng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r>
                <a:rPr lang="ja-JP" altLang="en-US" b="1" i="0" u="sng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した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19A9A99E-1D3F-4DAD-A228-822E37CBB152}"/>
                </a:ext>
              </a:extLst>
            </p:cNvPr>
            <p:cNvSpPr txBox="1"/>
            <p:nvPr/>
          </p:nvSpPr>
          <p:spPr>
            <a:xfrm>
              <a:off x="5789745" y="3071040"/>
              <a:ext cx="8220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C3C1D848-3B38-4218-AEC8-28F3308DF2E6}"/>
              </a:ext>
            </a:extLst>
          </p:cNvPr>
          <p:cNvGrpSpPr/>
          <p:nvPr/>
        </p:nvGrpSpPr>
        <p:grpSpPr>
          <a:xfrm>
            <a:off x="2973017" y="4018859"/>
            <a:ext cx="4976544" cy="1685077"/>
            <a:chOff x="3276216" y="3386482"/>
            <a:chExt cx="4976544" cy="1685077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FC85AE08-5AC0-4339-A990-662F0FFA2A2F}"/>
                </a:ext>
              </a:extLst>
            </p:cNvPr>
            <p:cNvSpPr txBox="1"/>
            <p:nvPr/>
          </p:nvSpPr>
          <p:spPr>
            <a:xfrm>
              <a:off x="3276216" y="3386482"/>
              <a:ext cx="4976544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「みため」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</a:t>
              </a: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u="sng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がぞう</a:t>
              </a:r>
              <a:r>
                <a:rPr lang="ja-JP" altLang="en-US" b="1" i="0" u="sng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をひょうじする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」をえらび、つなげる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4833AB04-7959-45E5-B6AD-87D5B7A739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178" t="9649" r="5693" b="12982"/>
            <a:stretch/>
          </p:blipFill>
          <p:spPr>
            <a:xfrm>
              <a:off x="4303436" y="4147670"/>
              <a:ext cx="524818" cy="271740"/>
            </a:xfrm>
            <a:prstGeom prst="rect">
              <a:avLst/>
            </a:prstGeom>
          </p:spPr>
        </p:pic>
      </p:grpSp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43FEBD64-379F-47DD-A309-603338A08CAC}"/>
              </a:ext>
            </a:extLst>
          </p:cNvPr>
          <p:cNvGrpSpPr/>
          <p:nvPr/>
        </p:nvGrpSpPr>
        <p:grpSpPr>
          <a:xfrm>
            <a:off x="1470454" y="5583936"/>
            <a:ext cx="5815049" cy="1194130"/>
            <a:chOff x="2026092" y="5246583"/>
            <a:chExt cx="5259411" cy="1194130"/>
          </a:xfrm>
        </p:grpSpPr>
        <p:pic>
          <p:nvPicPr>
            <p:cNvPr id="62" name="図 61">
              <a:extLst>
                <a:ext uri="{FF2B5EF4-FFF2-40B4-BE49-F238E27FC236}">
                  <a16:creationId xmlns:a16="http://schemas.microsoft.com/office/drawing/2014/main" id="{7FC4815C-581D-475F-97B1-67E536EA88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05997" y="5246583"/>
              <a:ext cx="1079506" cy="761614"/>
            </a:xfrm>
            <a:prstGeom prst="rect">
              <a:avLst/>
            </a:prstGeom>
          </p:spPr>
        </p:pic>
        <p:sp>
          <p:nvSpPr>
            <p:cNvPr id="64" name="吹き出し: 角を丸めた四角形 63">
              <a:extLst>
                <a:ext uri="{FF2B5EF4-FFF2-40B4-BE49-F238E27FC236}">
                  <a16:creationId xmlns:a16="http://schemas.microsoft.com/office/drawing/2014/main" id="{6A4D88B0-F21D-464B-828D-B7453C4FCF79}"/>
                </a:ext>
              </a:extLst>
            </p:cNvPr>
            <p:cNvSpPr/>
            <p:nvPr/>
          </p:nvSpPr>
          <p:spPr>
            <a:xfrm>
              <a:off x="2026092" y="5377196"/>
              <a:ext cx="4090295" cy="623248"/>
            </a:xfrm>
            <a:prstGeom prst="wedgeRoundRectCallout">
              <a:avLst>
                <a:gd name="adj1" fmla="val 53119"/>
                <a:gd name="adj2" fmla="val -1895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2932E494-C80C-4360-B295-F2257CBA9A1E}"/>
                </a:ext>
              </a:extLst>
            </p:cNvPr>
            <p:cNvSpPr txBox="1"/>
            <p:nvPr/>
          </p:nvSpPr>
          <p:spPr>
            <a:xfrm>
              <a:off x="2026092" y="5425050"/>
              <a:ext cx="409029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は、さいしょ、ねむって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いるよね・・・</a:t>
              </a: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968B6C00-47A5-4802-B057-41CE09C74732}"/>
                </a:ext>
              </a:extLst>
            </p:cNvPr>
            <p:cNvSpPr txBox="1"/>
            <p:nvPr/>
          </p:nvSpPr>
          <p:spPr>
            <a:xfrm>
              <a:off x="2076151" y="5501912"/>
              <a:ext cx="75650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4A9A2FA0-E086-47A5-A605-F51F03815316}"/>
              </a:ext>
            </a:extLst>
          </p:cNvPr>
          <p:cNvSpPr txBox="1"/>
          <p:nvPr/>
        </p:nvSpPr>
        <p:spPr>
          <a:xfrm>
            <a:off x="710180" y="1509247"/>
            <a:ext cx="228636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  <a:buFont typeface="+mj-ea"/>
              <a:buAutoNum type="circleNumDbPlain"/>
            </a:pPr>
            <a:r>
              <a:rPr lang="ja-JP" altLang="en-US" b="1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きどう</a:t>
            </a:r>
            <a:r>
              <a:rPr lang="ja-JP" altLang="en-US" b="1" i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r>
              <a:rPr lang="ja-JP" altLang="en-US" b="1" i="0" dirty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b="1" dirty="0">
              <a:solidFill>
                <a:schemeClr val="accent4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6B2FD57-5AAE-BE43-B3D1-10FF15FDED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1055" y="2817633"/>
            <a:ext cx="3365500" cy="1320800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002A6CC1-606B-104A-A794-47F7F4D26679}"/>
              </a:ext>
            </a:extLst>
          </p:cNvPr>
          <p:cNvGrpSpPr/>
          <p:nvPr/>
        </p:nvGrpSpPr>
        <p:grpSpPr>
          <a:xfrm>
            <a:off x="762322" y="2768829"/>
            <a:ext cx="1038413" cy="764989"/>
            <a:chOff x="762322" y="2768829"/>
            <a:chExt cx="1038413" cy="764989"/>
          </a:xfrm>
        </p:grpSpPr>
        <p:grpSp>
          <p:nvGrpSpPr>
            <p:cNvPr id="32" name="グループ化 31">
              <a:extLst>
                <a:ext uri="{FF2B5EF4-FFF2-40B4-BE49-F238E27FC236}">
                  <a16:creationId xmlns:a16="http://schemas.microsoft.com/office/drawing/2014/main" id="{BE2D88ED-7487-6A44-8B9E-F04021493A80}"/>
                </a:ext>
              </a:extLst>
            </p:cNvPr>
            <p:cNvGrpSpPr/>
            <p:nvPr/>
          </p:nvGrpSpPr>
          <p:grpSpPr>
            <a:xfrm>
              <a:off x="762322" y="2768829"/>
              <a:ext cx="1038413" cy="764989"/>
              <a:chOff x="2400196" y="1560514"/>
              <a:chExt cx="1038413" cy="764989"/>
            </a:xfrm>
          </p:grpSpPr>
          <p:pic>
            <p:nvPicPr>
              <p:cNvPr id="34" name="図 33">
                <a:extLst>
                  <a:ext uri="{FF2B5EF4-FFF2-40B4-BE49-F238E27FC236}">
                    <a16:creationId xmlns:a16="http://schemas.microsoft.com/office/drawing/2014/main" id="{C4DF879F-314D-7D4A-9866-33A43955FA9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E4CAF92C-8DD3-304F-8FBD-8284EE25716C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37" name="四角形: 角を丸くする 26">
              <a:extLst>
                <a:ext uri="{FF2B5EF4-FFF2-40B4-BE49-F238E27FC236}">
                  <a16:creationId xmlns:a16="http://schemas.microsoft.com/office/drawing/2014/main" id="{E8AB2D30-FCE9-FA45-B6B7-E9E239DB439E}"/>
                </a:ext>
              </a:extLst>
            </p:cNvPr>
            <p:cNvSpPr/>
            <p:nvPr/>
          </p:nvSpPr>
          <p:spPr>
            <a:xfrm>
              <a:off x="800702" y="2768829"/>
              <a:ext cx="892174" cy="73948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F5A74B3-9B96-614F-8EB2-7343BE6B500E}"/>
              </a:ext>
            </a:extLst>
          </p:cNvPr>
          <p:cNvGrpSpPr/>
          <p:nvPr/>
        </p:nvGrpSpPr>
        <p:grpSpPr>
          <a:xfrm>
            <a:off x="816509" y="3752681"/>
            <a:ext cx="892174" cy="771503"/>
            <a:chOff x="798660" y="3723688"/>
            <a:chExt cx="892174" cy="771503"/>
          </a:xfrm>
        </p:grpSpPr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E9CCDA71-B461-DF45-B578-A61E8A7FF809}"/>
                </a:ext>
              </a:extLst>
            </p:cNvPr>
            <p:cNvGrpSpPr/>
            <p:nvPr/>
          </p:nvGrpSpPr>
          <p:grpSpPr>
            <a:xfrm>
              <a:off x="850901" y="3798447"/>
              <a:ext cx="806970" cy="696744"/>
              <a:chOff x="1002303" y="652759"/>
              <a:chExt cx="806970" cy="696744"/>
            </a:xfrm>
          </p:grpSpPr>
          <p:pic>
            <p:nvPicPr>
              <p:cNvPr id="27" name="図 26">
                <a:extLst>
                  <a:ext uri="{FF2B5EF4-FFF2-40B4-BE49-F238E27FC236}">
                    <a16:creationId xmlns:a16="http://schemas.microsoft.com/office/drawing/2014/main" id="{DEE438CB-E6AF-9344-B0DB-B267BF940BF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35768" t="18698" r="20714" b="40114"/>
              <a:stretch/>
            </p:blipFill>
            <p:spPr>
              <a:xfrm>
                <a:off x="1213015" y="652759"/>
                <a:ext cx="385547" cy="392369"/>
              </a:xfrm>
              <a:prstGeom prst="rect">
                <a:avLst/>
              </a:prstGeom>
            </p:spPr>
          </p:pic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1FF736E8-A748-5C4E-8EDE-5AE88F896228}"/>
                  </a:ext>
                </a:extLst>
              </p:cNvPr>
              <p:cNvSpPr txBox="1"/>
              <p:nvPr/>
            </p:nvSpPr>
            <p:spPr>
              <a:xfrm>
                <a:off x="1002303" y="1010949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38" name="四角形: 角を丸くする 26">
              <a:extLst>
                <a:ext uri="{FF2B5EF4-FFF2-40B4-BE49-F238E27FC236}">
                  <a16:creationId xmlns:a16="http://schemas.microsoft.com/office/drawing/2014/main" id="{9D56DCD5-7973-034F-88B1-DA0DCFD45935}"/>
                </a:ext>
              </a:extLst>
            </p:cNvPr>
            <p:cNvSpPr/>
            <p:nvPr/>
          </p:nvSpPr>
          <p:spPr>
            <a:xfrm>
              <a:off x="798660" y="3723688"/>
              <a:ext cx="892174" cy="73948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3461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D4D380B-00E9-3F49-9A46-6950687E03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44" y="3004831"/>
            <a:ext cx="4809721" cy="3501877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0E70D904-1091-774E-A313-23ACF1016E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025" y="1746200"/>
            <a:ext cx="3365500" cy="13208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 err="1"/>
              <a:t>CodeyRocky</a:t>
            </a:r>
            <a:r>
              <a:rPr lang="ja-JP" altLang="en-US" dirty="0"/>
              <a:t>にダンスをさせよう！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644247" y="1129346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がぞう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をかえよう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63A66403-217B-43E6-9704-0CAACB494112}"/>
              </a:ext>
            </a:extLst>
          </p:cNvPr>
          <p:cNvSpPr txBox="1"/>
          <p:nvPr/>
        </p:nvSpPr>
        <p:spPr>
          <a:xfrm>
            <a:off x="2197854" y="397884"/>
            <a:ext cx="1554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  <p:sp>
        <p:nvSpPr>
          <p:cNvPr id="51" name="四角形: 角を丸くする 50">
            <a:extLst>
              <a:ext uri="{FF2B5EF4-FFF2-40B4-BE49-F238E27FC236}">
                <a16:creationId xmlns:a16="http://schemas.microsoft.com/office/drawing/2014/main" id="{F5FBC9AC-63DF-4841-B6FE-BB6254BAF573}"/>
              </a:ext>
            </a:extLst>
          </p:cNvPr>
          <p:cNvSpPr/>
          <p:nvPr/>
        </p:nvSpPr>
        <p:spPr>
          <a:xfrm>
            <a:off x="1873190" y="2332612"/>
            <a:ext cx="585805" cy="45346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52" name="直線矢印コネクタ 51">
            <a:extLst>
              <a:ext uri="{FF2B5EF4-FFF2-40B4-BE49-F238E27FC236}">
                <a16:creationId xmlns:a16="http://schemas.microsoft.com/office/drawing/2014/main" id="{DFCBFEEC-6FB9-46A8-8E61-475D59901280}"/>
              </a:ext>
            </a:extLst>
          </p:cNvPr>
          <p:cNvCxnSpPr>
            <a:cxnSpLocks/>
          </p:cNvCxnSpPr>
          <p:nvPr/>
        </p:nvCxnSpPr>
        <p:spPr>
          <a:xfrm flipH="1">
            <a:off x="2547516" y="2199218"/>
            <a:ext cx="1265471" cy="27174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8FFA7A9D-E1AC-403A-BF74-306D941FEC72}"/>
              </a:ext>
            </a:extLst>
          </p:cNvPr>
          <p:cNvGrpSpPr/>
          <p:nvPr/>
        </p:nvGrpSpPr>
        <p:grpSpPr>
          <a:xfrm>
            <a:off x="3926156" y="1829651"/>
            <a:ext cx="5341541" cy="1131079"/>
            <a:chOff x="3926156" y="1829651"/>
            <a:chExt cx="5341541" cy="1131079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5D3D82C8-E1A5-4DCF-93B6-5225E2AA738F}"/>
                </a:ext>
              </a:extLst>
            </p:cNvPr>
            <p:cNvSpPr txBox="1"/>
            <p:nvPr/>
          </p:nvSpPr>
          <p:spPr>
            <a:xfrm>
              <a:off x="4450062" y="1829651"/>
              <a:ext cx="481763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をクリックする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と、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へんしゅうがめん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きどうします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3" name="図 62">
              <a:extLst>
                <a:ext uri="{FF2B5EF4-FFF2-40B4-BE49-F238E27FC236}">
                  <a16:creationId xmlns:a16="http://schemas.microsoft.com/office/drawing/2014/main" id="{6FC8DA4C-2BD6-4E0B-B0B9-2EBE3BB631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178" t="9649" r="5693" b="12982"/>
            <a:stretch/>
          </p:blipFill>
          <p:spPr>
            <a:xfrm>
              <a:off x="3926156" y="2069021"/>
              <a:ext cx="524818" cy="271740"/>
            </a:xfrm>
            <a:prstGeom prst="rect">
              <a:avLst/>
            </a:prstGeom>
          </p:spPr>
        </p:pic>
      </p:grpSp>
      <p:sp>
        <p:nvSpPr>
          <p:cNvPr id="70" name="四角形: 角を丸くする 69">
            <a:extLst>
              <a:ext uri="{FF2B5EF4-FFF2-40B4-BE49-F238E27FC236}">
                <a16:creationId xmlns:a16="http://schemas.microsoft.com/office/drawing/2014/main" id="{23C669C8-F62E-4EB5-872A-DD014F30BE14}"/>
              </a:ext>
            </a:extLst>
          </p:cNvPr>
          <p:cNvSpPr/>
          <p:nvPr/>
        </p:nvSpPr>
        <p:spPr>
          <a:xfrm>
            <a:off x="4508225" y="3228553"/>
            <a:ext cx="360000" cy="360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2" name="四角形: 角を丸くする 71">
            <a:extLst>
              <a:ext uri="{FF2B5EF4-FFF2-40B4-BE49-F238E27FC236}">
                <a16:creationId xmlns:a16="http://schemas.microsoft.com/office/drawing/2014/main" id="{4BB8B9E0-3FE0-4FF9-A265-883319850C1D}"/>
              </a:ext>
            </a:extLst>
          </p:cNvPr>
          <p:cNvSpPr/>
          <p:nvPr/>
        </p:nvSpPr>
        <p:spPr>
          <a:xfrm>
            <a:off x="4508225" y="3638878"/>
            <a:ext cx="360000" cy="360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73" name="直線矢印コネクタ 72">
            <a:extLst>
              <a:ext uri="{FF2B5EF4-FFF2-40B4-BE49-F238E27FC236}">
                <a16:creationId xmlns:a16="http://schemas.microsoft.com/office/drawing/2014/main" id="{48095862-39BD-4CB9-B848-EA552D34B32D}"/>
              </a:ext>
            </a:extLst>
          </p:cNvPr>
          <p:cNvCxnSpPr>
            <a:cxnSpLocks/>
          </p:cNvCxnSpPr>
          <p:nvPr/>
        </p:nvCxnSpPr>
        <p:spPr>
          <a:xfrm flipH="1">
            <a:off x="4814720" y="3387946"/>
            <a:ext cx="478679" cy="13430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0" name="グループ化 89">
            <a:extLst>
              <a:ext uri="{FF2B5EF4-FFF2-40B4-BE49-F238E27FC236}">
                <a16:creationId xmlns:a16="http://schemas.microsoft.com/office/drawing/2014/main" id="{1EE8E0BD-5E31-4536-A624-A51B0B72E221}"/>
              </a:ext>
            </a:extLst>
          </p:cNvPr>
          <p:cNvGrpSpPr/>
          <p:nvPr/>
        </p:nvGrpSpPr>
        <p:grpSpPr>
          <a:xfrm>
            <a:off x="5293399" y="2932207"/>
            <a:ext cx="3259804" cy="991230"/>
            <a:chOff x="5823751" y="2559344"/>
            <a:chExt cx="3259804" cy="991230"/>
          </a:xfrm>
        </p:grpSpPr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D0339C22-EC2E-4901-96B9-3D92BFACE9D9}"/>
                </a:ext>
              </a:extLst>
            </p:cNvPr>
            <p:cNvSpPr txBox="1"/>
            <p:nvPr/>
          </p:nvSpPr>
          <p:spPr>
            <a:xfrm>
              <a:off x="5823751" y="2559344"/>
              <a:ext cx="325980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ペン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：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〇をぬりつぶします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AAD04F5E-CE6E-42C0-AB57-272100DF0C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25616" y="3121889"/>
              <a:ext cx="1219370" cy="428685"/>
            </a:xfrm>
            <a:prstGeom prst="rect">
              <a:avLst/>
            </a:prstGeom>
          </p:spPr>
        </p:pic>
        <p:cxnSp>
          <p:nvCxnSpPr>
            <p:cNvPr id="80" name="直線矢印コネクタ 79">
              <a:extLst>
                <a:ext uri="{FF2B5EF4-FFF2-40B4-BE49-F238E27FC236}">
                  <a16:creationId xmlns:a16="http://schemas.microsoft.com/office/drawing/2014/main" id="{45E507C2-E712-4314-B18D-D64778F1A0EB}"/>
                </a:ext>
              </a:extLst>
            </p:cNvPr>
            <p:cNvCxnSpPr>
              <a:cxnSpLocks/>
            </p:cNvCxnSpPr>
            <p:nvPr/>
          </p:nvCxnSpPr>
          <p:spPr>
            <a:xfrm>
              <a:off x="7097697" y="3334941"/>
              <a:ext cx="275207" cy="1"/>
            </a:xfrm>
            <a:prstGeom prst="straightConnector1">
              <a:avLst/>
            </a:prstGeom>
            <a:ln w="28575">
              <a:solidFill>
                <a:srgbClr val="575E75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6" name="直線矢印コネクタ 85">
            <a:extLst>
              <a:ext uri="{FF2B5EF4-FFF2-40B4-BE49-F238E27FC236}">
                <a16:creationId xmlns:a16="http://schemas.microsoft.com/office/drawing/2014/main" id="{72DDF1A3-4D6C-408A-B520-BB066FB06503}"/>
              </a:ext>
            </a:extLst>
          </p:cNvPr>
          <p:cNvCxnSpPr>
            <a:cxnSpLocks/>
          </p:cNvCxnSpPr>
          <p:nvPr/>
        </p:nvCxnSpPr>
        <p:spPr>
          <a:xfrm flipH="1" flipV="1">
            <a:off x="4842046" y="3888722"/>
            <a:ext cx="694572" cy="335942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グループ化 93">
            <a:extLst>
              <a:ext uri="{FF2B5EF4-FFF2-40B4-BE49-F238E27FC236}">
                <a16:creationId xmlns:a16="http://schemas.microsoft.com/office/drawing/2014/main" id="{CB7ECF88-F2F1-4CA4-A638-5EF0D23787B8}"/>
              </a:ext>
            </a:extLst>
          </p:cNvPr>
          <p:cNvGrpSpPr/>
          <p:nvPr/>
        </p:nvGrpSpPr>
        <p:grpSpPr>
          <a:xfrm>
            <a:off x="5418535" y="4064421"/>
            <a:ext cx="3009531" cy="1145444"/>
            <a:chOff x="5948887" y="4064421"/>
            <a:chExt cx="3009531" cy="1145444"/>
          </a:xfrm>
        </p:grpSpPr>
        <p:pic>
          <p:nvPicPr>
            <p:cNvPr id="84" name="図 83">
              <a:extLst>
                <a:ext uri="{FF2B5EF4-FFF2-40B4-BE49-F238E27FC236}">
                  <a16:creationId xmlns:a16="http://schemas.microsoft.com/office/drawing/2014/main" id="{075E0456-E156-495B-8AF4-D8869A48B2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6625616" y="4781180"/>
              <a:ext cx="1219370" cy="428685"/>
            </a:xfrm>
            <a:prstGeom prst="rect">
              <a:avLst/>
            </a:prstGeom>
          </p:spPr>
        </p:pic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EF1C5D63-200A-4E6A-97EA-78B7BA1F7E4A}"/>
                </a:ext>
              </a:extLst>
            </p:cNvPr>
            <p:cNvSpPr txBox="1"/>
            <p:nvPr/>
          </p:nvSpPr>
          <p:spPr>
            <a:xfrm>
              <a:off x="5948887" y="4064421"/>
              <a:ext cx="300953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消しゴム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：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●をけします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cxnSp>
          <p:nvCxnSpPr>
            <p:cNvPr id="89" name="直線矢印コネクタ 88">
              <a:extLst>
                <a:ext uri="{FF2B5EF4-FFF2-40B4-BE49-F238E27FC236}">
                  <a16:creationId xmlns:a16="http://schemas.microsoft.com/office/drawing/2014/main" id="{1727D406-8008-4856-A659-A09CAAEE8646}"/>
                </a:ext>
              </a:extLst>
            </p:cNvPr>
            <p:cNvCxnSpPr>
              <a:cxnSpLocks/>
            </p:cNvCxnSpPr>
            <p:nvPr/>
          </p:nvCxnSpPr>
          <p:spPr>
            <a:xfrm>
              <a:off x="7097697" y="5002816"/>
              <a:ext cx="275207" cy="1"/>
            </a:xfrm>
            <a:prstGeom prst="straightConnector1">
              <a:avLst/>
            </a:prstGeom>
            <a:ln w="28575">
              <a:solidFill>
                <a:srgbClr val="575E75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グループ化 105">
            <a:extLst>
              <a:ext uri="{FF2B5EF4-FFF2-40B4-BE49-F238E27FC236}">
                <a16:creationId xmlns:a16="http://schemas.microsoft.com/office/drawing/2014/main" id="{59E37122-270A-49EF-A825-02EF295EC6C2}"/>
              </a:ext>
            </a:extLst>
          </p:cNvPr>
          <p:cNvGrpSpPr/>
          <p:nvPr/>
        </p:nvGrpSpPr>
        <p:grpSpPr>
          <a:xfrm>
            <a:off x="5027123" y="5375739"/>
            <a:ext cx="4052436" cy="1508105"/>
            <a:chOff x="5027123" y="5375739"/>
            <a:chExt cx="4052436" cy="1508105"/>
          </a:xfrm>
        </p:grpSpPr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79D7F48D-07C1-41C5-958C-CD39066D1A41}"/>
                </a:ext>
              </a:extLst>
            </p:cNvPr>
            <p:cNvSpPr txBox="1"/>
            <p:nvPr/>
          </p:nvSpPr>
          <p:spPr>
            <a:xfrm>
              <a:off x="5027123" y="5375739"/>
              <a:ext cx="4052436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クリックすると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ボタンのいろが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わります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になったときにきのうが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えます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E46BC81B-2194-42AD-8E2B-2D2463FFB0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56167" y="5997155"/>
              <a:ext cx="404043" cy="391417"/>
            </a:xfrm>
            <a:prstGeom prst="rect">
              <a:avLst/>
            </a:prstGeom>
          </p:spPr>
        </p:pic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DD3479B3-62F4-4CA5-8DCF-EC58DAD9B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523634" y="6012611"/>
              <a:ext cx="397731" cy="3787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23110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3B15556F-C45B-8140-866F-8F9B627F95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1700" y="3035385"/>
            <a:ext cx="3162300" cy="13081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A9AE102-DC89-D647-8471-F3FC8EC23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35" y="1751925"/>
            <a:ext cx="5165426" cy="375181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 err="1"/>
              <a:t>CodeyRocky</a:t>
            </a:r>
            <a:r>
              <a:rPr lang="ja-JP" altLang="en-US" dirty="0"/>
              <a:t>にダンスをさせよう！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63A66403-217B-43E6-9704-0CAACB494112}"/>
              </a:ext>
            </a:extLst>
          </p:cNvPr>
          <p:cNvSpPr txBox="1"/>
          <p:nvPr/>
        </p:nvSpPr>
        <p:spPr>
          <a:xfrm>
            <a:off x="2197854" y="397884"/>
            <a:ext cx="1554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D3D82C8-E1A5-4DCF-93B6-5225E2AA738F}"/>
              </a:ext>
            </a:extLst>
          </p:cNvPr>
          <p:cNvSpPr txBox="1"/>
          <p:nvPr/>
        </p:nvSpPr>
        <p:spPr>
          <a:xfrm>
            <a:off x="582151" y="1087019"/>
            <a:ext cx="292000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ね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ているかおにかえよう。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2334A179-3CCC-429E-91E2-03DAE9762C77}"/>
              </a:ext>
            </a:extLst>
          </p:cNvPr>
          <p:cNvSpPr txBox="1"/>
          <p:nvPr/>
        </p:nvSpPr>
        <p:spPr>
          <a:xfrm>
            <a:off x="4572000" y="5772963"/>
            <a:ext cx="393963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ボタンをおしてほぞんしよう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387F6E60-8FDF-4D61-8431-8C1EEDD8BEE9}"/>
              </a:ext>
            </a:extLst>
          </p:cNvPr>
          <p:cNvSpPr/>
          <p:nvPr/>
        </p:nvSpPr>
        <p:spPr>
          <a:xfrm>
            <a:off x="4479059" y="5044196"/>
            <a:ext cx="920844" cy="360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1" name="四角形: 角を丸くする 60">
            <a:extLst>
              <a:ext uri="{FF2B5EF4-FFF2-40B4-BE49-F238E27FC236}">
                <a16:creationId xmlns:a16="http://schemas.microsoft.com/office/drawing/2014/main" id="{39468F82-95BB-4DB5-8EA9-5DFCF33493C3}"/>
              </a:ext>
            </a:extLst>
          </p:cNvPr>
          <p:cNvSpPr/>
          <p:nvPr/>
        </p:nvSpPr>
        <p:spPr>
          <a:xfrm>
            <a:off x="6979288" y="3680198"/>
            <a:ext cx="706615" cy="43460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F98DFB3C-4A9C-4BFB-A524-DE0AEE4B31DD}"/>
              </a:ext>
            </a:extLst>
          </p:cNvPr>
          <p:cNvCxnSpPr>
            <a:cxnSpLocks/>
          </p:cNvCxnSpPr>
          <p:nvPr/>
        </p:nvCxnSpPr>
        <p:spPr>
          <a:xfrm flipV="1">
            <a:off x="5586659" y="4250098"/>
            <a:ext cx="1259416" cy="115409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44009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>
            <a:extLst>
              <a:ext uri="{FF2B5EF4-FFF2-40B4-BE49-F238E27FC236}">
                <a16:creationId xmlns:a16="http://schemas.microsoft.com/office/drawing/2014/main" id="{73ECBEF4-9470-5643-A72E-0ACABBEB3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415" y="2456101"/>
            <a:ext cx="4758963" cy="3302052"/>
          </a:xfrm>
          <a:prstGeom prst="rect">
            <a:avLst/>
          </a:prstGeom>
        </p:spPr>
      </p:pic>
      <p:sp>
        <p:nvSpPr>
          <p:cNvPr id="44" name="吹き出し: 角を丸めた四角形 43">
            <a:extLst>
              <a:ext uri="{FF2B5EF4-FFF2-40B4-BE49-F238E27FC236}">
                <a16:creationId xmlns:a16="http://schemas.microsoft.com/office/drawing/2014/main" id="{C22E1261-4460-4D9C-8869-9C240BE52B01}"/>
              </a:ext>
            </a:extLst>
          </p:cNvPr>
          <p:cNvSpPr/>
          <p:nvPr/>
        </p:nvSpPr>
        <p:spPr>
          <a:xfrm>
            <a:off x="5556914" y="3625844"/>
            <a:ext cx="3526860" cy="1457230"/>
          </a:xfrm>
          <a:prstGeom prst="wedgeRoundRectCallout">
            <a:avLst>
              <a:gd name="adj1" fmla="val 5962"/>
              <a:gd name="adj2" fmla="val 71778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 err="1"/>
              <a:t>CodeyRocky</a:t>
            </a:r>
            <a:r>
              <a:rPr lang="ja-JP" altLang="en-US" dirty="0"/>
              <a:t>にダンスをさせよう！</a:t>
            </a:r>
          </a:p>
        </p:txBody>
      </p: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468B0D47-2042-4046-B35E-EEB5A82CA8F6}"/>
              </a:ext>
            </a:extLst>
          </p:cNvPr>
          <p:cNvCxnSpPr>
            <a:cxnSpLocks/>
          </p:cNvCxnSpPr>
          <p:nvPr/>
        </p:nvCxnSpPr>
        <p:spPr>
          <a:xfrm>
            <a:off x="1007800" y="2809293"/>
            <a:ext cx="78901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922E4C1A-268C-4613-9978-0969D5C74613}"/>
              </a:ext>
            </a:extLst>
          </p:cNvPr>
          <p:cNvCxnSpPr>
            <a:cxnSpLocks/>
          </p:cNvCxnSpPr>
          <p:nvPr/>
        </p:nvCxnSpPr>
        <p:spPr>
          <a:xfrm flipV="1">
            <a:off x="1020609" y="3461542"/>
            <a:ext cx="754262" cy="2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63A66403-217B-43E6-9704-0CAACB494112}"/>
              </a:ext>
            </a:extLst>
          </p:cNvPr>
          <p:cNvSpPr txBox="1"/>
          <p:nvPr/>
        </p:nvSpPr>
        <p:spPr>
          <a:xfrm>
            <a:off x="2197854" y="397884"/>
            <a:ext cx="1554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4A9A2FA0-E086-47A5-A605-F51F03815316}"/>
              </a:ext>
            </a:extLst>
          </p:cNvPr>
          <p:cNvSpPr txBox="1"/>
          <p:nvPr/>
        </p:nvSpPr>
        <p:spPr>
          <a:xfrm>
            <a:off x="710180" y="1091995"/>
            <a:ext cx="549581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  <a:buFont typeface="+mj-ea"/>
              <a:buAutoNum type="circleNumDbPlain" startAt="2"/>
            </a:pPr>
            <a:r>
              <a:rPr lang="ja-JP" altLang="en-US" b="1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おと</a:t>
            </a:r>
            <a:r>
              <a:rPr lang="ja-JP" altLang="en-US" b="1" i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r>
              <a:rPr lang="ja-JP" altLang="en-US" b="1" i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くとめざめて</a:t>
            </a:r>
            <a:r>
              <a:rPr lang="ja-JP" altLang="en-US" b="1" i="0" dirty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ダンスする。</a:t>
            </a:r>
            <a:endParaRPr kumimoji="1" lang="ja-JP" altLang="en-US" b="1" dirty="0">
              <a:solidFill>
                <a:schemeClr val="accent4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2" name="直線矢印コネクタ 51">
            <a:extLst>
              <a:ext uri="{FF2B5EF4-FFF2-40B4-BE49-F238E27FC236}">
                <a16:creationId xmlns:a16="http://schemas.microsoft.com/office/drawing/2014/main" id="{79844391-720C-4432-A3A5-2DAA2C74EF8A}"/>
              </a:ext>
            </a:extLst>
          </p:cNvPr>
          <p:cNvCxnSpPr>
            <a:cxnSpLocks/>
          </p:cNvCxnSpPr>
          <p:nvPr/>
        </p:nvCxnSpPr>
        <p:spPr>
          <a:xfrm flipV="1">
            <a:off x="1024621" y="3837629"/>
            <a:ext cx="1038957" cy="43335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9A3ADEBC-9F1A-4B8C-A7E8-13F83D1A85E6}"/>
              </a:ext>
            </a:extLst>
          </p:cNvPr>
          <p:cNvCxnSpPr>
            <a:cxnSpLocks/>
          </p:cNvCxnSpPr>
          <p:nvPr/>
        </p:nvCxnSpPr>
        <p:spPr>
          <a:xfrm flipV="1">
            <a:off x="967257" y="4515254"/>
            <a:ext cx="1131335" cy="5221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吹き出し: 角を丸めた四角形 69">
            <a:extLst>
              <a:ext uri="{FF2B5EF4-FFF2-40B4-BE49-F238E27FC236}">
                <a16:creationId xmlns:a16="http://schemas.microsoft.com/office/drawing/2014/main" id="{E8DA4A4F-7C40-4B4F-99D5-CE9AD47C648E}"/>
              </a:ext>
            </a:extLst>
          </p:cNvPr>
          <p:cNvSpPr/>
          <p:nvPr/>
        </p:nvSpPr>
        <p:spPr>
          <a:xfrm>
            <a:off x="2406040" y="5975341"/>
            <a:ext cx="3317743" cy="379543"/>
          </a:xfrm>
          <a:prstGeom prst="wedgeRoundRectCallout">
            <a:avLst>
              <a:gd name="adj1" fmla="val -36096"/>
              <a:gd name="adj2" fmla="val -121454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①のプログラムからコピーする</a:t>
            </a: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FFAFC5A6-75B4-43FC-B768-7EF3C57839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1058" y="2533856"/>
            <a:ext cx="1100693" cy="835466"/>
          </a:xfrm>
          <a:prstGeom prst="rect">
            <a:avLst/>
          </a:prstGeom>
        </p:spPr>
      </p:pic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12CBB38F-E4FA-4AF5-BB78-F156671C662C}"/>
              </a:ext>
            </a:extLst>
          </p:cNvPr>
          <p:cNvGrpSpPr/>
          <p:nvPr/>
        </p:nvGrpSpPr>
        <p:grpSpPr>
          <a:xfrm>
            <a:off x="4848244" y="1583096"/>
            <a:ext cx="4294138" cy="1015663"/>
            <a:chOff x="5097766" y="1639859"/>
            <a:chExt cx="4294138" cy="663420"/>
          </a:xfrm>
        </p:grpSpPr>
        <p:sp>
          <p:nvSpPr>
            <p:cNvPr id="78" name="吹き出し: 角を丸めた四角形 77">
              <a:extLst>
                <a:ext uri="{FF2B5EF4-FFF2-40B4-BE49-F238E27FC236}">
                  <a16:creationId xmlns:a16="http://schemas.microsoft.com/office/drawing/2014/main" id="{38253CCE-C058-4187-8200-7DE633DF78C9}"/>
                </a:ext>
              </a:extLst>
            </p:cNvPr>
            <p:cNvSpPr/>
            <p:nvPr/>
          </p:nvSpPr>
          <p:spPr>
            <a:xfrm>
              <a:off x="5097766" y="1639860"/>
              <a:ext cx="4268176" cy="623248"/>
            </a:xfrm>
            <a:prstGeom prst="wedgeRoundRectCallout">
              <a:avLst>
                <a:gd name="adj1" fmla="val 7496"/>
                <a:gd name="adj2" fmla="val 66506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85F3181A-306D-4427-A248-0153BEE675CD}"/>
                </a:ext>
              </a:extLst>
            </p:cNvPr>
            <p:cNvSpPr txBox="1"/>
            <p:nvPr/>
          </p:nvSpPr>
          <p:spPr>
            <a:xfrm>
              <a:off x="5123728" y="1639859"/>
              <a:ext cx="4268176" cy="663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がはんのうするおとのおおきさを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きめます。</a:t>
              </a: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9C75F6BA-C9E5-4548-871A-7052E1E86E5C}"/>
                </a:ext>
              </a:extLst>
            </p:cNvPr>
            <p:cNvSpPr txBox="1"/>
            <p:nvPr/>
          </p:nvSpPr>
          <p:spPr>
            <a:xfrm>
              <a:off x="5124002" y="1692603"/>
              <a:ext cx="75650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279D1B9-664F-4BA0-B5E3-CAE6BED8534C}"/>
              </a:ext>
            </a:extLst>
          </p:cNvPr>
          <p:cNvSpPr txBox="1"/>
          <p:nvPr/>
        </p:nvSpPr>
        <p:spPr>
          <a:xfrm>
            <a:off x="5707667" y="3775476"/>
            <a:ext cx="3225353" cy="1200329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はやさは</a:t>
            </a:r>
            <a:r>
              <a:rPr kumimoji="1" lang="en-US" altLang="ja-JP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より</a:t>
            </a:r>
            <a:endParaRPr kumimoji="1" lang="en-US" altLang="ja-JP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ちいさいかずをつかうよ！</a:t>
            </a:r>
            <a:endParaRPr kumimoji="1" lang="en-US" altLang="ja-JP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“0.2”</a:t>
            </a:r>
            <a:r>
              <a:rPr kumimoji="1" lang="ja-JP" altLang="en-US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とうとう。</a:t>
            </a:r>
            <a:endParaRPr kumimoji="1" lang="en-US" altLang="ja-JP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“1”</a:t>
            </a:r>
            <a:r>
              <a:rPr kumimoji="1" lang="ja-JP" altLang="en-US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だとゆっくりおどるよ！</a:t>
            </a:r>
          </a:p>
        </p:txBody>
      </p:sp>
      <p:pic>
        <p:nvPicPr>
          <p:cNvPr id="38" name="図 37">
            <a:extLst>
              <a:ext uri="{FF2B5EF4-FFF2-40B4-BE49-F238E27FC236}">
                <a16:creationId xmlns:a16="http://schemas.microsoft.com/office/drawing/2014/main" id="{4E0316EC-65FE-4FDF-98D0-4FC25CA5E4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8290" y="5207017"/>
            <a:ext cx="1072936" cy="1709840"/>
          </a:xfrm>
          <a:prstGeom prst="rect">
            <a:avLst/>
          </a:prstGeom>
        </p:spPr>
      </p:pic>
      <p:sp>
        <p:nvSpPr>
          <p:cNvPr id="2" name="円/楕円 1">
            <a:extLst>
              <a:ext uri="{FF2B5EF4-FFF2-40B4-BE49-F238E27FC236}">
                <a16:creationId xmlns:a16="http://schemas.microsoft.com/office/drawing/2014/main" id="{B312A871-0BA0-054A-B7B1-B95A8BC923D9}"/>
              </a:ext>
            </a:extLst>
          </p:cNvPr>
          <p:cNvSpPr/>
          <p:nvPr/>
        </p:nvSpPr>
        <p:spPr>
          <a:xfrm>
            <a:off x="3582384" y="3973705"/>
            <a:ext cx="474139" cy="45781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円/楕円 30">
            <a:extLst>
              <a:ext uri="{FF2B5EF4-FFF2-40B4-BE49-F238E27FC236}">
                <a16:creationId xmlns:a16="http://schemas.microsoft.com/office/drawing/2014/main" id="{F3003014-4945-3840-8BBD-6281CDDBDD19}"/>
              </a:ext>
            </a:extLst>
          </p:cNvPr>
          <p:cNvSpPr/>
          <p:nvPr/>
        </p:nvSpPr>
        <p:spPr>
          <a:xfrm>
            <a:off x="3590773" y="4447120"/>
            <a:ext cx="474139" cy="45781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8" name="円/楕円 47">
            <a:extLst>
              <a:ext uri="{FF2B5EF4-FFF2-40B4-BE49-F238E27FC236}">
                <a16:creationId xmlns:a16="http://schemas.microsoft.com/office/drawing/2014/main" id="{4C7EF1D5-2A44-A248-BF45-3295FAC4C1FB}"/>
              </a:ext>
            </a:extLst>
          </p:cNvPr>
          <p:cNvSpPr/>
          <p:nvPr/>
        </p:nvSpPr>
        <p:spPr>
          <a:xfrm>
            <a:off x="2147654" y="3548695"/>
            <a:ext cx="474139" cy="45781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9" name="円/楕円 48">
            <a:extLst>
              <a:ext uri="{FF2B5EF4-FFF2-40B4-BE49-F238E27FC236}">
                <a16:creationId xmlns:a16="http://schemas.microsoft.com/office/drawing/2014/main" id="{B0388B37-CE5F-0B48-8F9B-91600013A2F4}"/>
              </a:ext>
            </a:extLst>
          </p:cNvPr>
          <p:cNvSpPr/>
          <p:nvPr/>
        </p:nvSpPr>
        <p:spPr>
          <a:xfrm>
            <a:off x="3145517" y="2659189"/>
            <a:ext cx="474139" cy="45781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3397320F-D467-514B-AFA2-56C812F82B47}"/>
              </a:ext>
            </a:extLst>
          </p:cNvPr>
          <p:cNvGrpSpPr/>
          <p:nvPr/>
        </p:nvGrpSpPr>
        <p:grpSpPr>
          <a:xfrm>
            <a:off x="80050" y="2356163"/>
            <a:ext cx="1038413" cy="764989"/>
            <a:chOff x="762322" y="2768829"/>
            <a:chExt cx="1038413" cy="764989"/>
          </a:xfrm>
        </p:grpSpPr>
        <p:grpSp>
          <p:nvGrpSpPr>
            <p:cNvPr id="57" name="グループ化 56">
              <a:extLst>
                <a:ext uri="{FF2B5EF4-FFF2-40B4-BE49-F238E27FC236}">
                  <a16:creationId xmlns:a16="http://schemas.microsoft.com/office/drawing/2014/main" id="{75340109-848A-2148-8173-FB1D58B7D1B0}"/>
                </a:ext>
              </a:extLst>
            </p:cNvPr>
            <p:cNvGrpSpPr/>
            <p:nvPr/>
          </p:nvGrpSpPr>
          <p:grpSpPr>
            <a:xfrm>
              <a:off x="762322" y="2768829"/>
              <a:ext cx="1038413" cy="764989"/>
              <a:chOff x="2400196" y="1560514"/>
              <a:chExt cx="1038413" cy="764989"/>
            </a:xfrm>
          </p:grpSpPr>
          <p:pic>
            <p:nvPicPr>
              <p:cNvPr id="59" name="図 58">
                <a:extLst>
                  <a:ext uri="{FF2B5EF4-FFF2-40B4-BE49-F238E27FC236}">
                    <a16:creationId xmlns:a16="http://schemas.microsoft.com/office/drawing/2014/main" id="{51A76C24-2465-3B46-82A7-584531F900C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D665C0ED-E6A5-2E4D-9FF5-6FFE5D5B047B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58" name="四角形: 角を丸くする 26">
              <a:extLst>
                <a:ext uri="{FF2B5EF4-FFF2-40B4-BE49-F238E27FC236}">
                  <a16:creationId xmlns:a16="http://schemas.microsoft.com/office/drawing/2014/main" id="{D53596CF-C677-9D4D-B838-704DF3678250}"/>
                </a:ext>
              </a:extLst>
            </p:cNvPr>
            <p:cNvSpPr/>
            <p:nvPr/>
          </p:nvSpPr>
          <p:spPr>
            <a:xfrm>
              <a:off x="800702" y="2768829"/>
              <a:ext cx="892174" cy="73948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796C4CBA-8959-2447-97E7-170F570DEC31}"/>
              </a:ext>
            </a:extLst>
          </p:cNvPr>
          <p:cNvGrpSpPr/>
          <p:nvPr/>
        </p:nvGrpSpPr>
        <p:grpSpPr>
          <a:xfrm>
            <a:off x="128435" y="3265252"/>
            <a:ext cx="892174" cy="771503"/>
            <a:chOff x="798660" y="3723688"/>
            <a:chExt cx="892174" cy="771503"/>
          </a:xfrm>
        </p:grpSpPr>
        <p:grpSp>
          <p:nvGrpSpPr>
            <p:cNvPr id="63" name="グループ化 62">
              <a:extLst>
                <a:ext uri="{FF2B5EF4-FFF2-40B4-BE49-F238E27FC236}">
                  <a16:creationId xmlns:a16="http://schemas.microsoft.com/office/drawing/2014/main" id="{4374AE41-F9F7-C449-9BA0-B7861CCDEB7F}"/>
                </a:ext>
              </a:extLst>
            </p:cNvPr>
            <p:cNvGrpSpPr/>
            <p:nvPr/>
          </p:nvGrpSpPr>
          <p:grpSpPr>
            <a:xfrm>
              <a:off x="850901" y="3798447"/>
              <a:ext cx="806970" cy="696744"/>
              <a:chOff x="1002303" y="652759"/>
              <a:chExt cx="806970" cy="696744"/>
            </a:xfrm>
          </p:grpSpPr>
          <p:pic>
            <p:nvPicPr>
              <p:cNvPr id="65" name="図 64">
                <a:extLst>
                  <a:ext uri="{FF2B5EF4-FFF2-40B4-BE49-F238E27FC236}">
                    <a16:creationId xmlns:a16="http://schemas.microsoft.com/office/drawing/2014/main" id="{20FF633A-4355-E64F-82D2-90EC67EB66D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35768" t="18698" r="20714" b="40114"/>
              <a:stretch/>
            </p:blipFill>
            <p:spPr>
              <a:xfrm>
                <a:off x="1213015" y="652759"/>
                <a:ext cx="385547" cy="392369"/>
              </a:xfrm>
              <a:prstGeom prst="rect">
                <a:avLst/>
              </a:prstGeom>
            </p:spPr>
          </p:pic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85110298-998D-7348-8C8A-E1D0D17B93E3}"/>
                  </a:ext>
                </a:extLst>
              </p:cNvPr>
              <p:cNvSpPr txBox="1"/>
              <p:nvPr/>
            </p:nvSpPr>
            <p:spPr>
              <a:xfrm>
                <a:off x="1002303" y="1010949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64" name="四角形: 角を丸くする 26">
              <a:extLst>
                <a:ext uri="{FF2B5EF4-FFF2-40B4-BE49-F238E27FC236}">
                  <a16:creationId xmlns:a16="http://schemas.microsoft.com/office/drawing/2014/main" id="{8ED27FE4-DF0E-6F4C-9B9D-F39E3C9C60B8}"/>
                </a:ext>
              </a:extLst>
            </p:cNvPr>
            <p:cNvSpPr/>
            <p:nvPr/>
          </p:nvSpPr>
          <p:spPr>
            <a:xfrm>
              <a:off x="798660" y="3723688"/>
              <a:ext cx="892174" cy="73948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72716337-334D-6942-A0F0-7CC70ADB7B57}"/>
              </a:ext>
            </a:extLst>
          </p:cNvPr>
          <p:cNvGrpSpPr/>
          <p:nvPr/>
        </p:nvGrpSpPr>
        <p:grpSpPr>
          <a:xfrm>
            <a:off x="87223" y="4126092"/>
            <a:ext cx="1024065" cy="773916"/>
            <a:chOff x="97299" y="4100033"/>
            <a:chExt cx="1024065" cy="773916"/>
          </a:xfrm>
        </p:grpSpPr>
        <p:grpSp>
          <p:nvGrpSpPr>
            <p:cNvPr id="45" name="グループ化 44">
              <a:extLst>
                <a:ext uri="{FF2B5EF4-FFF2-40B4-BE49-F238E27FC236}">
                  <a16:creationId xmlns:a16="http://schemas.microsoft.com/office/drawing/2014/main" id="{9EF421A5-56E0-304A-A995-D0C6F7DD41BD}"/>
                </a:ext>
              </a:extLst>
            </p:cNvPr>
            <p:cNvGrpSpPr/>
            <p:nvPr/>
          </p:nvGrpSpPr>
          <p:grpSpPr>
            <a:xfrm>
              <a:off x="97299" y="4100033"/>
              <a:ext cx="1024065" cy="773916"/>
              <a:chOff x="3199202" y="1557958"/>
              <a:chExt cx="1024065" cy="773916"/>
            </a:xfrm>
          </p:grpSpPr>
          <p:pic>
            <p:nvPicPr>
              <p:cNvPr id="47" name="図 46">
                <a:extLst>
                  <a:ext uri="{FF2B5EF4-FFF2-40B4-BE49-F238E27FC236}">
                    <a16:creationId xmlns:a16="http://schemas.microsoft.com/office/drawing/2014/main" id="{6188E8B2-1CA3-5E42-BE85-3F1F1248CE3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E0E9A312-1846-D347-879E-AEEB8487F0BD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67" name="四角形: 角を丸くする 26">
              <a:extLst>
                <a:ext uri="{FF2B5EF4-FFF2-40B4-BE49-F238E27FC236}">
                  <a16:creationId xmlns:a16="http://schemas.microsoft.com/office/drawing/2014/main" id="{83E75159-495C-3A45-BE9B-2ADF6DDFDB03}"/>
                </a:ext>
              </a:extLst>
            </p:cNvPr>
            <p:cNvSpPr/>
            <p:nvPr/>
          </p:nvSpPr>
          <p:spPr>
            <a:xfrm>
              <a:off x="125701" y="4104702"/>
              <a:ext cx="892174" cy="73948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41BB141E-8D37-C048-B8F5-D8739C31FE14}"/>
              </a:ext>
            </a:extLst>
          </p:cNvPr>
          <p:cNvGrpSpPr/>
          <p:nvPr/>
        </p:nvGrpSpPr>
        <p:grpSpPr>
          <a:xfrm>
            <a:off x="115167" y="5037447"/>
            <a:ext cx="893090" cy="776549"/>
            <a:chOff x="77149" y="5037447"/>
            <a:chExt cx="893090" cy="776549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0122877F-2EEC-9543-A61C-CD5F401C719C}"/>
                </a:ext>
              </a:extLst>
            </p:cNvPr>
            <p:cNvGrpSpPr/>
            <p:nvPr/>
          </p:nvGrpSpPr>
          <p:grpSpPr>
            <a:xfrm>
              <a:off x="77149" y="5083073"/>
              <a:ext cx="836555" cy="730923"/>
              <a:chOff x="3652580" y="653931"/>
              <a:chExt cx="836555" cy="730923"/>
            </a:xfrm>
          </p:grpSpPr>
          <p:pic>
            <p:nvPicPr>
              <p:cNvPr id="36" name="図 35">
                <a:extLst>
                  <a:ext uri="{FF2B5EF4-FFF2-40B4-BE49-F238E27FC236}">
                    <a16:creationId xmlns:a16="http://schemas.microsoft.com/office/drawing/2014/main" id="{85F9A3C0-7630-BC48-9DFC-02E15441C2E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32610" t="15246" r="23907" b="47513"/>
              <a:stretch/>
            </p:blipFill>
            <p:spPr>
              <a:xfrm>
                <a:off x="3929189" y="653931"/>
                <a:ext cx="360381" cy="347666"/>
              </a:xfrm>
              <a:prstGeom prst="rect">
                <a:avLst/>
              </a:prstGeom>
            </p:spPr>
          </p:pic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98FDC39B-9607-F548-9E1F-F0C68862A32D}"/>
                  </a:ext>
                </a:extLst>
              </p:cNvPr>
              <p:cNvSpPr txBox="1"/>
              <p:nvPr/>
            </p:nvSpPr>
            <p:spPr>
              <a:xfrm>
                <a:off x="3652580" y="1046300"/>
                <a:ext cx="8365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うご</a:t>
                </a:r>
                <a:r>
                  <a:rPr kumimoji="1" lang="ja-JP" altLang="en-US" sz="1600" dirty="0"/>
                  <a:t>き</a:t>
                </a:r>
                <a:endParaRPr kumimoji="1" lang="en-US" altLang="ja-JP" sz="1600" dirty="0"/>
              </a:p>
            </p:txBody>
          </p:sp>
        </p:grpSp>
        <p:sp>
          <p:nvSpPr>
            <p:cNvPr id="68" name="四角形: 角を丸くする 26">
              <a:extLst>
                <a:ext uri="{FF2B5EF4-FFF2-40B4-BE49-F238E27FC236}">
                  <a16:creationId xmlns:a16="http://schemas.microsoft.com/office/drawing/2014/main" id="{929190DD-9C50-4B48-8E25-B48AC6BDB764}"/>
                </a:ext>
              </a:extLst>
            </p:cNvPr>
            <p:cNvSpPr/>
            <p:nvPr/>
          </p:nvSpPr>
          <p:spPr>
            <a:xfrm>
              <a:off x="78065" y="5037447"/>
              <a:ext cx="892174" cy="73948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63160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>
            <a:extLst>
              <a:ext uri="{FF2B5EF4-FFF2-40B4-BE49-F238E27FC236}">
                <a16:creationId xmlns:a16="http://schemas.microsoft.com/office/drawing/2014/main" id="{D4BB657B-F4DE-0740-BD88-DCB2F7DA69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3107" y="5790694"/>
            <a:ext cx="2882900" cy="660400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53B281AE-4329-2842-943F-69998BA5BF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898" y="2438368"/>
            <a:ext cx="4000500" cy="26416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088BE3EC-38C0-1E4E-8AC3-C86B3C2B41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970" y="2766828"/>
            <a:ext cx="4119058" cy="205555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979" y="272068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 err="1"/>
              <a:t>CodeyRocky</a:t>
            </a:r>
            <a:r>
              <a:rPr lang="ja-JP" altLang="en-US" dirty="0"/>
              <a:t>にダンスをさせよう！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63A66403-217B-43E6-9704-0CAACB494112}"/>
              </a:ext>
            </a:extLst>
          </p:cNvPr>
          <p:cNvSpPr txBox="1"/>
          <p:nvPr/>
        </p:nvSpPr>
        <p:spPr>
          <a:xfrm>
            <a:off x="2158098" y="107407"/>
            <a:ext cx="1554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  <p:sp>
        <p:nvSpPr>
          <p:cNvPr id="70" name="吹き出し: 角を丸めた四角形 69">
            <a:extLst>
              <a:ext uri="{FF2B5EF4-FFF2-40B4-BE49-F238E27FC236}">
                <a16:creationId xmlns:a16="http://schemas.microsoft.com/office/drawing/2014/main" id="{E8DA4A4F-7C40-4B4F-99D5-CE9AD47C648E}"/>
              </a:ext>
            </a:extLst>
          </p:cNvPr>
          <p:cNvSpPr/>
          <p:nvPr/>
        </p:nvSpPr>
        <p:spPr>
          <a:xfrm>
            <a:off x="2464444" y="2904407"/>
            <a:ext cx="2321456" cy="379543"/>
          </a:xfrm>
          <a:prstGeom prst="wedgeRoundRectCallout">
            <a:avLst>
              <a:gd name="adj1" fmla="val -33400"/>
              <a:gd name="adj2" fmla="val 111611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「ふくせい」をえらぶ。</a:t>
            </a:r>
            <a:endParaRPr kumimoji="1" lang="ja-JP" altLang="en-US" sz="1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A577EA3E-856B-2148-AF61-9FAAA53E5BF8}"/>
              </a:ext>
            </a:extLst>
          </p:cNvPr>
          <p:cNvSpPr txBox="1"/>
          <p:nvPr/>
        </p:nvSpPr>
        <p:spPr>
          <a:xfrm>
            <a:off x="582151" y="730521"/>
            <a:ext cx="292000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コピーのほうほう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C180701B-9A0E-434D-9FEC-E78273F4B7CC}"/>
              </a:ext>
            </a:extLst>
          </p:cNvPr>
          <p:cNvGrpSpPr/>
          <p:nvPr/>
        </p:nvGrpSpPr>
        <p:grpSpPr>
          <a:xfrm>
            <a:off x="436970" y="1137260"/>
            <a:ext cx="3416300" cy="1131079"/>
            <a:chOff x="582151" y="1636249"/>
            <a:chExt cx="5339690" cy="1131079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7ED47C21-0A6A-3543-8AE8-1DCD3FCF6E9D}"/>
                </a:ext>
              </a:extLst>
            </p:cNvPr>
            <p:cNvSpPr txBox="1"/>
            <p:nvPr/>
          </p:nvSpPr>
          <p:spPr>
            <a:xfrm>
              <a:off x="582151" y="1636249"/>
              <a:ext cx="533969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1.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のうえで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みぎクリックする。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CE70340C-C95B-4B45-9D28-1099F68D29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46431" y="1797730"/>
              <a:ext cx="3146213" cy="486816"/>
            </a:xfrm>
            <a:prstGeom prst="rect">
              <a:avLst/>
            </a:prstGeom>
          </p:spPr>
        </p:pic>
      </p:grpSp>
      <p:sp>
        <p:nvSpPr>
          <p:cNvPr id="54" name="四角形: 角を丸くする 26">
            <a:extLst>
              <a:ext uri="{FF2B5EF4-FFF2-40B4-BE49-F238E27FC236}">
                <a16:creationId xmlns:a16="http://schemas.microsoft.com/office/drawing/2014/main" id="{0B738AEC-79F8-9E4D-A286-22E291E83BCB}"/>
              </a:ext>
            </a:extLst>
          </p:cNvPr>
          <p:cNvSpPr/>
          <p:nvPr/>
        </p:nvSpPr>
        <p:spPr>
          <a:xfrm>
            <a:off x="1804457" y="3461016"/>
            <a:ext cx="892174" cy="30223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6" name="右矢印 15">
            <a:extLst>
              <a:ext uri="{FF2B5EF4-FFF2-40B4-BE49-F238E27FC236}">
                <a16:creationId xmlns:a16="http://schemas.microsoft.com/office/drawing/2014/main" id="{295A53FA-365A-9040-918F-73D8CF2D4111}"/>
              </a:ext>
            </a:extLst>
          </p:cNvPr>
          <p:cNvSpPr/>
          <p:nvPr/>
        </p:nvSpPr>
        <p:spPr>
          <a:xfrm>
            <a:off x="4509121" y="3496574"/>
            <a:ext cx="887296" cy="556592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F2829478-B90B-4740-A4FD-49972E1B194D}"/>
              </a:ext>
            </a:extLst>
          </p:cNvPr>
          <p:cNvSpPr txBox="1"/>
          <p:nvPr/>
        </p:nvSpPr>
        <p:spPr>
          <a:xfrm>
            <a:off x="4929707" y="1137260"/>
            <a:ext cx="341630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2.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ふくせいしたブロックを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つなげる。　　　　　　　　　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95F71E6A-0064-EC4E-8840-0E4445CF1FED}"/>
              </a:ext>
            </a:extLst>
          </p:cNvPr>
          <p:cNvCxnSpPr>
            <a:cxnSpLocks/>
          </p:cNvCxnSpPr>
          <p:nvPr/>
        </p:nvCxnSpPr>
        <p:spPr>
          <a:xfrm flipH="1" flipV="1">
            <a:off x="5887242" y="5346714"/>
            <a:ext cx="195506" cy="64721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6663DEDE-355C-7340-B84E-8EED7D48EA9F}"/>
              </a:ext>
            </a:extLst>
          </p:cNvPr>
          <p:cNvSpPr/>
          <p:nvPr/>
        </p:nvSpPr>
        <p:spPr>
          <a:xfrm>
            <a:off x="5198165" y="4967122"/>
            <a:ext cx="1977887" cy="379592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6849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09CD9BD5-425C-194A-A3DC-75AFF7002D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3029" y="2859975"/>
            <a:ext cx="5676900" cy="33909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 err="1"/>
              <a:t>CodeyRocky</a:t>
            </a:r>
            <a:r>
              <a:rPr lang="ja-JP" altLang="en-US" dirty="0"/>
              <a:t>にダンスをさせよう！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618636" y="985598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パソコンに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401218" y="2923011"/>
            <a:ext cx="1035755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450253" y="5106555"/>
            <a:ext cx="2494244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566FEED-621F-4180-8C79-341F6E619564}"/>
              </a:ext>
            </a:extLst>
          </p:cNvPr>
          <p:cNvSpPr txBox="1"/>
          <p:nvPr/>
        </p:nvSpPr>
        <p:spPr>
          <a:xfrm>
            <a:off x="2197854" y="397884"/>
            <a:ext cx="1554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19940EF-36B8-B04E-A3EE-16C16B4E5FB1}"/>
              </a:ext>
            </a:extLst>
          </p:cNvPr>
          <p:cNvSpPr txBox="1"/>
          <p:nvPr/>
        </p:nvSpPr>
        <p:spPr>
          <a:xfrm>
            <a:off x="935203" y="1760118"/>
            <a:ext cx="786813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とぎれているけど、「ファ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」とかいているところをクリックしてね。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EBAF849-4818-294E-A160-06DB13BA2E6A}"/>
              </a:ext>
            </a:extLst>
          </p:cNvPr>
          <p:cNvSpPr txBox="1"/>
          <p:nvPr/>
        </p:nvSpPr>
        <p:spPr>
          <a:xfrm>
            <a:off x="944418" y="1402746"/>
            <a:ext cx="607107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「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コンピュータに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62772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 err="1"/>
              <a:t>CodeyRocky</a:t>
            </a:r>
            <a:r>
              <a:rPr lang="ja-JP" altLang="en-US" dirty="0"/>
              <a:t>にダンスをさせよう！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98F5C8-3E07-42FB-9127-343723748181}"/>
              </a:ext>
            </a:extLst>
          </p:cNvPr>
          <p:cNvSpPr txBox="1"/>
          <p:nvPr/>
        </p:nvSpPr>
        <p:spPr>
          <a:xfrm>
            <a:off x="594804" y="1292656"/>
            <a:ext cx="854919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ファイルめいを「（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０３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ダンス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」にして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「ほぞん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保存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」ボタンをおす</a:t>
            </a:r>
            <a:endParaRPr lang="ja-JP" altLang="en-US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723424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1" y="4788767"/>
              <a:ext cx="1855564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じぶんのなまえ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０３ダンス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4" y="4695556"/>
              <a:ext cx="1942391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B50D793-13FC-413F-BAFD-C6A62528D647}"/>
              </a:ext>
            </a:extLst>
          </p:cNvPr>
          <p:cNvSpPr txBox="1"/>
          <p:nvPr/>
        </p:nvSpPr>
        <p:spPr>
          <a:xfrm>
            <a:off x="2197854" y="397884"/>
            <a:ext cx="1554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</p:spTree>
    <p:extLst>
      <p:ext uri="{BB962C8B-B14F-4D97-AF65-F5344CB8AC3E}">
        <p14:creationId xmlns:p14="http://schemas.microsoft.com/office/powerpoint/2010/main" val="600859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 err="1"/>
              <a:t>CodeyRocky</a:t>
            </a:r>
            <a:r>
              <a:rPr lang="ja-JP" altLang="en-US" dirty="0"/>
              <a:t>にダンスをさせよう！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9141F4-3FD6-448D-848D-12FE9745DDB1}"/>
              </a:ext>
            </a:extLst>
          </p:cNvPr>
          <p:cNvGrpSpPr/>
          <p:nvPr/>
        </p:nvGrpSpPr>
        <p:grpSpPr>
          <a:xfrm>
            <a:off x="3218003" y="2527719"/>
            <a:ext cx="1951601" cy="3538115"/>
            <a:chOff x="181821" y="3268693"/>
            <a:chExt cx="1553301" cy="2795942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B83FB34-03BA-47C1-8E7C-8B18AC3F7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83E363F4-ED6A-44D3-91D0-4CC01CA3761F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D0C0967D-92D6-4244-961F-84150ED9973A}"/>
              </a:ext>
            </a:extLst>
          </p:cNvPr>
          <p:cNvSpPr txBox="1"/>
          <p:nvPr/>
        </p:nvSpPr>
        <p:spPr>
          <a:xfrm>
            <a:off x="618636" y="1886298"/>
            <a:ext cx="712905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のでんげんランプがあおになっていることをたしかめる。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F22E6A1-7B1A-4D21-BC73-6D2C49CAE255}"/>
              </a:ext>
            </a:extLst>
          </p:cNvPr>
          <p:cNvGrpSpPr/>
          <p:nvPr/>
        </p:nvGrpSpPr>
        <p:grpSpPr>
          <a:xfrm>
            <a:off x="618636" y="985598"/>
            <a:ext cx="7293426" cy="630942"/>
            <a:chOff x="618636" y="985598"/>
            <a:chExt cx="7293426" cy="630942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72934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en-US" altLang="ja-JP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にアップロードしよう！</a:t>
              </a:r>
              <a:endParaRPr lang="en-US" altLang="ja-JP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36A151-3779-4B66-A843-0B62FE76E449}"/>
                </a:ext>
              </a:extLst>
            </p:cNvPr>
            <p:cNvSpPr txBox="1"/>
            <p:nvPr/>
          </p:nvSpPr>
          <p:spPr>
            <a:xfrm>
              <a:off x="2181375" y="1084572"/>
              <a:ext cx="10366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7FBEC11-1C1A-4511-BF55-D410889C5639}"/>
              </a:ext>
            </a:extLst>
          </p:cNvPr>
          <p:cNvSpPr txBox="1"/>
          <p:nvPr/>
        </p:nvSpPr>
        <p:spPr>
          <a:xfrm>
            <a:off x="2197854" y="397884"/>
            <a:ext cx="1554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284E200-7B6B-7842-AF6C-2F2C45933AA7}"/>
              </a:ext>
            </a:extLst>
          </p:cNvPr>
          <p:cNvSpPr txBox="1"/>
          <p:nvPr/>
        </p:nvSpPr>
        <p:spPr>
          <a:xfrm>
            <a:off x="878000" y="1924177"/>
            <a:ext cx="10366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9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79864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4C76E7C2-688A-C744-A1C2-7C86D5CFC4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43" y="2072188"/>
            <a:ext cx="2828830" cy="439478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 err="1"/>
              <a:t>CodeyRocky</a:t>
            </a:r>
            <a:r>
              <a:rPr lang="ja-JP" altLang="en-US" dirty="0"/>
              <a:t>にダンスをさせよう！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9AC80FA7-84A1-42AD-A2CC-BE101A712552}"/>
              </a:ext>
            </a:extLst>
          </p:cNvPr>
          <p:cNvSpPr txBox="1"/>
          <p:nvPr/>
        </p:nvSpPr>
        <p:spPr>
          <a:xfrm>
            <a:off x="641020" y="1028826"/>
            <a:ext cx="40108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2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せつぞくボタンをおす。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00FE4BBA-FC93-422A-9A77-04277C41D3AB}"/>
              </a:ext>
            </a:extLst>
          </p:cNvPr>
          <p:cNvSpPr/>
          <p:nvPr/>
        </p:nvSpPr>
        <p:spPr>
          <a:xfrm>
            <a:off x="913655" y="2586862"/>
            <a:ext cx="942649" cy="84213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B7D7023-2A5A-4394-AF11-321A2870D7F1}"/>
              </a:ext>
            </a:extLst>
          </p:cNvPr>
          <p:cNvSpPr txBox="1"/>
          <p:nvPr/>
        </p:nvSpPr>
        <p:spPr>
          <a:xfrm>
            <a:off x="2197854" y="397884"/>
            <a:ext cx="1554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81337863-9FE3-624A-AA95-D62AA2B3C7E9}"/>
              </a:ext>
            </a:extLst>
          </p:cNvPr>
          <p:cNvGrpSpPr/>
          <p:nvPr/>
        </p:nvGrpSpPr>
        <p:grpSpPr>
          <a:xfrm>
            <a:off x="1296395" y="1771759"/>
            <a:ext cx="3060000" cy="268117"/>
            <a:chOff x="1509204" y="2285568"/>
            <a:chExt cx="3060000" cy="268117"/>
          </a:xfrm>
        </p:grpSpPr>
        <p:cxnSp>
          <p:nvCxnSpPr>
            <p:cNvPr id="12" name="直線矢印コネクタ 11">
              <a:extLst>
                <a:ext uri="{FF2B5EF4-FFF2-40B4-BE49-F238E27FC236}">
                  <a16:creationId xmlns:a16="http://schemas.microsoft.com/office/drawing/2014/main" id="{79B76789-345F-5943-B33A-A5E197E035B4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コネクタ 13">
              <a:extLst>
                <a:ext uri="{FF2B5EF4-FFF2-40B4-BE49-F238E27FC236}">
                  <a16:creationId xmlns:a16="http://schemas.microsoft.com/office/drawing/2014/main" id="{DB144D76-01A1-8444-805F-CE72B3C7A48C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73C1525-5754-634C-B38C-3ADC1AB1E1C8}"/>
              </a:ext>
            </a:extLst>
          </p:cNvPr>
          <p:cNvSpPr txBox="1"/>
          <p:nvPr/>
        </p:nvSpPr>
        <p:spPr>
          <a:xfrm>
            <a:off x="4356395" y="1495107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四角形: 角を丸くする 67">
            <a:extLst>
              <a:ext uri="{FF2B5EF4-FFF2-40B4-BE49-F238E27FC236}">
                <a16:creationId xmlns:a16="http://schemas.microsoft.com/office/drawing/2014/main" id="{100B4360-C3CB-F442-8573-BC58530A8E1B}"/>
              </a:ext>
            </a:extLst>
          </p:cNvPr>
          <p:cNvSpPr/>
          <p:nvPr/>
        </p:nvSpPr>
        <p:spPr>
          <a:xfrm>
            <a:off x="913566" y="2097867"/>
            <a:ext cx="942827" cy="40829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18876765-E2C4-794A-A32A-55FBF6A217E2}"/>
              </a:ext>
            </a:extLst>
          </p:cNvPr>
          <p:cNvGrpSpPr/>
          <p:nvPr/>
        </p:nvGrpSpPr>
        <p:grpSpPr>
          <a:xfrm>
            <a:off x="4800254" y="4136492"/>
            <a:ext cx="3915121" cy="1569660"/>
            <a:chOff x="5344289" y="4673458"/>
            <a:chExt cx="3915121" cy="1569660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3E47D5C7-7389-744F-AED0-3A65C0402724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するとわくが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くなり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えらんだじょうたい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4FAA60E3-3552-C84F-81B6-645C4C9D659D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22E12F97-9D0F-7243-B480-F461EC312CDC}"/>
              </a:ext>
            </a:extLst>
          </p:cNvPr>
          <p:cNvCxnSpPr>
            <a:cxnSpLocks/>
          </p:cNvCxnSpPr>
          <p:nvPr/>
        </p:nvCxnSpPr>
        <p:spPr>
          <a:xfrm flipH="1" flipV="1">
            <a:off x="1997648" y="3429000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99585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D848FEF3-FFAA-484B-8B36-59244AE52E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787" y="1778944"/>
            <a:ext cx="2778801" cy="496329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 err="1"/>
              <a:t>CodeyRocky</a:t>
            </a:r>
            <a:r>
              <a:rPr lang="ja-JP" altLang="en-US" dirty="0"/>
              <a:t>にダンスをさせよう！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D15C2E1E-5C03-4CA8-8E8A-8A73427DFB60}"/>
              </a:ext>
            </a:extLst>
          </p:cNvPr>
          <p:cNvSpPr txBox="1"/>
          <p:nvPr/>
        </p:nvSpPr>
        <p:spPr>
          <a:xfrm>
            <a:off x="641021" y="1035750"/>
            <a:ext cx="512058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3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ダイアログのせつぞくボタンをおす。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B62F1979-C861-40B0-AFD3-4E8F08A280EB}"/>
              </a:ext>
            </a:extLst>
          </p:cNvPr>
          <p:cNvSpPr/>
          <p:nvPr/>
        </p:nvSpPr>
        <p:spPr>
          <a:xfrm>
            <a:off x="3200399" y="4275437"/>
            <a:ext cx="2401411" cy="32319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9265033-95F9-47C2-AC9C-F943B2F8117B}"/>
              </a:ext>
            </a:extLst>
          </p:cNvPr>
          <p:cNvSpPr txBox="1"/>
          <p:nvPr/>
        </p:nvSpPr>
        <p:spPr>
          <a:xfrm>
            <a:off x="2197854" y="397884"/>
            <a:ext cx="1554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</p:spTree>
    <p:extLst>
      <p:ext uri="{BB962C8B-B14F-4D97-AF65-F5344CB8AC3E}">
        <p14:creationId xmlns:p14="http://schemas.microsoft.com/office/powerpoint/2010/main" val="9289545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B27D92AB-8225-774B-9F79-39C49A12BB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479" y="1600974"/>
            <a:ext cx="3211479" cy="4866880"/>
          </a:xfrm>
          <a:prstGeom prst="rect">
            <a:avLst/>
          </a:prstGeom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EDA6463-770F-4407-BC4F-A00281C7053C}"/>
              </a:ext>
            </a:extLst>
          </p:cNvPr>
          <p:cNvSpPr txBox="1"/>
          <p:nvPr/>
        </p:nvSpPr>
        <p:spPr>
          <a:xfrm>
            <a:off x="598780" y="1026099"/>
            <a:ext cx="40108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4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アップロードボタン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①）をおす。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29511B46-7A91-4AA3-8790-620802BBD50B}"/>
              </a:ext>
            </a:extLst>
          </p:cNvPr>
          <p:cNvSpPr/>
          <p:nvPr/>
        </p:nvSpPr>
        <p:spPr>
          <a:xfrm>
            <a:off x="2423604" y="5080397"/>
            <a:ext cx="1615735" cy="38824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030F931-219C-4EA1-BAC8-F447F416BDE7}"/>
              </a:ext>
            </a:extLst>
          </p:cNvPr>
          <p:cNvGrpSpPr/>
          <p:nvPr/>
        </p:nvGrpSpPr>
        <p:grpSpPr>
          <a:xfrm>
            <a:off x="4926113" y="2798502"/>
            <a:ext cx="3789262" cy="2000548"/>
            <a:chOff x="4525055" y="1527635"/>
            <a:chExt cx="3789262" cy="2000548"/>
          </a:xfrm>
        </p:grpSpPr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77C6ABC4-69A3-4D6C-9292-B4B3FBF524BE}"/>
                </a:ext>
              </a:extLst>
            </p:cNvPr>
            <p:cNvSpPr txBox="1"/>
            <p:nvPr/>
          </p:nvSpPr>
          <p:spPr>
            <a:xfrm>
              <a:off x="4608271" y="1527635"/>
              <a:ext cx="3706046" cy="2000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にプログラムが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かきこまれるよ。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しゅうりょうしたらせつだんボタン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②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をおそう。</a:t>
              </a:r>
              <a:endPara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6A378C19-2386-45B2-8BA9-786F5C9E4EC7}"/>
                </a:ext>
              </a:extLst>
            </p:cNvPr>
            <p:cNvSpPr txBox="1"/>
            <p:nvPr/>
          </p:nvSpPr>
          <p:spPr>
            <a:xfrm>
              <a:off x="4525055" y="1578643"/>
              <a:ext cx="91745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78C808F9-8835-432E-A29D-A04894EC7559}"/>
              </a:ext>
            </a:extLst>
          </p:cNvPr>
          <p:cNvCxnSpPr>
            <a:cxnSpLocks/>
          </p:cNvCxnSpPr>
          <p:nvPr/>
        </p:nvCxnSpPr>
        <p:spPr>
          <a:xfrm flipH="1">
            <a:off x="4122556" y="4799050"/>
            <a:ext cx="1289703" cy="84949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10FD93A3-EDD4-4C35-A3AC-9CA7AC2EE3E3}"/>
              </a:ext>
            </a:extLst>
          </p:cNvPr>
          <p:cNvSpPr/>
          <p:nvPr/>
        </p:nvSpPr>
        <p:spPr>
          <a:xfrm>
            <a:off x="2423604" y="5580003"/>
            <a:ext cx="1615735" cy="38824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2208FE5-2DDD-4C32-A3CA-EBCDC69B9C50}"/>
              </a:ext>
            </a:extLst>
          </p:cNvPr>
          <p:cNvSpPr txBox="1"/>
          <p:nvPr/>
        </p:nvSpPr>
        <p:spPr>
          <a:xfrm>
            <a:off x="2008106" y="488769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ADF3BC8-78EA-4037-95B2-7566E88DC3E3}"/>
              </a:ext>
            </a:extLst>
          </p:cNvPr>
          <p:cNvSpPr txBox="1"/>
          <p:nvPr/>
        </p:nvSpPr>
        <p:spPr>
          <a:xfrm>
            <a:off x="2008106" y="546256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</a:p>
        </p:txBody>
      </p:sp>
      <p:sp>
        <p:nvSpPr>
          <p:cNvPr id="27" name="タイトル 4">
            <a:extLst>
              <a:ext uri="{FF2B5EF4-FFF2-40B4-BE49-F238E27FC236}">
                <a16:creationId xmlns:a16="http://schemas.microsoft.com/office/drawing/2014/main" id="{B47BD4E4-D282-469F-8108-A7854D7AB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 err="1"/>
              <a:t>CodeyRocky</a:t>
            </a:r>
            <a:r>
              <a:rPr lang="ja-JP" altLang="en-US" dirty="0"/>
              <a:t>にダンスをさせよう！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6BDFFC5-9564-463B-8CAB-00410FA6817F}"/>
              </a:ext>
            </a:extLst>
          </p:cNvPr>
          <p:cNvSpPr txBox="1"/>
          <p:nvPr/>
        </p:nvSpPr>
        <p:spPr>
          <a:xfrm>
            <a:off x="2197854" y="397884"/>
            <a:ext cx="1554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</p:spTree>
    <p:extLst>
      <p:ext uri="{BB962C8B-B14F-4D97-AF65-F5344CB8AC3E}">
        <p14:creationId xmlns:p14="http://schemas.microsoft.com/office/powerpoint/2010/main" val="25540589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FA47351-A6F3-482B-8304-3FA862ACB280}"/>
              </a:ext>
            </a:extLst>
          </p:cNvPr>
          <p:cNvSpPr txBox="1"/>
          <p:nvPr/>
        </p:nvSpPr>
        <p:spPr>
          <a:xfrm>
            <a:off x="399705" y="5765867"/>
            <a:ext cx="874429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きすぎるとき、うごかないときは　　　　　　　　　   の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あたいをかえてちょうせいしよう！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E3CE33C-BEA1-9349-AE16-20E4787F48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931" y="5806828"/>
            <a:ext cx="2191728" cy="60934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 err="1"/>
              <a:t>CodeyRocky</a:t>
            </a:r>
            <a:r>
              <a:rPr lang="ja-JP" altLang="en-US" dirty="0"/>
              <a:t>にダンスをさせよう！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2F11BD8-3D3B-49E4-A488-26BAE2F1B1DE}"/>
              </a:ext>
            </a:extLst>
          </p:cNvPr>
          <p:cNvSpPr txBox="1"/>
          <p:nvPr/>
        </p:nvSpPr>
        <p:spPr>
          <a:xfrm>
            <a:off x="618636" y="1092133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プログラムをうごかそう！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めいれいどおりにうごいたかな？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7A45C34-CC30-46E8-BE20-BF8BEFD7C588}"/>
              </a:ext>
            </a:extLst>
          </p:cNvPr>
          <p:cNvSpPr txBox="1"/>
          <p:nvPr/>
        </p:nvSpPr>
        <p:spPr>
          <a:xfrm>
            <a:off x="2197854" y="397884"/>
            <a:ext cx="1554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2F8740F2-C8B2-0E41-BF73-643967AA3C72}"/>
              </a:ext>
            </a:extLst>
          </p:cNvPr>
          <p:cNvGrpSpPr/>
          <p:nvPr/>
        </p:nvGrpSpPr>
        <p:grpSpPr>
          <a:xfrm>
            <a:off x="1330202" y="1792482"/>
            <a:ext cx="6508376" cy="1131079"/>
            <a:chOff x="306853" y="1997024"/>
            <a:chExt cx="6135482" cy="1032103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9BEAFFC4-2DA3-CF40-AD4D-DEF3850D02CA}"/>
                </a:ext>
              </a:extLst>
            </p:cNvPr>
            <p:cNvSpPr txBox="1"/>
            <p:nvPr/>
          </p:nvSpPr>
          <p:spPr>
            <a:xfrm>
              <a:off x="428625" y="1997024"/>
              <a:ext cx="6013710" cy="103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ケーブルをぬき、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アップロードしたプログラムがうごくか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かめよう！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8305CD9B-62AE-D04F-AC7B-C015E2F267F2}"/>
                </a:ext>
              </a:extLst>
            </p:cNvPr>
            <p:cNvSpPr txBox="1"/>
            <p:nvPr/>
          </p:nvSpPr>
          <p:spPr>
            <a:xfrm>
              <a:off x="1221708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F3A70559-96EF-CD42-8971-87881E308F37}"/>
                </a:ext>
              </a:extLst>
            </p:cNvPr>
            <p:cNvSpPr txBox="1"/>
            <p:nvPr/>
          </p:nvSpPr>
          <p:spPr>
            <a:xfrm>
              <a:off x="306853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47506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どうがをみてプログラムをかんがえよう</a:t>
            </a:r>
            <a:r>
              <a:rPr lang="ja-JP" alt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27910540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</a:t>
            </a:r>
            <a:r>
              <a:rPr lang="ja-JP" altLang="en-US" dirty="0"/>
              <a:t>みよう！　－その１－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428625" y="986591"/>
            <a:ext cx="83806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おと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いたとき、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じ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きを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プログラムをつくろう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</p:txBody>
      </p:sp>
      <p:pic>
        <p:nvPicPr>
          <p:cNvPr id="2" name="02_笑う">
            <a:hlinkClick r:id="" action="ppaction://media"/>
            <a:extLst>
              <a:ext uri="{FF2B5EF4-FFF2-40B4-BE49-F238E27FC236}">
                <a16:creationId xmlns:a16="http://schemas.microsoft.com/office/drawing/2014/main" id="{C6D2BD4A-B4C2-4E59-8C98-E33F0F8980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5505" y="2044387"/>
            <a:ext cx="6941118" cy="390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9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2DE84B7B-C771-684F-AF45-D7D942646C3E}"/>
              </a:ext>
            </a:extLst>
          </p:cNvPr>
          <p:cNvGrpSpPr/>
          <p:nvPr/>
        </p:nvGrpSpPr>
        <p:grpSpPr>
          <a:xfrm>
            <a:off x="1499969" y="3724253"/>
            <a:ext cx="1117979" cy="679518"/>
            <a:chOff x="1603674" y="643388"/>
            <a:chExt cx="1117979" cy="679518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4BC6AC05-CAE3-9447-8577-CA04033F52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1744" t="20052" r="24973" b="40034"/>
            <a:stretch/>
          </p:blipFill>
          <p:spPr>
            <a:xfrm>
              <a:off x="1926779" y="643388"/>
              <a:ext cx="366970" cy="361228"/>
            </a:xfrm>
            <a:prstGeom prst="rect">
              <a:avLst/>
            </a:prstGeom>
          </p:spPr>
        </p:pic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AE8B6674-504B-EE47-9321-71D1CEE895FB}"/>
                </a:ext>
              </a:extLst>
            </p:cNvPr>
            <p:cNvSpPr txBox="1"/>
            <p:nvPr/>
          </p:nvSpPr>
          <p:spPr>
            <a:xfrm>
              <a:off x="1603674" y="1015129"/>
              <a:ext cx="111797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/>
                <a:t>かんじょう</a:t>
              </a:r>
              <a:endParaRPr kumimoji="1" lang="en-US" altLang="ja-JP" sz="1400" dirty="0"/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0C91D38C-7A26-2545-9247-F1A9F4970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2643" y="1536605"/>
            <a:ext cx="3582577" cy="318143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　－その１－</a:t>
            </a:r>
            <a:endParaRPr lang="ja-JP" altLang="en-US" dirty="0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549FBD0-C922-4A67-8EF1-76B4F33283E6}"/>
              </a:ext>
            </a:extLst>
          </p:cNvPr>
          <p:cNvSpPr txBox="1"/>
          <p:nvPr/>
        </p:nvSpPr>
        <p:spPr>
          <a:xfrm>
            <a:off x="431592" y="5175103"/>
            <a:ext cx="928214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 （ファイルめい：「（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のなまえ）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04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ステップアップ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」）</a:t>
            </a:r>
          </a:p>
        </p:txBody>
      </p: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05832B43-F3C4-4A12-8EB4-DDEE73F7676F}"/>
              </a:ext>
            </a:extLst>
          </p:cNvPr>
          <p:cNvGrpSpPr/>
          <p:nvPr/>
        </p:nvGrpSpPr>
        <p:grpSpPr>
          <a:xfrm>
            <a:off x="431592" y="6186160"/>
            <a:ext cx="8260772" cy="577081"/>
            <a:chOff x="551663" y="4869656"/>
            <a:chExt cx="8260772" cy="577081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0D2DB119-0743-492F-B3DD-2D4E6174962D}"/>
                </a:ext>
              </a:extLst>
            </p:cNvPr>
            <p:cNvSpPr txBox="1"/>
            <p:nvPr/>
          </p:nvSpPr>
          <p:spPr>
            <a:xfrm>
              <a:off x="551663" y="4869656"/>
              <a:ext cx="826077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にアップロードして、うごくか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かめてみよう！</a:t>
              </a: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6D4BFAC4-424F-4B99-B06E-D6BA9E50D677}"/>
                </a:ext>
              </a:extLst>
            </p:cNvPr>
            <p:cNvSpPr txBox="1"/>
            <p:nvPr/>
          </p:nvSpPr>
          <p:spPr>
            <a:xfrm>
              <a:off x="782625" y="4951259"/>
              <a:ext cx="108104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2" name="楕円 31">
            <a:extLst>
              <a:ext uri="{FF2B5EF4-FFF2-40B4-BE49-F238E27FC236}">
                <a16:creationId xmlns:a16="http://schemas.microsoft.com/office/drawing/2014/main" id="{30ED4860-CBC3-4CFD-8D3A-9D9562DDD513}"/>
              </a:ext>
            </a:extLst>
          </p:cNvPr>
          <p:cNvSpPr/>
          <p:nvPr/>
        </p:nvSpPr>
        <p:spPr>
          <a:xfrm>
            <a:off x="3039717" y="3590134"/>
            <a:ext cx="1192621" cy="62424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四角形: 角を丸くする 42">
            <a:extLst>
              <a:ext uri="{FF2B5EF4-FFF2-40B4-BE49-F238E27FC236}">
                <a16:creationId xmlns:a16="http://schemas.microsoft.com/office/drawing/2014/main" id="{BBC88C09-82AD-4BC4-811A-1E137CE665F5}"/>
              </a:ext>
            </a:extLst>
          </p:cNvPr>
          <p:cNvSpPr/>
          <p:nvPr/>
        </p:nvSpPr>
        <p:spPr>
          <a:xfrm>
            <a:off x="1486456" y="3583956"/>
            <a:ext cx="1085813" cy="96011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464C8760-BB97-446D-8832-E7258934AB4C}"/>
              </a:ext>
            </a:extLst>
          </p:cNvPr>
          <p:cNvCxnSpPr>
            <a:cxnSpLocks/>
          </p:cNvCxnSpPr>
          <p:nvPr/>
        </p:nvCxnSpPr>
        <p:spPr>
          <a:xfrm>
            <a:off x="2594322" y="3896539"/>
            <a:ext cx="42334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53C3B6D7-F197-4FF6-88EA-5FB0FA5A2F20}"/>
              </a:ext>
            </a:extLst>
          </p:cNvPr>
          <p:cNvSpPr txBox="1"/>
          <p:nvPr/>
        </p:nvSpPr>
        <p:spPr>
          <a:xfrm>
            <a:off x="5702528" y="3498473"/>
            <a:ext cx="255824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えがお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」をえら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4A8DE5EE-148C-484C-AEB8-52C9ED5662AA}"/>
              </a:ext>
            </a:extLst>
          </p:cNvPr>
          <p:cNvGrpSpPr/>
          <p:nvPr/>
        </p:nvGrpSpPr>
        <p:grpSpPr>
          <a:xfrm>
            <a:off x="1200638" y="3566179"/>
            <a:ext cx="6742723" cy="1647427"/>
            <a:chOff x="1110975" y="3091235"/>
            <a:chExt cx="6742723" cy="1647427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3AEC4C94-EACD-4B88-BC22-F205476E0E09}"/>
                </a:ext>
              </a:extLst>
            </p:cNvPr>
            <p:cNvSpPr/>
            <p:nvPr/>
          </p:nvSpPr>
          <p:spPr>
            <a:xfrm>
              <a:off x="1110975" y="3091235"/>
              <a:ext cx="6742723" cy="164464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90DCECFB-2A8B-4864-BD72-E834CB6A4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40881" y="3719944"/>
              <a:ext cx="1342120" cy="1018718"/>
            </a:xfrm>
            <a:prstGeom prst="rect">
              <a:avLst/>
            </a:prstGeom>
          </p:spPr>
        </p:pic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1CA2EF42-F121-4ACA-BCFB-9D7D51792E60}"/>
                </a:ext>
              </a:extLst>
            </p:cNvPr>
            <p:cNvGrpSpPr/>
            <p:nvPr/>
          </p:nvGrpSpPr>
          <p:grpSpPr>
            <a:xfrm>
              <a:off x="2871257" y="3180585"/>
              <a:ext cx="3272275" cy="579971"/>
              <a:chOff x="8401303" y="1063336"/>
              <a:chExt cx="3272275" cy="579971"/>
            </a:xfrm>
          </p:grpSpPr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34FB4265-4084-4028-90CA-B7D62AFA4C1E}"/>
                  </a:ext>
                </a:extLst>
              </p:cNvPr>
              <p:cNvSpPr txBox="1"/>
              <p:nvPr/>
            </p:nvSpPr>
            <p:spPr>
              <a:xfrm>
                <a:off x="8401303" y="1243197"/>
                <a:ext cx="327227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ja-JP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Codey</a:t>
                </a:r>
                <a:r>
                  <a:rPr lang="ja-JP" altLang="en-US" sz="200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がわらって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いるね！</a:t>
                </a:r>
              </a:p>
            </p:txBody>
          </p:sp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DF86A100-70FC-471D-83DC-0A69453BD581}"/>
                  </a:ext>
                </a:extLst>
              </p:cNvPr>
              <p:cNvSpPr txBox="1"/>
              <p:nvPr/>
            </p:nvSpPr>
            <p:spPr>
              <a:xfrm>
                <a:off x="8597446" y="1063336"/>
                <a:ext cx="7462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コーディ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1986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03_回転">
            <a:hlinkClick r:id="" action="ppaction://media"/>
            <a:extLst>
              <a:ext uri="{FF2B5EF4-FFF2-40B4-BE49-F238E27FC236}">
                <a16:creationId xmlns:a16="http://schemas.microsoft.com/office/drawing/2014/main" id="{8B727732-CC64-4886-8BBC-C95B8FA2D73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5505" y="2044838"/>
            <a:ext cx="6941118" cy="390437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 　</a:t>
            </a:r>
            <a:r>
              <a:rPr lang="ja-JP" altLang="en-US" dirty="0"/>
              <a:t>－その２－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2E2598C-BA93-124D-889A-2E5126876AAE}"/>
              </a:ext>
            </a:extLst>
          </p:cNvPr>
          <p:cNvSpPr txBox="1"/>
          <p:nvPr/>
        </p:nvSpPr>
        <p:spPr>
          <a:xfrm>
            <a:off x="428625" y="986591"/>
            <a:ext cx="83806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おと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いたとき、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じ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きを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プログラムをつくろう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95472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06C23C9-5A44-A445-95B7-CAEF70EE81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9828" y="1536492"/>
            <a:ext cx="3715941" cy="3497356"/>
          </a:xfrm>
          <a:prstGeom prst="rect">
            <a:avLst/>
          </a:prstGeom>
        </p:spPr>
      </p:pic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549FBD0-C922-4A67-8EF1-76B4F33283E6}"/>
              </a:ext>
            </a:extLst>
          </p:cNvPr>
          <p:cNvSpPr txBox="1"/>
          <p:nvPr/>
        </p:nvSpPr>
        <p:spPr>
          <a:xfrm>
            <a:off x="183945" y="5184831"/>
            <a:ext cx="915765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（ファイルめい：「（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のなまえ）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03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ステップアップ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」）</a:t>
            </a:r>
          </a:p>
        </p:txBody>
      </p: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05832B43-F3C4-4A12-8EB4-DDEE73F7676F}"/>
              </a:ext>
            </a:extLst>
          </p:cNvPr>
          <p:cNvGrpSpPr/>
          <p:nvPr/>
        </p:nvGrpSpPr>
        <p:grpSpPr>
          <a:xfrm>
            <a:off x="187677" y="6242799"/>
            <a:ext cx="8260772" cy="577081"/>
            <a:chOff x="551663" y="5105791"/>
            <a:chExt cx="8260772" cy="577081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0D2DB119-0743-492F-B3DD-2D4E6174962D}"/>
                </a:ext>
              </a:extLst>
            </p:cNvPr>
            <p:cNvSpPr txBox="1"/>
            <p:nvPr/>
          </p:nvSpPr>
          <p:spPr>
            <a:xfrm>
              <a:off x="551663" y="5105791"/>
              <a:ext cx="826077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して、うごくか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かめて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みよう！</a:t>
              </a: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6D4BFAC4-424F-4B99-B06E-D6BA9E50D677}"/>
                </a:ext>
              </a:extLst>
            </p:cNvPr>
            <p:cNvSpPr txBox="1"/>
            <p:nvPr/>
          </p:nvSpPr>
          <p:spPr>
            <a:xfrm>
              <a:off x="698721" y="5163030"/>
              <a:ext cx="108104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3" name="四角形: 角を丸くする 42">
            <a:extLst>
              <a:ext uri="{FF2B5EF4-FFF2-40B4-BE49-F238E27FC236}">
                <a16:creationId xmlns:a16="http://schemas.microsoft.com/office/drawing/2014/main" id="{B7AABD14-7E8C-457C-996B-21B46375C20A}"/>
              </a:ext>
            </a:extLst>
          </p:cNvPr>
          <p:cNvSpPr/>
          <p:nvPr/>
        </p:nvSpPr>
        <p:spPr>
          <a:xfrm>
            <a:off x="4040658" y="3997755"/>
            <a:ext cx="927345" cy="376537"/>
          </a:xfrm>
          <a:prstGeom prst="roundRect">
            <a:avLst>
              <a:gd name="adj" fmla="val 1479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F1CEF072-2CFD-4037-825D-DEABAFB161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570004" y="3906395"/>
            <a:ext cx="779253" cy="1320191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CFD3547B-044E-412B-B586-9E763D50C029}"/>
              </a:ext>
            </a:extLst>
          </p:cNvPr>
          <p:cNvGrpSpPr/>
          <p:nvPr/>
        </p:nvGrpSpPr>
        <p:grpSpPr>
          <a:xfrm>
            <a:off x="6248845" y="3449773"/>
            <a:ext cx="2648019" cy="1015663"/>
            <a:chOff x="6271347" y="3295081"/>
            <a:chExt cx="2328278" cy="1015663"/>
          </a:xfrm>
        </p:grpSpPr>
        <p:sp>
          <p:nvSpPr>
            <p:cNvPr id="31" name="吹き出し: 角を丸めた四角形 30">
              <a:extLst>
                <a:ext uri="{FF2B5EF4-FFF2-40B4-BE49-F238E27FC236}">
                  <a16:creationId xmlns:a16="http://schemas.microsoft.com/office/drawing/2014/main" id="{8D65505E-D47D-485B-BE5F-1BFE7BA2D9A7}"/>
                </a:ext>
              </a:extLst>
            </p:cNvPr>
            <p:cNvSpPr/>
            <p:nvPr/>
          </p:nvSpPr>
          <p:spPr>
            <a:xfrm>
              <a:off x="6271347" y="3332621"/>
              <a:ext cx="2137298" cy="510442"/>
            </a:xfrm>
            <a:prstGeom prst="wedgeRoundRectCallout">
              <a:avLst>
                <a:gd name="adj1" fmla="val 1044"/>
                <a:gd name="adj2" fmla="val 7199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5158374A-F3CE-4486-A577-7B4E699B91BE}"/>
                </a:ext>
              </a:extLst>
            </p:cNvPr>
            <p:cNvSpPr txBox="1"/>
            <p:nvPr/>
          </p:nvSpPr>
          <p:spPr>
            <a:xfrm>
              <a:off x="6314922" y="3295081"/>
              <a:ext cx="22847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かいてん＝</a:t>
              </a: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360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どだよ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89DF33D3-A875-40EA-864A-07621F0A5147}"/>
              </a:ext>
            </a:extLst>
          </p:cNvPr>
          <p:cNvGrpSpPr/>
          <p:nvPr/>
        </p:nvGrpSpPr>
        <p:grpSpPr>
          <a:xfrm>
            <a:off x="2168060" y="3457263"/>
            <a:ext cx="6713075" cy="1840912"/>
            <a:chOff x="1893311" y="3449946"/>
            <a:chExt cx="6713075" cy="1840912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3AEC4C94-EACD-4B88-BC22-F205476E0E09}"/>
                </a:ext>
              </a:extLst>
            </p:cNvPr>
            <p:cNvSpPr/>
            <p:nvPr/>
          </p:nvSpPr>
          <p:spPr>
            <a:xfrm>
              <a:off x="1893311" y="3449946"/>
              <a:ext cx="6713075" cy="184091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90DCECFB-2A8B-4864-BD72-E834CB6A4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88025" y="4222477"/>
              <a:ext cx="1342120" cy="1018718"/>
            </a:xfrm>
            <a:prstGeom prst="rect">
              <a:avLst/>
            </a:prstGeom>
          </p:spPr>
        </p:pic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34FB4265-4084-4028-90CA-B7D62AFA4C1E}"/>
                </a:ext>
              </a:extLst>
            </p:cNvPr>
            <p:cNvSpPr txBox="1"/>
            <p:nvPr/>
          </p:nvSpPr>
          <p:spPr>
            <a:xfrm>
              <a:off x="3709837" y="3722030"/>
              <a:ext cx="370323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かいてんさせる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には・・・？</a:t>
              </a:r>
            </a:p>
          </p:txBody>
        </p:sp>
      </p:grpSp>
      <p:sp>
        <p:nvSpPr>
          <p:cNvPr id="35" name="タイトル 4">
            <a:extLst>
              <a:ext uri="{FF2B5EF4-FFF2-40B4-BE49-F238E27FC236}">
                <a16:creationId xmlns:a16="http://schemas.microsoft.com/office/drawing/2014/main" id="{50A63A2F-68B9-1A4A-87B8-21F25E702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かんがえてみよう！ 　</a:t>
            </a:r>
            <a:r>
              <a:rPr lang="ja-JP" altLang="en-US" dirty="0"/>
              <a:t>－その２－</a:t>
            </a:r>
          </a:p>
        </p:txBody>
      </p:sp>
    </p:spTree>
    <p:extLst>
      <p:ext uri="{BB962C8B-B14F-4D97-AF65-F5344CB8AC3E}">
        <p14:creationId xmlns:p14="http://schemas.microsoft.com/office/powerpoint/2010/main" val="3077213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sp>
        <p:nvSpPr>
          <p:cNvPr id="9" name="テキスト プレースホルダー 24">
            <a:extLst>
              <a:ext uri="{FF2B5EF4-FFF2-40B4-BE49-F238E27FC236}">
                <a16:creationId xmlns:a16="http://schemas.microsoft.com/office/drawing/2014/main" id="{09AB996E-5284-E74E-885A-63A116803A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/>
              <a:t>ちょっとむずかしいよ！よくかんさつしよう</a:t>
            </a:r>
            <a:r>
              <a:rPr lang="ja-JP" alt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24871314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C4F75349-5413-5D4D-8C19-403CA81F13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4227" y="1917392"/>
            <a:ext cx="4470400" cy="3200400"/>
          </a:xfrm>
          <a:prstGeom prst="rect">
            <a:avLst/>
          </a:prstGeom>
        </p:spPr>
      </p:pic>
      <p:pic>
        <p:nvPicPr>
          <p:cNvPr id="3" name="04_往復">
            <a:hlinkClick r:id="" action="ppaction://media"/>
            <a:extLst>
              <a:ext uri="{FF2B5EF4-FFF2-40B4-BE49-F238E27FC236}">
                <a16:creationId xmlns:a16="http://schemas.microsoft.com/office/drawing/2014/main" id="{BA8B2058-2E97-4BEE-A1CB-B36D82982C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7921" y="1623692"/>
            <a:ext cx="2836654" cy="5042941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FD83BB92-73BC-4284-8D88-7FDB490E8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チャレンジ！</a:t>
            </a:r>
            <a:r>
              <a:rPr lang="ja-JP" altLang="en-US" dirty="0"/>
              <a:t>　－その１－</a:t>
            </a:r>
            <a:endParaRPr kumimoji="1" lang="ja-JP" altLang="en-US" dirty="0"/>
          </a:p>
        </p:txBody>
      </p:sp>
      <p:sp>
        <p:nvSpPr>
          <p:cNvPr id="92" name="四角形: 角を丸くする 91">
            <a:extLst>
              <a:ext uri="{FF2B5EF4-FFF2-40B4-BE49-F238E27FC236}">
                <a16:creationId xmlns:a16="http://schemas.microsoft.com/office/drawing/2014/main" id="{449EBD9D-7716-4F32-96D5-ED1E64B857EB}"/>
              </a:ext>
            </a:extLst>
          </p:cNvPr>
          <p:cNvSpPr/>
          <p:nvPr/>
        </p:nvSpPr>
        <p:spPr>
          <a:xfrm>
            <a:off x="3762090" y="4100809"/>
            <a:ext cx="1483932" cy="459080"/>
          </a:xfrm>
          <a:prstGeom prst="roundRect">
            <a:avLst>
              <a:gd name="adj" fmla="val 73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93" name="直線矢印コネクタ 92">
            <a:extLst>
              <a:ext uri="{FF2B5EF4-FFF2-40B4-BE49-F238E27FC236}">
                <a16:creationId xmlns:a16="http://schemas.microsoft.com/office/drawing/2014/main" id="{FCDBFE9D-BADB-48DF-BB40-DC9412CFB29B}"/>
              </a:ext>
            </a:extLst>
          </p:cNvPr>
          <p:cNvCxnSpPr>
            <a:cxnSpLocks/>
          </p:cNvCxnSpPr>
          <p:nvPr/>
        </p:nvCxnSpPr>
        <p:spPr>
          <a:xfrm flipH="1">
            <a:off x="5246023" y="4291943"/>
            <a:ext cx="161977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E01CA2C-003B-4CEF-8888-3B9E6DFD2620}"/>
              </a:ext>
            </a:extLst>
          </p:cNvPr>
          <p:cNvSpPr txBox="1"/>
          <p:nvPr/>
        </p:nvSpPr>
        <p:spPr>
          <a:xfrm>
            <a:off x="619939" y="987995"/>
            <a:ext cx="7911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おと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、まっすぐすすみ、まわれみぎをして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もど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って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くる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</p:txBody>
      </p:sp>
      <p:sp>
        <p:nvSpPr>
          <p:cNvPr id="46" name="四角形: 角を丸くする 45">
            <a:extLst>
              <a:ext uri="{FF2B5EF4-FFF2-40B4-BE49-F238E27FC236}">
                <a16:creationId xmlns:a16="http://schemas.microsoft.com/office/drawing/2014/main" id="{88FBD909-B392-4FDA-8BD7-4F96AE013B9F}"/>
              </a:ext>
            </a:extLst>
          </p:cNvPr>
          <p:cNvSpPr/>
          <p:nvPr/>
        </p:nvSpPr>
        <p:spPr>
          <a:xfrm>
            <a:off x="3954162" y="3346096"/>
            <a:ext cx="871376" cy="391035"/>
          </a:xfrm>
          <a:prstGeom prst="roundRect">
            <a:avLst>
              <a:gd name="adj" fmla="val 73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5836D43F-78AA-45D5-ACCF-A65092655199}"/>
              </a:ext>
            </a:extLst>
          </p:cNvPr>
          <p:cNvCxnSpPr>
            <a:cxnSpLocks/>
          </p:cNvCxnSpPr>
          <p:nvPr/>
        </p:nvCxnSpPr>
        <p:spPr>
          <a:xfrm flipH="1">
            <a:off x="6698674" y="3509361"/>
            <a:ext cx="488198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5E48F942-F889-4A89-AD78-840ED85D78F3}"/>
              </a:ext>
            </a:extLst>
          </p:cNvPr>
          <p:cNvSpPr txBox="1"/>
          <p:nvPr/>
        </p:nvSpPr>
        <p:spPr>
          <a:xfrm>
            <a:off x="5387795" y="5094661"/>
            <a:ext cx="357603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びょうまってみよう。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いっきに動かないようにするよ。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9998ACAE-3D0A-4C9C-9FA7-D261911C4E1E}"/>
              </a:ext>
            </a:extLst>
          </p:cNvPr>
          <p:cNvSpPr txBox="1"/>
          <p:nvPr/>
        </p:nvSpPr>
        <p:spPr>
          <a:xfrm>
            <a:off x="6534620" y="1621935"/>
            <a:ext cx="339841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「まわれみぎ」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 は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180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だね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BF5FC4C6-998D-47EA-AAD1-A5F4D8E42576}"/>
              </a:ext>
            </a:extLst>
          </p:cNvPr>
          <p:cNvCxnSpPr>
            <a:cxnSpLocks/>
          </p:cNvCxnSpPr>
          <p:nvPr/>
        </p:nvCxnSpPr>
        <p:spPr>
          <a:xfrm>
            <a:off x="7179479" y="2809432"/>
            <a:ext cx="2977" cy="708160"/>
          </a:xfrm>
          <a:prstGeom prst="straightConnector1">
            <a:avLst/>
          </a:prstGeom>
          <a:ln w="28575">
            <a:solidFill>
              <a:srgbClr val="FF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5180BD6B-4122-465D-B17F-575B0573C0F8}"/>
              </a:ext>
            </a:extLst>
          </p:cNvPr>
          <p:cNvCxnSpPr>
            <a:cxnSpLocks/>
          </p:cNvCxnSpPr>
          <p:nvPr/>
        </p:nvCxnSpPr>
        <p:spPr>
          <a:xfrm>
            <a:off x="6865802" y="4277481"/>
            <a:ext cx="0" cy="721282"/>
          </a:xfrm>
          <a:prstGeom prst="straightConnector1">
            <a:avLst/>
          </a:prstGeom>
          <a:ln w="28575">
            <a:solidFill>
              <a:srgbClr val="FF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09F54190-D0A9-4EA1-85C3-7ECB5CF2E62E}"/>
              </a:ext>
            </a:extLst>
          </p:cNvPr>
          <p:cNvGrpSpPr/>
          <p:nvPr/>
        </p:nvGrpSpPr>
        <p:grpSpPr>
          <a:xfrm>
            <a:off x="3431434" y="2885025"/>
            <a:ext cx="5712566" cy="3506193"/>
            <a:chOff x="3513084" y="2883165"/>
            <a:chExt cx="5524690" cy="3506193"/>
          </a:xfrm>
        </p:grpSpPr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192CC68F-3C55-433B-8D11-D3A03054BB4B}"/>
                </a:ext>
              </a:extLst>
            </p:cNvPr>
            <p:cNvSpPr/>
            <p:nvPr/>
          </p:nvSpPr>
          <p:spPr>
            <a:xfrm>
              <a:off x="3513084" y="2883165"/>
              <a:ext cx="5524690" cy="350619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8" name="図 97">
              <a:extLst>
                <a:ext uri="{FF2B5EF4-FFF2-40B4-BE49-F238E27FC236}">
                  <a16:creationId xmlns:a16="http://schemas.microsoft.com/office/drawing/2014/main" id="{2DF3EA34-8E4A-4A2B-911C-398F9D91AE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681136" y="4126903"/>
              <a:ext cx="1342120" cy="1018718"/>
            </a:xfrm>
            <a:prstGeom prst="rect">
              <a:avLst/>
            </a:prstGeom>
          </p:spPr>
        </p:pic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FEA1FFF0-BA73-4481-846A-32C7B02910EF}"/>
                </a:ext>
              </a:extLst>
            </p:cNvPr>
            <p:cNvSpPr txBox="1"/>
            <p:nvPr/>
          </p:nvSpPr>
          <p:spPr>
            <a:xfrm>
              <a:off x="3793527" y="3592799"/>
              <a:ext cx="491886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「まわれみぎ」はだい</a:t>
              </a:r>
              <a:r>
                <a: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かいでやったね！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8287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F3EBA6BE-C01E-934B-BDCA-088355E55A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1676" y="1737637"/>
            <a:ext cx="3702324" cy="34290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FD83BB92-73BC-4284-8D88-7FDB490E8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チャレンジ！</a:t>
            </a:r>
            <a:r>
              <a:rPr lang="ja-JP" altLang="en-US" dirty="0"/>
              <a:t>　－その２－</a:t>
            </a:r>
            <a:endParaRPr kumimoji="1" lang="ja-JP" altLang="en-US" dirty="0"/>
          </a:p>
        </p:txBody>
      </p:sp>
      <p:sp>
        <p:nvSpPr>
          <p:cNvPr id="92" name="四角形: 角を丸くする 91">
            <a:extLst>
              <a:ext uri="{FF2B5EF4-FFF2-40B4-BE49-F238E27FC236}">
                <a16:creationId xmlns:a16="http://schemas.microsoft.com/office/drawing/2014/main" id="{449EBD9D-7716-4F32-96D5-ED1E64B857EB}"/>
              </a:ext>
            </a:extLst>
          </p:cNvPr>
          <p:cNvSpPr/>
          <p:nvPr/>
        </p:nvSpPr>
        <p:spPr>
          <a:xfrm>
            <a:off x="5530733" y="2696540"/>
            <a:ext cx="3526996" cy="2023742"/>
          </a:xfrm>
          <a:prstGeom prst="roundRect">
            <a:avLst>
              <a:gd name="adj" fmla="val 73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9C98F6CD-F366-40FF-8E90-24C8E2547535}"/>
              </a:ext>
            </a:extLst>
          </p:cNvPr>
          <p:cNvSpPr txBox="1"/>
          <p:nvPr/>
        </p:nvSpPr>
        <p:spPr>
          <a:xfrm>
            <a:off x="625378" y="987995"/>
            <a:ext cx="490985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おと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くと、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しかく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かたち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9998ACAE-3D0A-4C9C-9FA7-D261911C4E1E}"/>
              </a:ext>
            </a:extLst>
          </p:cNvPr>
          <p:cNvSpPr txBox="1"/>
          <p:nvPr/>
        </p:nvSpPr>
        <p:spPr>
          <a:xfrm>
            <a:off x="5448044" y="5234832"/>
            <a:ext cx="3843998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くりかえしを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うと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べんりだね！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05_しかく">
            <a:hlinkClick r:id="" action="ppaction://media"/>
            <a:extLst>
              <a:ext uri="{FF2B5EF4-FFF2-40B4-BE49-F238E27FC236}">
                <a16:creationId xmlns:a16="http://schemas.microsoft.com/office/drawing/2014/main" id="{6B8B89B3-4403-4E07-B7EF-1104EC6EA61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272" y="2246473"/>
            <a:ext cx="5361772" cy="3015998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F7807A5F-4A73-444D-A4AD-6F938F504364}"/>
              </a:ext>
            </a:extLst>
          </p:cNvPr>
          <p:cNvGrpSpPr/>
          <p:nvPr/>
        </p:nvGrpSpPr>
        <p:grpSpPr>
          <a:xfrm>
            <a:off x="5466698" y="2246473"/>
            <a:ext cx="3658647" cy="3713687"/>
            <a:chOff x="9690695" y="1276065"/>
            <a:chExt cx="3658647" cy="3713687"/>
          </a:xfrm>
        </p:grpSpPr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192CC68F-3C55-433B-8D11-D3A03054BB4B}"/>
                </a:ext>
              </a:extLst>
            </p:cNvPr>
            <p:cNvSpPr/>
            <p:nvPr/>
          </p:nvSpPr>
          <p:spPr>
            <a:xfrm>
              <a:off x="9690695" y="1276065"/>
              <a:ext cx="3658647" cy="371368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8" name="図 97">
              <a:extLst>
                <a:ext uri="{FF2B5EF4-FFF2-40B4-BE49-F238E27FC236}">
                  <a16:creationId xmlns:a16="http://schemas.microsoft.com/office/drawing/2014/main" id="{2DF3EA34-8E4A-4A2B-911C-398F9D91AE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173659" y="3067463"/>
              <a:ext cx="1342120" cy="1018718"/>
            </a:xfrm>
            <a:prstGeom prst="rect">
              <a:avLst/>
            </a:prstGeom>
          </p:spPr>
        </p:pic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CCB5CDE0-DC64-4ACA-966A-915413FA8C5F}"/>
                </a:ext>
              </a:extLst>
            </p:cNvPr>
            <p:cNvGrpSpPr/>
            <p:nvPr/>
          </p:nvGrpSpPr>
          <p:grpSpPr>
            <a:xfrm>
              <a:off x="11770679" y="2996108"/>
              <a:ext cx="1157683" cy="1139505"/>
              <a:chOff x="11520019" y="3636188"/>
              <a:chExt cx="1157683" cy="1139505"/>
            </a:xfrm>
          </p:grpSpPr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ACE00709-BBBC-483A-81CB-1CD68124CA4C}"/>
                  </a:ext>
                </a:extLst>
              </p:cNvPr>
              <p:cNvSpPr/>
              <p:nvPr/>
            </p:nvSpPr>
            <p:spPr>
              <a:xfrm>
                <a:off x="11520019" y="3636188"/>
                <a:ext cx="1157683" cy="1139505"/>
              </a:xfrm>
              <a:prstGeom prst="rect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6" name="正方形/長方形 65">
                <a:extLst>
                  <a:ext uri="{FF2B5EF4-FFF2-40B4-BE49-F238E27FC236}">
                    <a16:creationId xmlns:a16="http://schemas.microsoft.com/office/drawing/2014/main" id="{830E79C6-7575-426D-831C-86D959EA53FA}"/>
                  </a:ext>
                </a:extLst>
              </p:cNvPr>
              <p:cNvSpPr/>
              <p:nvPr/>
            </p:nvSpPr>
            <p:spPr>
              <a:xfrm>
                <a:off x="11520019" y="3636188"/>
                <a:ext cx="231723" cy="228084"/>
              </a:xfrm>
              <a:prstGeom prst="rect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FEA1FFF0-BA73-4481-846A-32C7B02910EF}"/>
                </a:ext>
              </a:extLst>
            </p:cNvPr>
            <p:cNvSpPr txBox="1"/>
            <p:nvPr/>
          </p:nvSpPr>
          <p:spPr>
            <a:xfrm>
              <a:off x="10041281" y="2024701"/>
              <a:ext cx="312608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しかくけいのかどは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90</a:t>
              </a: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どだよ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C2E63AF9-772A-417A-AB01-84206550CCB1}"/>
                </a:ext>
              </a:extLst>
            </p:cNvPr>
            <p:cNvSpPr txBox="1"/>
            <p:nvPr/>
          </p:nvSpPr>
          <p:spPr>
            <a:xfrm>
              <a:off x="12256158" y="3690388"/>
              <a:ext cx="818893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ja-JP" sz="16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90</a:t>
              </a:r>
              <a:r>
                <a:rPr lang="ja-JP" altLang="en-US" sz="16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</a:t>
              </a:r>
              <a:endParaRPr lang="ja-JP" altLang="en-US" sz="1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cxnSp>
          <p:nvCxnSpPr>
            <p:cNvPr id="73" name="直線矢印コネクタ 72">
              <a:extLst>
                <a:ext uri="{FF2B5EF4-FFF2-40B4-BE49-F238E27FC236}">
                  <a16:creationId xmlns:a16="http://schemas.microsoft.com/office/drawing/2014/main" id="{B02BCFFC-DC1C-4F9E-BB34-7D46CF52D87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966211" y="3292034"/>
              <a:ext cx="300275" cy="359227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97687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6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959</Words>
  <Application>Microsoft Macintosh PowerPoint</Application>
  <PresentationFormat>画面に合わせる (4:3)</PresentationFormat>
  <Paragraphs>195</Paragraphs>
  <Slides>30</Slides>
  <Notes>6</Notes>
  <HiddenSlides>0</HiddenSlides>
  <MMClips>5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30</vt:i4>
      </vt:variant>
    </vt:vector>
  </HeadingPairs>
  <TitlesOfParts>
    <vt:vector size="37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だい3かい　CodeyRockyにダンスをさせよう</vt:lpstr>
      <vt:lpstr>もくじ</vt:lpstr>
      <vt:lpstr>プログラミングのじゅんび</vt:lpstr>
      <vt:lpstr>CodeyとRockyをつなげよう</vt:lpstr>
      <vt:lpstr>パソコンとつなげよう</vt:lpstr>
      <vt:lpstr>mBlockをきどうしよう</vt:lpstr>
      <vt:lpstr>ほんじつのミッション！</vt:lpstr>
      <vt:lpstr>ミッション：CodeyRockyにダンスをさせよう！</vt:lpstr>
      <vt:lpstr>ミッション：CodeyRockyにダンスをさせよう！</vt:lpstr>
      <vt:lpstr>ミッション：CodeyRockyにダンスをさせよう！</vt:lpstr>
      <vt:lpstr>ミッション：CodeyRockyにダンスをさせよう！</vt:lpstr>
      <vt:lpstr>ミッション：CodeyRockyにダンスをさせよう！</vt:lpstr>
      <vt:lpstr>ミッション：CodeyRockyにダンスをさせよう！</vt:lpstr>
      <vt:lpstr>ミッション：CodeyRockyにダンスをさせよう！</vt:lpstr>
      <vt:lpstr>ミッション：CodeyRockyにダンスをさせよう！</vt:lpstr>
      <vt:lpstr>ミッション：CodeyRockyにダンスをさせよう！</vt:lpstr>
      <vt:lpstr>ミッション：CodeyRockyにダンスをさせよう！</vt:lpstr>
      <vt:lpstr>ミッション：CodeyRockyにダンスをさせよう！</vt:lpstr>
      <vt:lpstr>ミッション：CodeyRockyにダンスをさせよう！</vt:lpstr>
      <vt:lpstr>ミッション：CodeyRockyにダンスをさせよう！</vt:lpstr>
      <vt:lpstr>ミッション：CodeyRockyにダンスをさせよう！</vt:lpstr>
      <vt:lpstr>ステップアップ！</vt:lpstr>
      <vt:lpstr>かんがえてみよう！　－その１－</vt:lpstr>
      <vt:lpstr>かんがえてみよう！　－その１－</vt:lpstr>
      <vt:lpstr>かんがえてみよう！ 　－その２－</vt:lpstr>
      <vt:lpstr>かんがえてみよう！ 　－その２－</vt:lpstr>
      <vt:lpstr>チャレンジ！</vt:lpstr>
      <vt:lpstr>チャレンジ！　－その１－</vt:lpstr>
      <vt:lpstr>チャレンジ！　－その２－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2021-11-11T06:03:12Z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