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256" r:id="rId5"/>
    <p:sldId id="310" r:id="rId6"/>
    <p:sldId id="346" r:id="rId7"/>
    <p:sldId id="339" r:id="rId8"/>
    <p:sldId id="447" r:id="rId9"/>
    <p:sldId id="320" r:id="rId10"/>
    <p:sldId id="259" r:id="rId11"/>
    <p:sldId id="348" r:id="rId12"/>
    <p:sldId id="328" r:id="rId13"/>
    <p:sldId id="349" r:id="rId14"/>
    <p:sldId id="362" r:id="rId15"/>
    <p:sldId id="448" r:id="rId16"/>
    <p:sldId id="330" r:id="rId17"/>
    <p:sldId id="338" r:id="rId18"/>
    <p:sldId id="331" r:id="rId19"/>
    <p:sldId id="337" r:id="rId20"/>
    <p:sldId id="332" r:id="rId21"/>
    <p:sldId id="336" r:id="rId22"/>
    <p:sldId id="333" r:id="rId23"/>
    <p:sldId id="351" r:id="rId24"/>
    <p:sldId id="364" r:id="rId25"/>
    <p:sldId id="350" r:id="rId26"/>
    <p:sldId id="352" r:id="rId27"/>
    <p:sldId id="353" r:id="rId28"/>
    <p:sldId id="450" r:id="rId29"/>
    <p:sldId id="449" r:id="rId30"/>
    <p:sldId id="354" r:id="rId31"/>
    <p:sldId id="355" r:id="rId32"/>
    <p:sldId id="356" r:id="rId33"/>
    <p:sldId id="357" r:id="rId34"/>
    <p:sldId id="358" r:id="rId35"/>
    <p:sldId id="359" r:id="rId36"/>
    <p:sldId id="334" r:id="rId37"/>
    <p:sldId id="361" r:id="rId38"/>
    <p:sldId id="365" r:id="rId39"/>
    <p:sldId id="335" r:id="rId40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E5"/>
    <a:srgbClr val="FFCC99"/>
    <a:srgbClr val="0C596D"/>
    <a:srgbClr val="85D4E7"/>
    <a:srgbClr val="067F9C"/>
    <a:srgbClr val="575E75"/>
    <a:srgbClr val="79AE02"/>
    <a:srgbClr val="1DA9BF"/>
    <a:srgbClr val="01C6FD"/>
    <a:srgbClr val="014E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7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2022/7/18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2022/7/18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5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4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45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8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7955280" cy="549381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2</a:t>
            </a:r>
            <a:r>
              <a:rPr lang="ja-JP" altLang="en-US"/>
              <a:t>かい　</a:t>
            </a:r>
            <a:r>
              <a:rPr lang="en-US" altLang="ja-JP" dirty="0" err="1"/>
              <a:t>CodeyRocky</a:t>
            </a:r>
            <a:r>
              <a:rPr lang="ja-JP" altLang="en-US"/>
              <a:t>をうごかして</a:t>
            </a:r>
            <a:r>
              <a:rPr lang="ja-JP" altLang="en-US" dirty="0"/>
              <a:t>みよう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685364" y="4850573"/>
            <a:ext cx="2275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6A91C58D-F670-45B6-9B41-11D4744EC75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ぜんかいのふくしゅう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</a:p>
          </p:txBody>
        </p:sp>
      </p:grpSp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61359" y="1811062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89487" y="3355898"/>
            <a:ext cx="503186" cy="503186"/>
          </a:xfrm>
          <a:prstGeom prst="ellipse">
            <a:avLst/>
          </a:prstGeom>
          <a:noFill/>
          <a:ln w="28575">
            <a:solidFill>
              <a:srgbClr val="067F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67F9C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838480" y="5822761"/>
            <a:ext cx="78996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067F9C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をおしてでんげんを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れよう。あおいランプが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吹き出し: 角を丸めた四角形 13">
            <a:extLst>
              <a:ext uri="{FF2B5EF4-FFF2-40B4-BE49-F238E27FC236}">
                <a16:creationId xmlns:a16="http://schemas.microsoft.com/office/drawing/2014/main" id="{82667107-1ECC-4B74-B4A5-8E2CA15B6206}"/>
              </a:ext>
            </a:extLst>
          </p:cNvPr>
          <p:cNvSpPr/>
          <p:nvPr/>
        </p:nvSpPr>
        <p:spPr>
          <a:xfrm>
            <a:off x="3145872" y="4230094"/>
            <a:ext cx="1837190" cy="382364"/>
          </a:xfrm>
          <a:prstGeom prst="wedgeRoundRectCallout">
            <a:avLst>
              <a:gd name="adj1" fmla="val -70826"/>
              <a:gd name="adj2" fmla="val -17320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67F9C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E4DC776-80B6-425D-927E-27A4F83DF14B}"/>
              </a:ext>
            </a:extLst>
          </p:cNvPr>
          <p:cNvSpPr txBox="1"/>
          <p:nvPr/>
        </p:nvSpPr>
        <p:spPr>
          <a:xfrm>
            <a:off x="3253988" y="42739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</a:p>
        </p:txBody>
      </p:sp>
    </p:spTree>
    <p:extLst>
      <p:ext uri="{BB962C8B-B14F-4D97-AF65-F5344CB8AC3E}">
        <p14:creationId xmlns:p14="http://schemas.microsoft.com/office/powerpoint/2010/main" val="1982841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ミッション１</a:t>
            </a:r>
            <a:r>
              <a:rPr lang="ja-JP" altLang="en-US"/>
              <a:t>：まっすぐすすむプログラムをつくろう</a:t>
            </a:r>
            <a:r>
              <a:rPr lang="ja-JP" altLang="en-US" dirty="0"/>
              <a:t>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81893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をおしたとき、はやさ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％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びょうぜんしんする。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videoplayback">
            <a:hlinkClick r:id="" action="ppaction://media"/>
            <a:extLst>
              <a:ext uri="{FF2B5EF4-FFF2-40B4-BE49-F238E27FC236}">
                <a16:creationId xmlns:a16="http://schemas.microsoft.com/office/drawing/2014/main" id="{AFA5868E-1BD3-4782-8186-180634314D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0334" y="1618936"/>
            <a:ext cx="2915403" cy="5169644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2F5D45A-BDC3-7045-B772-BD1EDABFF648}"/>
              </a:ext>
            </a:extLst>
          </p:cNvPr>
          <p:cNvGrpSpPr/>
          <p:nvPr/>
        </p:nvGrpSpPr>
        <p:grpSpPr>
          <a:xfrm>
            <a:off x="3745603" y="1338901"/>
            <a:ext cx="5407612" cy="1981845"/>
            <a:chOff x="3023518" y="4249639"/>
            <a:chExt cx="4999823" cy="1854035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577687EB-C4D8-DC40-8A0F-AFFD4A0292D1}"/>
                </a:ext>
              </a:extLst>
            </p:cNvPr>
            <p:cNvGrpSpPr/>
            <p:nvPr/>
          </p:nvGrpSpPr>
          <p:grpSpPr>
            <a:xfrm>
              <a:off x="3023518" y="4881530"/>
              <a:ext cx="3987766" cy="590252"/>
              <a:chOff x="5418410" y="4534003"/>
              <a:chExt cx="3987766" cy="590252"/>
            </a:xfrm>
          </p:grpSpPr>
          <p:sp>
            <p:nvSpPr>
              <p:cNvPr id="15" name="吹き出し: 角を丸めた四角形 51">
                <a:extLst>
                  <a:ext uri="{FF2B5EF4-FFF2-40B4-BE49-F238E27FC236}">
                    <a16:creationId xmlns:a16="http://schemas.microsoft.com/office/drawing/2014/main" id="{0028DA52-9630-D847-BBA2-D1A7B40604AF}"/>
                  </a:ext>
                </a:extLst>
              </p:cNvPr>
              <p:cNvSpPr/>
              <p:nvPr/>
            </p:nvSpPr>
            <p:spPr>
              <a:xfrm>
                <a:off x="5511329" y="4534003"/>
                <a:ext cx="3511999" cy="590252"/>
              </a:xfrm>
              <a:prstGeom prst="wedgeRoundRectCallout">
                <a:avLst>
                  <a:gd name="adj1" fmla="val 56808"/>
                  <a:gd name="adj2" fmla="val -2750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65D74D37-A3AA-6F4F-9B63-2256FE19B54B}"/>
                  </a:ext>
                </a:extLst>
              </p:cNvPr>
              <p:cNvSpPr txBox="1"/>
              <p:nvPr/>
            </p:nvSpPr>
            <p:spPr>
              <a:xfrm>
                <a:off x="5418410" y="4534003"/>
                <a:ext cx="3987766" cy="4894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「ぜんしん」はまえにすすむことだよ。</a:t>
                </a:r>
                <a:endPara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0E8CC0A6-B704-5643-9794-FA09FCDF4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59921" y="4249639"/>
              <a:ext cx="1163420" cy="18540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7591BE5-FF78-5042-BF30-8D2FAFA7D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60" y="2301693"/>
            <a:ext cx="3606800" cy="35687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ミッション１</a:t>
            </a:r>
            <a:r>
              <a:rPr lang="ja-JP" altLang="en-US"/>
              <a:t>：まっすぐすすむプログラムをつくろう</a:t>
            </a:r>
            <a:r>
              <a:rPr lang="ja-JP" altLang="en-US" dirty="0"/>
              <a:t>！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407152" y="2458626"/>
            <a:ext cx="957491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424501" y="3093143"/>
            <a:ext cx="922792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「デバイス」タブから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えらぼ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4954128" y="3879576"/>
            <a:ext cx="3915121" cy="2062103"/>
            <a:chOff x="5344289" y="4673458"/>
            <a:chExt cx="3915121" cy="2062103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Codey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をえらんだ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じょうたいと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E5AA9C4-D6AA-7F49-AB0A-A4AC6F911038}"/>
              </a:ext>
            </a:extLst>
          </p:cNvPr>
          <p:cNvSpPr txBox="1"/>
          <p:nvPr/>
        </p:nvSpPr>
        <p:spPr>
          <a:xfrm>
            <a:off x="2891428" y="124945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0922FC6-5C62-D04C-B3D3-F23C46C260E8}"/>
              </a:ext>
            </a:extLst>
          </p:cNvPr>
          <p:cNvSpPr txBox="1"/>
          <p:nvPr/>
        </p:nvSpPr>
        <p:spPr>
          <a:xfrm>
            <a:off x="4715386" y="4952710"/>
            <a:ext cx="16705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0704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図 87">
            <a:extLst>
              <a:ext uri="{FF2B5EF4-FFF2-40B4-BE49-F238E27FC236}">
                <a16:creationId xmlns:a16="http://schemas.microsoft.com/office/drawing/2014/main" id="{10D369E6-A08A-B544-8246-97C79DC16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072" y="3523988"/>
            <a:ext cx="3729341" cy="1151995"/>
          </a:xfrm>
          <a:prstGeom prst="rect">
            <a:avLst/>
          </a:prstGeom>
        </p:spPr>
      </p:pic>
      <p:pic>
        <p:nvPicPr>
          <p:cNvPr id="86" name="図 85">
            <a:extLst>
              <a:ext uri="{FF2B5EF4-FFF2-40B4-BE49-F238E27FC236}">
                <a16:creationId xmlns:a16="http://schemas.microsoft.com/office/drawing/2014/main" id="{5B39AB28-6FBA-1147-9F7E-116A264FB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241" y="3372146"/>
            <a:ext cx="3638768" cy="1051818"/>
          </a:xfrm>
          <a:prstGeom prst="rect">
            <a:avLst/>
          </a:prstGeom>
        </p:spPr>
      </p:pic>
      <p:pic>
        <p:nvPicPr>
          <p:cNvPr id="84" name="図 83">
            <a:extLst>
              <a:ext uri="{FF2B5EF4-FFF2-40B4-BE49-F238E27FC236}">
                <a16:creationId xmlns:a16="http://schemas.microsoft.com/office/drawing/2014/main" id="{BDD2F010-F4D8-CF4D-AE00-C8FD2748FA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645" y="1552347"/>
            <a:ext cx="587528" cy="513431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ミッション１</a:t>
            </a:r>
            <a:r>
              <a:rPr lang="ja-JP" altLang="en-US"/>
              <a:t>：まっすぐすすむプログラムをつくろう</a:t>
            </a:r>
            <a:r>
              <a:rPr lang="ja-JP" altLang="en-US" dirty="0"/>
              <a:t>！</a:t>
            </a:r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C0B5DAC4-2E5D-477E-9E0B-37908B8D4662}"/>
              </a:ext>
            </a:extLst>
          </p:cNvPr>
          <p:cNvSpPr/>
          <p:nvPr/>
        </p:nvSpPr>
        <p:spPr>
          <a:xfrm>
            <a:off x="442646" y="3833442"/>
            <a:ext cx="652422" cy="6391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468B0D47-2042-4046-B35E-EEB5A82CA8F6}"/>
              </a:ext>
            </a:extLst>
          </p:cNvPr>
          <p:cNvCxnSpPr>
            <a:cxnSpLocks/>
          </p:cNvCxnSpPr>
          <p:nvPr/>
        </p:nvCxnSpPr>
        <p:spPr>
          <a:xfrm>
            <a:off x="4184856" y="3694147"/>
            <a:ext cx="1086069" cy="4648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551039" y="975266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C85AE08-5AC0-4339-A990-662F0FFA2A2F}"/>
              </a:ext>
            </a:extLst>
          </p:cNvPr>
          <p:cNvSpPr txBox="1"/>
          <p:nvPr/>
        </p:nvSpPr>
        <p:spPr>
          <a:xfrm>
            <a:off x="1195088" y="1595650"/>
            <a:ext cx="7636611" cy="1719702"/>
          </a:xfrm>
          <a:prstGeom prst="rect">
            <a:avLst/>
          </a:prstGeom>
          <a:solidFill>
            <a:srgbClr val="FFF2E5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①「イベント」から「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がおされたとき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②「うごき」から「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はや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％で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まっすぐぜんしんする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 えらび、つなげる。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 すす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むじかんを「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吹き出し: 角を丸めた四角形 40">
            <a:extLst>
              <a:ext uri="{FF2B5EF4-FFF2-40B4-BE49-F238E27FC236}">
                <a16:creationId xmlns:a16="http://schemas.microsoft.com/office/drawing/2014/main" id="{11F34582-5063-4030-988F-6AEEBB1A252A}"/>
              </a:ext>
            </a:extLst>
          </p:cNvPr>
          <p:cNvSpPr/>
          <p:nvPr/>
        </p:nvSpPr>
        <p:spPr>
          <a:xfrm>
            <a:off x="7264045" y="3433726"/>
            <a:ext cx="1810564" cy="379543"/>
          </a:xfrm>
          <a:prstGeom prst="wedgeRoundRectCallout">
            <a:avLst>
              <a:gd name="adj1" fmla="val -60652"/>
              <a:gd name="adj2" fmla="val 110626"/>
              <a:gd name="adj3" fmla="val 16667"/>
            </a:avLst>
          </a:prstGeom>
          <a:solidFill>
            <a:schemeClr val="bg1"/>
          </a:solidFill>
          <a:ln w="127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355BCCD-E5C4-4235-BDD5-A67BC9C0B384}"/>
              </a:ext>
            </a:extLst>
          </p:cNvPr>
          <p:cNvSpPr txBox="1"/>
          <p:nvPr/>
        </p:nvSpPr>
        <p:spPr>
          <a:xfrm>
            <a:off x="147646" y="552799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3CCD4B6-6C3B-4290-9F17-6C5F48853F0F}"/>
              </a:ext>
            </a:extLst>
          </p:cNvPr>
          <p:cNvSpPr txBox="1"/>
          <p:nvPr/>
        </p:nvSpPr>
        <p:spPr>
          <a:xfrm>
            <a:off x="119855" y="368780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FC8CEB1-549F-4C49-B97F-2341DE71262A}"/>
              </a:ext>
            </a:extLst>
          </p:cNvPr>
          <p:cNvSpPr txBox="1"/>
          <p:nvPr/>
        </p:nvSpPr>
        <p:spPr>
          <a:xfrm>
            <a:off x="6922178" y="3227280"/>
            <a:ext cx="415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F2CB61D3-A90C-45AD-9629-7D38CC48CD40}"/>
              </a:ext>
            </a:extLst>
          </p:cNvPr>
          <p:cNvCxnSpPr>
            <a:cxnSpLocks/>
          </p:cNvCxnSpPr>
          <p:nvPr/>
        </p:nvCxnSpPr>
        <p:spPr>
          <a:xfrm>
            <a:off x="4889625" y="3595767"/>
            <a:ext cx="0" cy="8226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BD6A5995-C0C6-417B-B05D-3792769FD086}"/>
              </a:ext>
            </a:extLst>
          </p:cNvPr>
          <p:cNvGrpSpPr/>
          <p:nvPr/>
        </p:nvGrpSpPr>
        <p:grpSpPr>
          <a:xfrm>
            <a:off x="1247241" y="4693185"/>
            <a:ext cx="5391828" cy="1981845"/>
            <a:chOff x="1319985" y="5047495"/>
            <a:chExt cx="4772170" cy="1854035"/>
          </a:xfrm>
        </p:grpSpPr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1C762720-49C3-439D-82A0-7BB657FE0C12}"/>
                </a:ext>
              </a:extLst>
            </p:cNvPr>
            <p:cNvGrpSpPr/>
            <p:nvPr/>
          </p:nvGrpSpPr>
          <p:grpSpPr>
            <a:xfrm>
              <a:off x="1319985" y="5270502"/>
              <a:ext cx="3665480" cy="1521587"/>
              <a:chOff x="3714877" y="4922975"/>
              <a:chExt cx="3665480" cy="1521587"/>
            </a:xfrm>
          </p:grpSpPr>
          <p:sp>
            <p:nvSpPr>
              <p:cNvPr id="52" name="吹き出し: 角を丸めた四角形 51">
                <a:extLst>
                  <a:ext uri="{FF2B5EF4-FFF2-40B4-BE49-F238E27FC236}">
                    <a16:creationId xmlns:a16="http://schemas.microsoft.com/office/drawing/2014/main" id="{20793838-C730-491C-B259-0836866A2F07}"/>
                  </a:ext>
                </a:extLst>
              </p:cNvPr>
              <p:cNvSpPr/>
              <p:nvPr/>
            </p:nvSpPr>
            <p:spPr>
              <a:xfrm>
                <a:off x="3714877" y="4922975"/>
                <a:ext cx="3549787" cy="1521587"/>
              </a:xfrm>
              <a:prstGeom prst="wedgeRoundRectCallout">
                <a:avLst>
                  <a:gd name="adj1" fmla="val 59375"/>
                  <a:gd name="adj2" fmla="val 498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9FA3DAC3-3E85-4D82-95BE-E613C4A4F2AF}"/>
                  </a:ext>
                </a:extLst>
              </p:cNvPr>
              <p:cNvSpPr txBox="1"/>
              <p:nvPr/>
            </p:nvSpPr>
            <p:spPr>
              <a:xfrm>
                <a:off x="3773841" y="4922975"/>
                <a:ext cx="3606516" cy="1410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ひだりからでめいれいをえらぼうね。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クリックしたままマウスをうごかして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プログラミングエリア</a:t>
                </a:r>
                <a:r>
                  <a:rPr kumimoji="1" lang="en-US" altLang="ja-JP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(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みぎ</a:t>
                </a:r>
                <a:r>
                  <a:rPr kumimoji="1" lang="en-US" altLang="ja-JP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)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にはこぼう！</a:t>
                </a:r>
              </a:p>
            </p:txBody>
          </p:sp>
        </p:grp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703FA970-EDF2-4031-A80F-071B0DC00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28735" y="5047495"/>
              <a:ext cx="1163420" cy="1854035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F707C1E-1C92-FC44-BFF7-A95F72EED41E}"/>
              </a:ext>
            </a:extLst>
          </p:cNvPr>
          <p:cNvSpPr txBox="1"/>
          <p:nvPr/>
        </p:nvSpPr>
        <p:spPr>
          <a:xfrm>
            <a:off x="6889147" y="4456067"/>
            <a:ext cx="2423004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ja-JP" dirty="0">
                <a:solidFill>
                  <a:srgbClr val="FF0000"/>
                </a:solidFill>
              </a:rPr>
              <a:t>※</a:t>
            </a:r>
            <a:r>
              <a:rPr kumimoji="1" lang="ja-JP" altLang="en-US" dirty="0">
                <a:solidFill>
                  <a:srgbClr val="FF0000"/>
                </a:solidFill>
              </a:rPr>
              <a:t>ちゅうい！</a:t>
            </a:r>
            <a:br>
              <a:rPr kumimoji="1" lang="en-US" altLang="ja-JP" dirty="0">
                <a:solidFill>
                  <a:srgbClr val="FF0000"/>
                </a:solidFill>
              </a:rPr>
            </a:br>
            <a:r>
              <a:rPr kumimoji="1" lang="ja-JP" altLang="en-US" dirty="0"/>
              <a:t>すうじはかならず</a:t>
            </a:r>
            <a:endParaRPr kumimoji="1" lang="en-US" altLang="ja-JP" dirty="0"/>
          </a:p>
          <a:p>
            <a:pPr>
              <a:lnSpc>
                <a:spcPct val="130000"/>
              </a:lnSpc>
            </a:pPr>
            <a:r>
              <a:rPr kumimoji="1" lang="ja-JP" altLang="en-US" dirty="0"/>
              <a:t>「はんかく」で</a:t>
            </a:r>
            <a:endParaRPr kumimoji="1" lang="en-US" altLang="ja-JP" dirty="0"/>
          </a:p>
          <a:p>
            <a:pPr>
              <a:lnSpc>
                <a:spcPct val="130000"/>
              </a:lnSpc>
            </a:pPr>
            <a:r>
              <a:rPr kumimoji="1" lang="ja-JP" altLang="en-US" dirty="0"/>
              <a:t>うちこもう！</a:t>
            </a:r>
            <a:endParaRPr kumimoji="1" lang="en-US" altLang="ja-JP" dirty="0"/>
          </a:p>
          <a:p>
            <a:pPr>
              <a:lnSpc>
                <a:spcPct val="130000"/>
              </a:lnSpc>
            </a:pPr>
            <a:r>
              <a:rPr kumimoji="1" lang="ja-JP" altLang="en-US" dirty="0"/>
              <a:t>つぎのページで</a:t>
            </a:r>
            <a:endParaRPr kumimoji="1" lang="en-US" altLang="ja-JP" dirty="0"/>
          </a:p>
          <a:p>
            <a:pPr>
              <a:lnSpc>
                <a:spcPct val="130000"/>
              </a:lnSpc>
            </a:pPr>
            <a:r>
              <a:rPr kumimoji="1" lang="ja-JP" altLang="en-US" dirty="0"/>
              <a:t>せつめいするよ</a:t>
            </a:r>
            <a:endParaRPr kumimoji="1" lang="en-US" altLang="ja-JP" dirty="0"/>
          </a:p>
          <a:p>
            <a:endParaRPr kumimoji="1"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7BC57B3-A967-4D92-BCBC-0C6DFE9B502A}"/>
              </a:ext>
            </a:extLst>
          </p:cNvPr>
          <p:cNvGrpSpPr/>
          <p:nvPr/>
        </p:nvGrpSpPr>
        <p:grpSpPr>
          <a:xfrm>
            <a:off x="6796156" y="4662639"/>
            <a:ext cx="2142010" cy="2042939"/>
            <a:chOff x="6314302" y="4666780"/>
            <a:chExt cx="2755155" cy="2042939"/>
          </a:xfrm>
        </p:grpSpPr>
        <p:cxnSp>
          <p:nvCxnSpPr>
            <p:cNvPr id="63" name="直線コネクタ 62">
              <a:extLst>
                <a:ext uri="{FF2B5EF4-FFF2-40B4-BE49-F238E27FC236}">
                  <a16:creationId xmlns:a16="http://schemas.microsoft.com/office/drawing/2014/main" id="{A792B071-2B60-D345-BE56-171AE0E31D73}"/>
                </a:ext>
              </a:extLst>
            </p:cNvPr>
            <p:cNvCxnSpPr>
              <a:cxnSpLocks/>
            </p:cNvCxnSpPr>
            <p:nvPr/>
          </p:nvCxnSpPr>
          <p:spPr>
            <a:xfrm>
              <a:off x="8508359" y="4666780"/>
              <a:ext cx="56109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コネクタ 66">
              <a:extLst>
                <a:ext uri="{FF2B5EF4-FFF2-40B4-BE49-F238E27FC236}">
                  <a16:creationId xmlns:a16="http://schemas.microsoft.com/office/drawing/2014/main" id="{E740A9AE-D949-534B-A76E-89581617CD61}"/>
                </a:ext>
              </a:extLst>
            </p:cNvPr>
            <p:cNvCxnSpPr/>
            <p:nvPr/>
          </p:nvCxnSpPr>
          <p:spPr>
            <a:xfrm>
              <a:off x="6314302" y="4779642"/>
              <a:ext cx="0" cy="190701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線コネクタ 68">
              <a:extLst>
                <a:ext uri="{FF2B5EF4-FFF2-40B4-BE49-F238E27FC236}">
                  <a16:creationId xmlns:a16="http://schemas.microsoft.com/office/drawing/2014/main" id="{A2A7EFFB-1AAD-9543-916B-EE782D737D15}"/>
                </a:ext>
              </a:extLst>
            </p:cNvPr>
            <p:cNvCxnSpPr>
              <a:cxnSpLocks/>
            </p:cNvCxnSpPr>
            <p:nvPr/>
          </p:nvCxnSpPr>
          <p:spPr>
            <a:xfrm>
              <a:off x="9069457" y="4666780"/>
              <a:ext cx="0" cy="204293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線コネクタ 70">
              <a:extLst>
                <a:ext uri="{FF2B5EF4-FFF2-40B4-BE49-F238E27FC236}">
                  <a16:creationId xmlns:a16="http://schemas.microsoft.com/office/drawing/2014/main" id="{32BA4D31-3C3C-4A4D-BBC2-DE01F04E2A86}"/>
                </a:ext>
              </a:extLst>
            </p:cNvPr>
            <p:cNvCxnSpPr>
              <a:cxnSpLocks/>
            </p:cNvCxnSpPr>
            <p:nvPr/>
          </p:nvCxnSpPr>
          <p:spPr>
            <a:xfrm>
              <a:off x="6314302" y="6686657"/>
              <a:ext cx="2755155" cy="1153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四角形: 角を丸くする 26">
            <a:extLst>
              <a:ext uri="{FF2B5EF4-FFF2-40B4-BE49-F238E27FC236}">
                <a16:creationId xmlns:a16="http://schemas.microsoft.com/office/drawing/2014/main" id="{A8DDBDC8-8A1A-DB4B-A711-88E5E2DBDDE0}"/>
              </a:ext>
            </a:extLst>
          </p:cNvPr>
          <p:cNvSpPr/>
          <p:nvPr/>
        </p:nvSpPr>
        <p:spPr>
          <a:xfrm>
            <a:off x="442646" y="5563136"/>
            <a:ext cx="652422" cy="6391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840D6EE-2865-4D46-AB0A-07EA279A7CCF}"/>
              </a:ext>
            </a:extLst>
          </p:cNvPr>
          <p:cNvSpPr txBox="1"/>
          <p:nvPr/>
        </p:nvSpPr>
        <p:spPr>
          <a:xfrm>
            <a:off x="5839285" y="3456012"/>
            <a:ext cx="46600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1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1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1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にかえる</a:t>
            </a:r>
          </a:p>
        </p:txBody>
      </p:sp>
    </p:spTree>
    <p:extLst>
      <p:ext uri="{BB962C8B-B14F-4D97-AF65-F5344CB8AC3E}">
        <p14:creationId xmlns:p14="http://schemas.microsoft.com/office/powerpoint/2010/main" val="794484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E3C9E5CE-3D5D-774D-AA9C-D27764493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4504" y="1814913"/>
            <a:ext cx="4571772" cy="139311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776982D-C4CF-864E-B671-889AC6DE6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98" y="3811179"/>
            <a:ext cx="3898900" cy="3683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5CA5531-4D02-3440-8D85-F9EE56A9DC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45" y="1744566"/>
            <a:ext cx="4282712" cy="132293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0D93E2-8EFA-448D-AA94-328CA1D58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すうじ</a:t>
            </a:r>
            <a:r>
              <a:rPr kumimoji="1" lang="ja-JP" altLang="en-US"/>
              <a:t>のうちかたの</a:t>
            </a:r>
            <a:r>
              <a:rPr lang="ja-JP" altLang="en-US"/>
              <a:t>ちゅうい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8605C76-8384-41A0-8E59-AC9CB02FFB4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7761"/>
          <a:stretch/>
        </p:blipFill>
        <p:spPr>
          <a:xfrm>
            <a:off x="334734" y="4888240"/>
            <a:ext cx="6893190" cy="1384559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26988EE5-4F2A-40AF-A801-55A973178332}"/>
              </a:ext>
            </a:extLst>
          </p:cNvPr>
          <p:cNvSpPr/>
          <p:nvPr/>
        </p:nvSpPr>
        <p:spPr>
          <a:xfrm>
            <a:off x="334734" y="5173254"/>
            <a:ext cx="443031" cy="3783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2D096850-9F95-4E6A-AA39-99A190573280}"/>
              </a:ext>
            </a:extLst>
          </p:cNvPr>
          <p:cNvSpPr/>
          <p:nvPr/>
        </p:nvSpPr>
        <p:spPr>
          <a:xfrm>
            <a:off x="3577449" y="1499648"/>
            <a:ext cx="483475" cy="489836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6D60A437-B4D5-463F-9E61-91B3F6A11699}"/>
              </a:ext>
            </a:extLst>
          </p:cNvPr>
          <p:cNvGrpSpPr/>
          <p:nvPr/>
        </p:nvGrpSpPr>
        <p:grpSpPr>
          <a:xfrm>
            <a:off x="7234971" y="1442534"/>
            <a:ext cx="504498" cy="511906"/>
            <a:chOff x="4414345" y="876366"/>
            <a:chExt cx="504498" cy="511906"/>
          </a:xfrm>
        </p:grpSpPr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0D0350DD-DCD2-4407-AFF9-8CAF23A62B27}"/>
                </a:ext>
              </a:extLst>
            </p:cNvPr>
            <p:cNvCxnSpPr/>
            <p:nvPr/>
          </p:nvCxnSpPr>
          <p:spPr>
            <a:xfrm>
              <a:off x="4414346" y="876366"/>
              <a:ext cx="504497" cy="51190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D0A6A5FC-8A9F-4390-B53B-E5A09B393C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14345" y="897158"/>
              <a:ext cx="504497" cy="47032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1A6522D-6EF6-4961-AF34-13E525BE483C}"/>
              </a:ext>
            </a:extLst>
          </p:cNvPr>
          <p:cNvSpPr txBox="1"/>
          <p:nvPr/>
        </p:nvSpPr>
        <p:spPr>
          <a:xfrm>
            <a:off x="3200101" y="4436545"/>
            <a:ext cx="4982118" cy="1851789"/>
          </a:xfrm>
          <a:prstGeom prst="rect">
            <a:avLst/>
          </a:prstGeom>
          <a:solidFill>
            <a:schemeClr val="bg1"/>
          </a:solidFill>
          <a:ln w="12700">
            <a:solidFill>
              <a:srgbClr val="0C596D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dirty="0"/>
              <a:t>がめんのみぎしたに「</a:t>
            </a:r>
            <a:r>
              <a:rPr kumimoji="1" lang="en-US" altLang="ja-JP" dirty="0"/>
              <a:t>A</a:t>
            </a:r>
            <a:r>
              <a:rPr kumimoji="1" lang="ja-JP" altLang="en-US" dirty="0"/>
              <a:t>」とでていれば</a:t>
            </a:r>
            <a:endParaRPr kumimoji="1" lang="en-US" altLang="ja-JP" dirty="0"/>
          </a:p>
          <a:p>
            <a:pPr>
              <a:lnSpc>
                <a:spcPct val="130000"/>
              </a:lnSpc>
            </a:pPr>
            <a:r>
              <a:rPr kumimoji="1" lang="ja-JP" altLang="en-US" dirty="0"/>
              <a:t>だいじょうぶだよ！</a:t>
            </a:r>
            <a:endParaRPr kumimoji="1" lang="en-US" altLang="ja-JP" dirty="0"/>
          </a:p>
          <a:p>
            <a:pPr>
              <a:lnSpc>
                <a:spcPct val="130000"/>
              </a:lnSpc>
            </a:pPr>
            <a:r>
              <a:rPr kumimoji="1" lang="ja-JP" altLang="en-US" dirty="0"/>
              <a:t>キーボードのひだりうえ</a:t>
            </a:r>
            <a:endParaRPr kumimoji="1" lang="en-US" altLang="ja-JP" dirty="0"/>
          </a:p>
          <a:p>
            <a:pPr>
              <a:lnSpc>
                <a:spcPct val="130000"/>
              </a:lnSpc>
            </a:pPr>
            <a:r>
              <a:rPr kumimoji="1" lang="ja-JP" altLang="en-US" dirty="0"/>
              <a:t>「はんかく</a:t>
            </a:r>
            <a:r>
              <a:rPr kumimoji="1" lang="en-US" altLang="ja-JP" dirty="0"/>
              <a:t>/</a:t>
            </a:r>
            <a:r>
              <a:rPr kumimoji="1" lang="ja-JP" altLang="en-US" dirty="0"/>
              <a:t>ぜんかく</a:t>
            </a:r>
            <a:r>
              <a:rPr kumimoji="1" lang="en-US" altLang="ja-JP" dirty="0"/>
              <a:t>(</a:t>
            </a:r>
            <a:r>
              <a:rPr kumimoji="1" lang="ja-JP" altLang="en-US" dirty="0"/>
              <a:t>半角</a:t>
            </a:r>
            <a:r>
              <a:rPr kumimoji="1" lang="en-US" altLang="ja-JP" dirty="0"/>
              <a:t>/</a:t>
            </a:r>
            <a:r>
              <a:rPr kumimoji="1" lang="ja-JP" altLang="en-US" dirty="0"/>
              <a:t>全角</a:t>
            </a:r>
            <a:r>
              <a:rPr kumimoji="1" lang="en-US" altLang="ja-JP" dirty="0"/>
              <a:t>)</a:t>
            </a:r>
            <a:r>
              <a:rPr kumimoji="1" lang="ja-JP" altLang="en-US" dirty="0"/>
              <a:t>」をおして</a:t>
            </a:r>
            <a:endParaRPr kumimoji="1" lang="en-US" altLang="ja-JP" dirty="0"/>
          </a:p>
          <a:p>
            <a:pPr>
              <a:lnSpc>
                <a:spcPct val="130000"/>
              </a:lnSpc>
            </a:pPr>
            <a:r>
              <a:rPr kumimoji="1" lang="ja-JP" altLang="en-US" dirty="0"/>
              <a:t>きりかえよう！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6CC307A-2A90-4C2F-874D-CD41C747E51A}"/>
              </a:ext>
            </a:extLst>
          </p:cNvPr>
          <p:cNvSpPr txBox="1"/>
          <p:nvPr/>
        </p:nvSpPr>
        <p:spPr>
          <a:xfrm>
            <a:off x="326345" y="1300976"/>
            <a:ext cx="1691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はんかくの</a:t>
            </a:r>
            <a:r>
              <a:rPr kumimoji="1" lang="en-US" altLang="ja-JP" dirty="0"/>
              <a:t>”2”</a:t>
            </a:r>
            <a:endParaRPr kumimoji="1"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0484DFB-452C-474F-978D-340F8633347A}"/>
              </a:ext>
            </a:extLst>
          </p:cNvPr>
          <p:cNvSpPr txBox="1"/>
          <p:nvPr/>
        </p:nvSpPr>
        <p:spPr>
          <a:xfrm>
            <a:off x="4504504" y="1295988"/>
            <a:ext cx="1794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ぜんかくの</a:t>
            </a:r>
            <a:r>
              <a:rPr kumimoji="1" lang="en-US" altLang="ja-JP" dirty="0"/>
              <a:t>”</a:t>
            </a:r>
            <a:r>
              <a:rPr kumimoji="1" lang="ja-JP" altLang="en-US" dirty="0"/>
              <a:t>２</a:t>
            </a:r>
            <a:r>
              <a:rPr kumimoji="1" lang="en-US" altLang="ja-JP" dirty="0"/>
              <a:t>”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F788396-0649-4E80-9CAC-ED6D66C00E73}"/>
              </a:ext>
            </a:extLst>
          </p:cNvPr>
          <p:cNvSpPr txBox="1"/>
          <p:nvPr/>
        </p:nvSpPr>
        <p:spPr>
          <a:xfrm>
            <a:off x="417567" y="3212441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u="sng"/>
              <a:t>はんかくはすうじがほそいよ</a:t>
            </a:r>
            <a:r>
              <a:rPr kumimoji="1" lang="ja-JP" altLang="en-US" u="sng" dirty="0"/>
              <a:t>！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F73F9DEB-47AA-0C4D-8669-2AB9EA8317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9057" y="3810051"/>
            <a:ext cx="3975100" cy="355600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13322437-2759-3D4B-B8FB-ABC3D1562FF9}"/>
              </a:ext>
            </a:extLst>
          </p:cNvPr>
          <p:cNvSpPr txBox="1"/>
          <p:nvPr/>
        </p:nvSpPr>
        <p:spPr>
          <a:xfrm>
            <a:off x="4727074" y="3211075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u="sng"/>
              <a:t>ぜんかくはすうじがふといよ</a:t>
            </a:r>
            <a:r>
              <a:rPr kumimoji="1" lang="ja-JP" altLang="en-US" u="sng" dirty="0"/>
              <a:t>！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A4DE43D3-B0F2-4930-8F5C-AB974D718C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9468" y="4447662"/>
            <a:ext cx="992216" cy="158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933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09EC8874-4ECF-F74E-89A5-EA8E758DB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6292" y="3754591"/>
            <a:ext cx="3755887" cy="1219200"/>
          </a:xfrm>
          <a:prstGeom prst="rect">
            <a:avLst/>
          </a:prstGeom>
        </p:spPr>
      </p:pic>
      <p:sp>
        <p:nvSpPr>
          <p:cNvPr id="13" name="吹き出し: 角を丸めた四角形 40">
            <a:extLst>
              <a:ext uri="{FF2B5EF4-FFF2-40B4-BE49-F238E27FC236}">
                <a16:creationId xmlns:a16="http://schemas.microsoft.com/office/drawing/2014/main" id="{9E3D1CD0-B5B8-3D41-B662-56B24E12013B}"/>
              </a:ext>
            </a:extLst>
          </p:cNvPr>
          <p:cNvSpPr/>
          <p:nvPr/>
        </p:nvSpPr>
        <p:spPr>
          <a:xfrm>
            <a:off x="6545349" y="4780722"/>
            <a:ext cx="1810564" cy="379543"/>
          </a:xfrm>
          <a:prstGeom prst="wedgeRoundRectCallout">
            <a:avLst>
              <a:gd name="adj1" fmla="val -61750"/>
              <a:gd name="adj2" fmla="val -51734"/>
              <a:gd name="adj3" fmla="val 16667"/>
            </a:avLst>
          </a:prstGeom>
          <a:solidFill>
            <a:schemeClr val="bg1"/>
          </a:solidFill>
          <a:ln w="127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CEC5B7B-5F1B-144F-B7E2-8DC3B7F84DEB}"/>
              </a:ext>
            </a:extLst>
          </p:cNvPr>
          <p:cNvSpPr txBox="1"/>
          <p:nvPr/>
        </p:nvSpPr>
        <p:spPr>
          <a:xfrm>
            <a:off x="5120589" y="4821429"/>
            <a:ext cx="46600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kumimoji="1" lang="ja-JP" altLang="en-US" sz="18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70</a:t>
            </a:r>
            <a:r>
              <a:rPr kumimoji="1" lang="ja-JP" altLang="en-US" sz="18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kumimoji="1" lang="ja-JP" altLang="en-US" sz="1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かえる</a:t>
            </a:r>
          </a:p>
        </p:txBody>
      </p:sp>
      <p:sp>
        <p:nvSpPr>
          <p:cNvPr id="12" name="四角形: 角を丸くする 26">
            <a:extLst>
              <a:ext uri="{FF2B5EF4-FFF2-40B4-BE49-F238E27FC236}">
                <a16:creationId xmlns:a16="http://schemas.microsoft.com/office/drawing/2014/main" id="{D52DDA45-B016-644A-9916-84E077B01601}"/>
              </a:ext>
            </a:extLst>
          </p:cNvPr>
          <p:cNvSpPr/>
          <p:nvPr/>
        </p:nvSpPr>
        <p:spPr>
          <a:xfrm>
            <a:off x="6048463" y="4383241"/>
            <a:ext cx="402034" cy="36774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" name="吹き出し: 角を丸めた四角形 51">
            <a:extLst>
              <a:ext uri="{FF2B5EF4-FFF2-40B4-BE49-F238E27FC236}">
                <a16:creationId xmlns:a16="http://schemas.microsoft.com/office/drawing/2014/main" id="{C3E86318-21F8-0C42-82D8-C6393E616F55}"/>
              </a:ext>
            </a:extLst>
          </p:cNvPr>
          <p:cNvSpPr/>
          <p:nvPr/>
        </p:nvSpPr>
        <p:spPr>
          <a:xfrm>
            <a:off x="1610455" y="1390988"/>
            <a:ext cx="4010720" cy="1626479"/>
          </a:xfrm>
          <a:prstGeom prst="wedgeRoundRectCallout">
            <a:avLst>
              <a:gd name="adj1" fmla="val 67114"/>
              <a:gd name="adj2" fmla="val 241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AE183FF-65A3-144D-ADD4-2071196F2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ミッション１：まっすぐすすむプログラムをつくろう！</a:t>
            </a:r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77B2FE6-F9E7-824E-8A70-009C566EAC40}"/>
              </a:ext>
            </a:extLst>
          </p:cNvPr>
          <p:cNvSpPr txBox="1"/>
          <p:nvPr/>
        </p:nvSpPr>
        <p:spPr>
          <a:xfrm>
            <a:off x="1658213" y="1376205"/>
            <a:ext cx="407481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すすむそくどをかえてみよう！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はやさ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50%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70%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にかえるには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どこをかえればよいのかな？</a:t>
            </a:r>
            <a:endParaRPr kumimoji="1" lang="ja-JP" altLang="en-US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5A1382C-0239-E642-97D4-F7BE8C0B7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4882" y="1083464"/>
            <a:ext cx="1314488" cy="198184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2212550-678F-954E-B748-0BDD9CAD6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737" y="3792691"/>
            <a:ext cx="3892550" cy="1181100"/>
          </a:xfrm>
          <a:prstGeom prst="rect">
            <a:avLst/>
          </a:prstGeom>
        </p:spPr>
      </p:pic>
      <p:sp>
        <p:nvSpPr>
          <p:cNvPr id="10" name="右矢印 9">
            <a:extLst>
              <a:ext uri="{FF2B5EF4-FFF2-40B4-BE49-F238E27FC236}">
                <a16:creationId xmlns:a16="http://schemas.microsoft.com/office/drawing/2014/main" id="{B43C8B0D-9919-1647-A3EF-8BBC962B2EB0}"/>
              </a:ext>
            </a:extLst>
          </p:cNvPr>
          <p:cNvSpPr/>
          <p:nvPr/>
        </p:nvSpPr>
        <p:spPr>
          <a:xfrm>
            <a:off x="4035287" y="4083609"/>
            <a:ext cx="1073428" cy="69711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8DC6600-FB0A-BA46-9894-7D325857665A}"/>
              </a:ext>
            </a:extLst>
          </p:cNvPr>
          <p:cNvSpPr/>
          <p:nvPr/>
        </p:nvSpPr>
        <p:spPr>
          <a:xfrm>
            <a:off x="5302569" y="4333550"/>
            <a:ext cx="3659610" cy="85721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09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E280166-0AA4-E248-98E2-D9D29CF2B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029" y="2859975"/>
            <a:ext cx="5676900" cy="3390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ミッション１</a:t>
            </a:r>
            <a:r>
              <a:rPr lang="ja-JP" altLang="en-US"/>
              <a:t>：まっすぐすすむプログラムをつくろう</a:t>
            </a:r>
            <a:r>
              <a:rPr lang="ja-JP" altLang="en-US" dirty="0"/>
              <a:t>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450929" y="2944730"/>
            <a:ext cx="1002084" cy="4616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450929" y="5056466"/>
            <a:ext cx="2517732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37BC138-55E3-41B2-9BEB-4F0F18F96484}"/>
              </a:ext>
            </a:extLst>
          </p:cNvPr>
          <p:cNvSpPr txBox="1"/>
          <p:nvPr/>
        </p:nvSpPr>
        <p:spPr>
          <a:xfrm>
            <a:off x="968914" y="1449607"/>
            <a:ext cx="774646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ミッション１</a:t>
            </a:r>
            <a:r>
              <a:rPr lang="ja-JP" altLang="en-US"/>
              <a:t>：まっすぐすすむプログラムをつくろう</a:t>
            </a:r>
            <a:r>
              <a:rPr lang="ja-JP" altLang="en-US" dirty="0"/>
              <a:t>！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038755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ファイルめいを「（じぶんのなまえ）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０２ぜんしん」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「ほぞん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104008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708823" y="5572896"/>
              <a:ext cx="988540" cy="24634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1998999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０２ぜんしん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1998999" cy="2470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ミッション１</a:t>
            </a:r>
            <a:r>
              <a:rPr lang="ja-JP" altLang="en-US"/>
              <a:t>：まっすぐすすむプログラムをつくろう</a:t>
            </a:r>
            <a:r>
              <a:rPr lang="ja-JP" altLang="en-US" dirty="0"/>
              <a:t>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0C0967D-92D6-4244-961F-84150ED9973A}"/>
              </a:ext>
            </a:extLst>
          </p:cNvPr>
          <p:cNvSpPr txBox="1"/>
          <p:nvPr/>
        </p:nvSpPr>
        <p:spPr>
          <a:xfrm>
            <a:off x="618636" y="1886298"/>
            <a:ext cx="711669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ランプがあおに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なっている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ことをたしかめる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821E363-88DC-3445-82D5-4F3306D31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3495" y="1750913"/>
            <a:ext cx="3080523" cy="478581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ミッション１</a:t>
            </a:r>
            <a:r>
              <a:rPr lang="ja-JP" altLang="en-US"/>
              <a:t>：まっすぐすすむプログラムをつくろう</a:t>
            </a:r>
            <a:r>
              <a:rPr lang="ja-JP" altLang="en-US" dirty="0"/>
              <a:t>！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AC80FA7-84A1-42AD-A2CC-BE101A712552}"/>
              </a:ext>
            </a:extLst>
          </p:cNvPr>
          <p:cNvSpPr txBox="1"/>
          <p:nvPr/>
        </p:nvSpPr>
        <p:spPr>
          <a:xfrm>
            <a:off x="641020" y="1028826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せつぞくボタンをおす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162641" y="5943600"/>
            <a:ext cx="1550739" cy="3526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E23254D-F628-7743-9D04-AFC2C811F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5372" y="1639840"/>
            <a:ext cx="2778801" cy="496329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ミッション１</a:t>
            </a:r>
            <a:r>
              <a:rPr lang="ja-JP" altLang="en-US"/>
              <a:t>：まっすぐすすむプログラムをつくろう</a:t>
            </a:r>
            <a:r>
              <a:rPr lang="ja-JP" altLang="en-US" dirty="0"/>
              <a:t>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15C2E1E-5C03-4CA8-8E8A-8A73427DFB60}"/>
              </a:ext>
            </a:extLst>
          </p:cNvPr>
          <p:cNvSpPr txBox="1"/>
          <p:nvPr/>
        </p:nvSpPr>
        <p:spPr>
          <a:xfrm>
            <a:off x="653378" y="1035279"/>
            <a:ext cx="52407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266337" y="4121486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19FC1DFF-499E-5D47-8614-826A599E3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79" y="1600974"/>
            <a:ext cx="3211479" cy="4866880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EDA6463-770F-4407-BC4F-A00281C7053C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5117590"/>
            <a:ext cx="1615735" cy="36933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030F931-219C-4EA1-BAC8-F447F416BDE7}"/>
              </a:ext>
            </a:extLst>
          </p:cNvPr>
          <p:cNvGrpSpPr/>
          <p:nvPr/>
        </p:nvGrpSpPr>
        <p:grpSpPr>
          <a:xfrm>
            <a:off x="5445097" y="2797978"/>
            <a:ext cx="3789262" cy="2000548"/>
            <a:chOff x="4525055" y="1527635"/>
            <a:chExt cx="3789262" cy="2000548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7C6ABC4-69A3-4D6C-9292-B4B3FBF524BE}"/>
                </a:ext>
              </a:extLst>
            </p:cNvPr>
            <p:cNvSpPr txBox="1"/>
            <p:nvPr/>
          </p:nvSpPr>
          <p:spPr>
            <a:xfrm>
              <a:off x="4608271" y="1527635"/>
              <a:ext cx="3706046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にプログラムが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かきこまれる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しゅうりょうしたらせつだんボタン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をおそう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6A378C19-2386-45B2-8BA9-786F5C9E4EC7}"/>
                </a:ext>
              </a:extLst>
            </p:cNvPr>
            <p:cNvSpPr txBox="1"/>
            <p:nvPr/>
          </p:nvSpPr>
          <p:spPr>
            <a:xfrm>
              <a:off x="4525055" y="1578643"/>
              <a:ext cx="9174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209959" y="4683211"/>
            <a:ext cx="1235138" cy="96481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10FD93A3-EDD4-4C35-A3AC-9CA7AC2EE3E3}"/>
              </a:ext>
            </a:extLst>
          </p:cNvPr>
          <p:cNvSpPr/>
          <p:nvPr/>
        </p:nvSpPr>
        <p:spPr>
          <a:xfrm>
            <a:off x="2423604" y="5593168"/>
            <a:ext cx="1615735" cy="3882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2208FE5-2DDD-4C32-A3CA-EBCDC69B9C50}"/>
              </a:ext>
            </a:extLst>
          </p:cNvPr>
          <p:cNvSpPr txBox="1"/>
          <p:nvPr/>
        </p:nvSpPr>
        <p:spPr>
          <a:xfrm>
            <a:off x="2008106" y="488769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ADF3BC8-78EA-4037-95B2-7566E88DC3E3}"/>
              </a:ext>
            </a:extLst>
          </p:cNvPr>
          <p:cNvSpPr txBox="1"/>
          <p:nvPr/>
        </p:nvSpPr>
        <p:spPr>
          <a:xfrm>
            <a:off x="2008106" y="546256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</a:p>
        </p:txBody>
      </p:sp>
      <p:sp>
        <p:nvSpPr>
          <p:cNvPr id="28" name="タイトル 4">
            <a:extLst>
              <a:ext uri="{FF2B5EF4-FFF2-40B4-BE49-F238E27FC236}">
                <a16:creationId xmlns:a16="http://schemas.microsoft.com/office/drawing/2014/main" id="{37061E9A-A618-416A-B969-4FB2807E2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ミッション１</a:t>
            </a:r>
            <a:r>
              <a:rPr lang="ja-JP" altLang="en-US"/>
              <a:t>：まっすぐすすむプログラムをつくろう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554058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ミッション１</a:t>
            </a:r>
            <a:r>
              <a:rPr lang="ja-JP" altLang="en-US"/>
              <a:t>：まっすぐすすむプログラムをつくろう</a:t>
            </a:r>
            <a:r>
              <a:rPr lang="ja-JP" altLang="en-US" dirty="0"/>
              <a:t>！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F11BD8-3D3B-49E4-A488-26BAE2F1B1DE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515A12A-C907-484D-BDF7-48B03CBFCD07}"/>
              </a:ext>
            </a:extLst>
          </p:cNvPr>
          <p:cNvGrpSpPr/>
          <p:nvPr/>
        </p:nvGrpSpPr>
        <p:grpSpPr>
          <a:xfrm>
            <a:off x="1370794" y="1764311"/>
            <a:ext cx="6308521" cy="1131079"/>
            <a:chOff x="306853" y="1997024"/>
            <a:chExt cx="5947077" cy="1032103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83015C3-A4E3-4ED9-9631-9CDE022B99DE}"/>
                </a:ext>
              </a:extLst>
            </p:cNvPr>
            <p:cNvSpPr txBox="1"/>
            <p:nvPr/>
          </p:nvSpPr>
          <p:spPr>
            <a:xfrm>
              <a:off x="428625" y="1997024"/>
              <a:ext cx="5825305" cy="103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ケーブルをぬき、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アップロードしたプログラムがうごくか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かめよう！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CDC080C-5428-4CC5-94F3-DC8821C93616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CBCA22C-33D7-4DDB-B1E1-C829AA44CB14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めいれいどおりに</a:t>
              </a: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いた</a:t>
              </a: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58FAA80-4636-4240-AC94-DDD6BEB7A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9150" y="2036917"/>
            <a:ext cx="4866517" cy="1651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ja-JP" altLang="en-US"/>
              <a:t>２：いってかえって</a:t>
            </a:r>
            <a:r>
              <a:rPr lang="ja-JP" altLang="en-US" dirty="0"/>
              <a:t>くる</a:t>
            </a:r>
            <a:r>
              <a:rPr lang="ja-JP" altLang="en-US"/>
              <a:t>プログラムをつくろう</a:t>
            </a:r>
            <a:r>
              <a:rPr lang="ja-JP" altLang="en-US" dirty="0"/>
              <a:t>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451326" y="856642"/>
            <a:ext cx="826404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したとき、はやさ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％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びょうぜんしんする。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おなじはやさとじかんでもどって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くる。</a:t>
            </a:r>
          </a:p>
        </p:txBody>
      </p:sp>
      <p:pic>
        <p:nvPicPr>
          <p:cNvPr id="6" name="02">
            <a:hlinkClick r:id="" action="ppaction://media"/>
            <a:extLst>
              <a:ext uri="{FF2B5EF4-FFF2-40B4-BE49-F238E27FC236}">
                <a16:creationId xmlns:a16="http://schemas.microsoft.com/office/drawing/2014/main" id="{4F5A88B0-6BB1-4B72-9523-F274C18070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7767" y="2234490"/>
            <a:ext cx="2535991" cy="4496864"/>
          </a:xfrm>
          <a:prstGeom prst="rect">
            <a:avLst/>
          </a:prstGeom>
        </p:spPr>
      </p:pic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7DB49A4F-0AE8-4884-A3EB-5C9F13D668AD}"/>
              </a:ext>
            </a:extLst>
          </p:cNvPr>
          <p:cNvSpPr/>
          <p:nvPr/>
        </p:nvSpPr>
        <p:spPr>
          <a:xfrm>
            <a:off x="4104015" y="3186996"/>
            <a:ext cx="4673049" cy="3754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吹き出し: 角を丸めた四角形 37">
            <a:extLst>
              <a:ext uri="{FF2B5EF4-FFF2-40B4-BE49-F238E27FC236}">
                <a16:creationId xmlns:a16="http://schemas.microsoft.com/office/drawing/2014/main" id="{4A02D9B6-F603-4F5F-9750-6A4D677E3C7A}"/>
              </a:ext>
            </a:extLst>
          </p:cNvPr>
          <p:cNvSpPr/>
          <p:nvPr/>
        </p:nvSpPr>
        <p:spPr>
          <a:xfrm>
            <a:off x="5255623" y="4158662"/>
            <a:ext cx="3756454" cy="1179081"/>
          </a:xfrm>
          <a:prstGeom prst="wedgeRoundRectCallout">
            <a:avLst>
              <a:gd name="adj1" fmla="val -59737"/>
              <a:gd name="adj2" fmla="val -3017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25FB612C-5468-4EA4-BAAB-5917CEC161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4015" y="3729755"/>
            <a:ext cx="1151608" cy="1951025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874D607-4577-4FD8-8B51-9FB7A1DD9E9A}"/>
              </a:ext>
            </a:extLst>
          </p:cNvPr>
          <p:cNvSpPr txBox="1"/>
          <p:nvPr/>
        </p:nvSpPr>
        <p:spPr>
          <a:xfrm>
            <a:off x="5202317" y="4215417"/>
            <a:ext cx="36857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こうたい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＝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って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くる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ということだね！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2B57B3D1-2249-4C64-A438-67F38E9A5B67}"/>
              </a:ext>
            </a:extLst>
          </p:cNvPr>
          <p:cNvGrpSpPr/>
          <p:nvPr/>
        </p:nvGrpSpPr>
        <p:grpSpPr>
          <a:xfrm>
            <a:off x="4009150" y="3125548"/>
            <a:ext cx="5006017" cy="2609175"/>
            <a:chOff x="4067458" y="3749040"/>
            <a:chExt cx="4711546" cy="2609175"/>
          </a:xfrm>
        </p:grpSpPr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93252104-01DE-4925-99FF-4C843AF06AFD}"/>
                </a:ext>
              </a:extLst>
            </p:cNvPr>
            <p:cNvSpPr/>
            <p:nvPr/>
          </p:nvSpPr>
          <p:spPr>
            <a:xfrm>
              <a:off x="4067458" y="3749040"/>
              <a:ext cx="4711546" cy="260917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3A578EE2-DD78-43BA-AFA1-7E4B2EBAF91B}"/>
                </a:ext>
              </a:extLst>
            </p:cNvPr>
            <p:cNvGrpSpPr/>
            <p:nvPr/>
          </p:nvGrpSpPr>
          <p:grpSpPr>
            <a:xfrm>
              <a:off x="5038704" y="4175730"/>
              <a:ext cx="3316763" cy="1547489"/>
              <a:chOff x="5038704" y="4175730"/>
              <a:chExt cx="3316763" cy="1547489"/>
            </a:xfrm>
          </p:grpSpPr>
          <p:pic>
            <p:nvPicPr>
              <p:cNvPr id="25" name="図 24">
                <a:extLst>
                  <a:ext uri="{FF2B5EF4-FFF2-40B4-BE49-F238E27FC236}">
                    <a16:creationId xmlns:a16="http://schemas.microsoft.com/office/drawing/2014/main" id="{CAC7B832-0A6F-4E2E-9D59-53827409E9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87892" y="4704501"/>
                <a:ext cx="1342120" cy="1018718"/>
              </a:xfrm>
              <a:prstGeom prst="rect">
                <a:avLst/>
              </a:prstGeom>
            </p:spPr>
          </p:pic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92F0B596-68B1-4B03-9832-E98EE3FD0DB5}"/>
                  </a:ext>
                </a:extLst>
              </p:cNvPr>
              <p:cNvSpPr txBox="1"/>
              <p:nvPr/>
            </p:nvSpPr>
            <p:spPr>
              <a:xfrm>
                <a:off x="5038704" y="4175730"/>
                <a:ext cx="3316763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どんなめいれいをすれば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もどってくるかな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？</a:t>
                </a:r>
              </a:p>
            </p:txBody>
          </p:sp>
        </p:grpSp>
      </p:grp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D612404-B487-4360-8A0A-05CA154EEB72}"/>
              </a:ext>
            </a:extLst>
          </p:cNvPr>
          <p:cNvSpPr/>
          <p:nvPr/>
        </p:nvSpPr>
        <p:spPr>
          <a:xfrm>
            <a:off x="3975594" y="5867247"/>
            <a:ext cx="49472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「（じぶんのなまえ）０２もどる」にして「ほぞん」しよう！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250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6F8B49C-35F7-3346-AA10-2CB56940C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686" y="2101061"/>
            <a:ext cx="5549900" cy="31877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メモ：　あたらしいプログラムのつくりかた</a:t>
            </a: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361935" y="2101061"/>
            <a:ext cx="1025611" cy="5847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361935" y="2832383"/>
            <a:ext cx="2601651" cy="3279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37BC138-55E3-41B2-9BEB-4F0F18F96484}"/>
              </a:ext>
            </a:extLst>
          </p:cNvPr>
          <p:cNvSpPr txBox="1"/>
          <p:nvPr/>
        </p:nvSpPr>
        <p:spPr>
          <a:xfrm>
            <a:off x="622484" y="854100"/>
            <a:ext cx="838064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「しんき」をえらぶ</a:t>
            </a:r>
            <a:b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7F626BC-FB09-4D7D-AF9B-58264EB7C325}"/>
              </a:ext>
            </a:extLst>
          </p:cNvPr>
          <p:cNvSpPr txBox="1"/>
          <p:nvPr/>
        </p:nvSpPr>
        <p:spPr>
          <a:xfrm>
            <a:off x="1413686" y="5743755"/>
            <a:ext cx="5262979" cy="888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プログラミングエリアのブロックがなくなって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あたらしいプログラムをつくれるようになるよ！</a:t>
            </a:r>
          </a:p>
        </p:txBody>
      </p:sp>
    </p:spTree>
    <p:extLst>
      <p:ext uri="{BB962C8B-B14F-4D97-AF65-F5344CB8AC3E}">
        <p14:creationId xmlns:p14="http://schemas.microsoft.com/office/powerpoint/2010/main" val="22719086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4C748BCE-343F-DC45-A2E1-F2EEC19E3C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1828" y="1876076"/>
            <a:ext cx="5156200" cy="1625600"/>
          </a:xfrm>
          <a:prstGeom prst="rect">
            <a:avLst/>
          </a:prstGeom>
        </p:spPr>
      </p:pic>
      <p:pic>
        <p:nvPicPr>
          <p:cNvPr id="8" name="03">
            <a:hlinkClick r:id="" action="ppaction://media"/>
            <a:extLst>
              <a:ext uri="{FF2B5EF4-FFF2-40B4-BE49-F238E27FC236}">
                <a16:creationId xmlns:a16="http://schemas.microsoft.com/office/drawing/2014/main" id="{A478DF27-082B-4BEE-A612-38EB8FF232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34507"/>
          <a:stretch/>
        </p:blipFill>
        <p:spPr>
          <a:xfrm>
            <a:off x="704855" y="2317905"/>
            <a:ext cx="2545866" cy="295660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ja-JP" altLang="en-US"/>
              <a:t>３：かくどでかいてんするプログラムをつくろう</a:t>
            </a:r>
            <a:r>
              <a:rPr lang="ja-JP" altLang="en-US" dirty="0"/>
              <a:t>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118841" y="866643"/>
            <a:ext cx="810235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をおしたとき、はやさ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％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びょうぜんしんする。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あと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どみぎにまがる。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7DB49A4F-0AE8-4884-A3EB-5C9F13D668AD}"/>
              </a:ext>
            </a:extLst>
          </p:cNvPr>
          <p:cNvSpPr/>
          <p:nvPr/>
        </p:nvSpPr>
        <p:spPr>
          <a:xfrm>
            <a:off x="4108061" y="2904732"/>
            <a:ext cx="2964164" cy="4058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吹き出し: 角を丸めた四角形 45">
            <a:extLst>
              <a:ext uri="{FF2B5EF4-FFF2-40B4-BE49-F238E27FC236}">
                <a16:creationId xmlns:a16="http://schemas.microsoft.com/office/drawing/2014/main" id="{E56A7C93-1771-40E5-9055-F3CFC8788A4E}"/>
              </a:ext>
            </a:extLst>
          </p:cNvPr>
          <p:cNvSpPr/>
          <p:nvPr/>
        </p:nvSpPr>
        <p:spPr>
          <a:xfrm>
            <a:off x="5256442" y="3662084"/>
            <a:ext cx="1986127" cy="485169"/>
          </a:xfrm>
          <a:prstGeom prst="wedgeRoundRectCallout">
            <a:avLst>
              <a:gd name="adj1" fmla="val -36096"/>
              <a:gd name="adj2" fmla="val -121454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en-US" altLang="ja-JP" sz="1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15</a:t>
            </a:r>
            <a:r>
              <a:rPr kumimoji="1" lang="ja-JP" altLang="en-US" sz="1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1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kumimoji="1" lang="ja-JP" altLang="en-US" sz="16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にかえる</a:t>
            </a:r>
            <a:endParaRPr kumimoji="1" lang="ja-JP" altLang="en-US" sz="1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69D7B876-F079-4765-B046-6296F9E8D009}"/>
              </a:ext>
            </a:extLst>
          </p:cNvPr>
          <p:cNvGrpSpPr/>
          <p:nvPr/>
        </p:nvGrpSpPr>
        <p:grpSpPr>
          <a:xfrm>
            <a:off x="4076310" y="2875917"/>
            <a:ext cx="4711546" cy="2609175"/>
            <a:chOff x="8100242" y="474161"/>
            <a:chExt cx="4711546" cy="2609175"/>
          </a:xfrm>
        </p:grpSpPr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93252104-01DE-4925-99FF-4C843AF06AFD}"/>
                </a:ext>
              </a:extLst>
            </p:cNvPr>
            <p:cNvSpPr/>
            <p:nvPr/>
          </p:nvSpPr>
          <p:spPr>
            <a:xfrm>
              <a:off x="8100242" y="474161"/>
              <a:ext cx="4711546" cy="260917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CAC7B832-0A6F-4E2E-9D59-53827409E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55197" y="1774869"/>
              <a:ext cx="1342120" cy="1018718"/>
            </a:xfrm>
            <a:prstGeom prst="rect">
              <a:avLst/>
            </a:prstGeom>
          </p:spPr>
        </p:pic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92F0B596-68B1-4B03-9832-E98EE3FD0DB5}"/>
                </a:ext>
              </a:extLst>
            </p:cNvPr>
            <p:cNvSpPr txBox="1"/>
            <p:nvPr/>
          </p:nvSpPr>
          <p:spPr>
            <a:xfrm>
              <a:off x="8623645" y="597435"/>
              <a:ext cx="372216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  <a:r>
                <a:rPr lang="ja-JP" altLang="en-US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どはちょっかくのことだよ。</a:t>
              </a:r>
              <a:endParaRPr lang="en-US" altLang="ja-JP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しかくいつくえのかどなど、</a:t>
              </a:r>
              <a:endParaRPr lang="en-US" altLang="ja-JP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みのまわりにもちょっかくの</a:t>
              </a:r>
              <a:endParaRPr lang="en-US" altLang="ja-JP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ものがあるよ。</a:t>
              </a:r>
            </a:p>
          </p:txBody>
        </p: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C4105FD4-18AD-4914-9D86-51E5CE597359}"/>
                </a:ext>
              </a:extLst>
            </p:cNvPr>
            <p:cNvCxnSpPr/>
            <p:nvPr/>
          </p:nvCxnSpPr>
          <p:spPr>
            <a:xfrm flipV="1">
              <a:off x="10529572" y="1780895"/>
              <a:ext cx="0" cy="1161873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コネクタ 49">
              <a:extLst>
                <a:ext uri="{FF2B5EF4-FFF2-40B4-BE49-F238E27FC236}">
                  <a16:creationId xmlns:a16="http://schemas.microsoft.com/office/drawing/2014/main" id="{24B87F4A-A4CD-4FC5-B939-258737B2F034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11101657" y="1211408"/>
              <a:ext cx="0" cy="1161873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207506E9-1801-4922-AF0B-D4C210D5FDB5}"/>
                </a:ext>
              </a:extLst>
            </p:cNvPr>
            <p:cNvSpPr/>
            <p:nvPr/>
          </p:nvSpPr>
          <p:spPr>
            <a:xfrm>
              <a:off x="10529547" y="1792344"/>
              <a:ext cx="242459" cy="242459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29" name="直線矢印コネクタ 28">
              <a:extLst>
                <a:ext uri="{FF2B5EF4-FFF2-40B4-BE49-F238E27FC236}">
                  <a16:creationId xmlns:a16="http://schemas.microsoft.com/office/drawing/2014/main" id="{EC3AFCE4-E692-4D25-A8A9-507D00EC3C9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93717" y="2095576"/>
              <a:ext cx="373011" cy="349965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AB47655A-5E52-4698-8E5C-963A987FE745}"/>
                </a:ext>
              </a:extLst>
            </p:cNvPr>
            <p:cNvSpPr txBox="1"/>
            <p:nvPr/>
          </p:nvSpPr>
          <p:spPr>
            <a:xfrm>
              <a:off x="11292863" y="2429675"/>
              <a:ext cx="82168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  <a:r>
                <a:rPr lang="ja-JP" altLang="en-US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A4B1E586-87BB-4D5A-9AC9-9C150BF030A4}"/>
              </a:ext>
            </a:extLst>
          </p:cNvPr>
          <p:cNvSpPr/>
          <p:nvPr/>
        </p:nvSpPr>
        <p:spPr>
          <a:xfrm>
            <a:off x="4076310" y="5654699"/>
            <a:ext cx="49472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「（じぶんのなまえ）０２まがる」にして「ほぞん」しよう！</a:t>
            </a:r>
            <a:endParaRPr lang="ja-JP" altLang="en-US" dirty="0"/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8590E187-B11B-1A48-AB15-F99E27720942}"/>
              </a:ext>
            </a:extLst>
          </p:cNvPr>
          <p:cNvGrpSpPr/>
          <p:nvPr/>
        </p:nvGrpSpPr>
        <p:grpSpPr>
          <a:xfrm>
            <a:off x="434065" y="5195343"/>
            <a:ext cx="3309156" cy="1592028"/>
            <a:chOff x="-307814" y="9633593"/>
            <a:chExt cx="3359685" cy="1854035"/>
          </a:xfrm>
        </p:grpSpPr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A5DE9F3B-C16A-A741-BA8A-8E949A9CC77A}"/>
                </a:ext>
              </a:extLst>
            </p:cNvPr>
            <p:cNvGrpSpPr/>
            <p:nvPr/>
          </p:nvGrpSpPr>
          <p:grpSpPr>
            <a:xfrm>
              <a:off x="-307814" y="10003435"/>
              <a:ext cx="2584740" cy="1182815"/>
              <a:chOff x="2087078" y="9655908"/>
              <a:chExt cx="2584740" cy="1182815"/>
            </a:xfrm>
          </p:grpSpPr>
          <p:sp>
            <p:nvSpPr>
              <p:cNvPr id="48" name="吹き出し: 角を丸めた四角形 51">
                <a:extLst>
                  <a:ext uri="{FF2B5EF4-FFF2-40B4-BE49-F238E27FC236}">
                    <a16:creationId xmlns:a16="http://schemas.microsoft.com/office/drawing/2014/main" id="{33BD5BC0-64B7-A949-8E4B-BD4BD4A6DCD2}"/>
                  </a:ext>
                </a:extLst>
              </p:cNvPr>
              <p:cNvSpPr/>
              <p:nvPr/>
            </p:nvSpPr>
            <p:spPr>
              <a:xfrm>
                <a:off x="2087078" y="9802906"/>
                <a:ext cx="2247490" cy="1035817"/>
              </a:xfrm>
              <a:prstGeom prst="wedgeRoundRectCallout">
                <a:avLst>
                  <a:gd name="adj1" fmla="val 56808"/>
                  <a:gd name="adj2" fmla="val -2750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0162335F-CF7D-FE42-8126-0033C0978CAA}"/>
                  </a:ext>
                </a:extLst>
              </p:cNvPr>
              <p:cNvSpPr txBox="1"/>
              <p:nvPr/>
            </p:nvSpPr>
            <p:spPr>
              <a:xfrm>
                <a:off x="2087078" y="9655908"/>
                <a:ext cx="2584740" cy="1182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みぎにまがることを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</a:t>
                </a:r>
                <a:r>
                  <a:rPr kumimoji="1" lang="ja-JP" altLang="en-US" sz="1600" u="sng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うせつ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」というよ。</a:t>
                </a:r>
              </a:p>
            </p:txBody>
          </p:sp>
        </p:grpSp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A39A2162-4DE3-6B4D-B6A2-66CE00A98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97883" y="9633593"/>
              <a:ext cx="1053988" cy="18540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163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A46A89F-4E8B-3447-9E2E-58E524696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4516" y="2195301"/>
            <a:ext cx="4843515" cy="3596779"/>
          </a:xfrm>
          <a:prstGeom prst="rect">
            <a:avLst/>
          </a:prstGeom>
        </p:spPr>
      </p:pic>
      <p:pic>
        <p:nvPicPr>
          <p:cNvPr id="3" name="04">
            <a:hlinkClick r:id="" action="ppaction://media"/>
            <a:extLst>
              <a:ext uri="{FF2B5EF4-FFF2-40B4-BE49-F238E27FC236}">
                <a16:creationId xmlns:a16="http://schemas.microsoft.com/office/drawing/2014/main" id="{B918A479-37DC-46D8-95C1-1A87B344AC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6615" y="2248660"/>
            <a:ext cx="2532901" cy="449138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250916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ja-JP" altLang="en-US"/>
              <a:t>４：くりかえして</a:t>
            </a:r>
            <a:r>
              <a:rPr lang="ja-JP" altLang="en-US" dirty="0"/>
              <a:t>みよう！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71120" y="731367"/>
            <a:ext cx="6744749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をおしたとき、</a:t>
            </a:r>
            <a:endParaRPr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はやさ</a:t>
            </a:r>
            <a:r>
              <a:rPr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％で</a:t>
            </a:r>
            <a:r>
              <a:rPr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びょうまっすぐぜんしんする。</a:t>
            </a:r>
            <a:endParaRPr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そのあと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どみぎにまがる。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かいくりかえす。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A2BA7043-C7DD-4DCF-B7B8-774171BEE5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9691" y="5684391"/>
            <a:ext cx="1079506" cy="761614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026C7344-377A-46E6-9B0B-8AB566BFEA14}"/>
              </a:ext>
            </a:extLst>
          </p:cNvPr>
          <p:cNvGrpSpPr/>
          <p:nvPr/>
        </p:nvGrpSpPr>
        <p:grpSpPr>
          <a:xfrm>
            <a:off x="3056351" y="5692105"/>
            <a:ext cx="5060515" cy="1508105"/>
            <a:chOff x="6758218" y="1218828"/>
            <a:chExt cx="4527470" cy="1508105"/>
          </a:xfrm>
        </p:grpSpPr>
        <p:sp>
          <p:nvSpPr>
            <p:cNvPr id="48" name="吹き出し: 角を丸めた四角形 47">
              <a:extLst>
                <a:ext uri="{FF2B5EF4-FFF2-40B4-BE49-F238E27FC236}">
                  <a16:creationId xmlns:a16="http://schemas.microsoft.com/office/drawing/2014/main" id="{813FBE69-D28E-4710-AA96-B4823EB7AABF}"/>
                </a:ext>
              </a:extLst>
            </p:cNvPr>
            <p:cNvSpPr/>
            <p:nvPr/>
          </p:nvSpPr>
          <p:spPr>
            <a:xfrm>
              <a:off x="6758218" y="1332973"/>
              <a:ext cx="4090295" cy="901518"/>
            </a:xfrm>
            <a:prstGeom prst="wedgeRoundRectCallout">
              <a:avLst>
                <a:gd name="adj1" fmla="val 53119"/>
                <a:gd name="adj2" fmla="val -1895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0746827-3415-4D6E-BBFB-7FDA6724BF5E}"/>
                </a:ext>
              </a:extLst>
            </p:cNvPr>
            <p:cNvSpPr txBox="1"/>
            <p:nvPr/>
          </p:nvSpPr>
          <p:spPr>
            <a:xfrm>
              <a:off x="6787541" y="1218828"/>
              <a:ext cx="4498147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これでもうごくけど、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なんかいくりかえした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か、わかりにくいなぁ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46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3BEF434-706B-B74E-93CB-C482D7D85E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391"/>
          <a:stretch/>
        </p:blipFill>
        <p:spPr>
          <a:xfrm>
            <a:off x="266539" y="1028826"/>
            <a:ext cx="2565080" cy="567555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77" y="260879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ミッション４：くりかえしてみよう！</a:t>
            </a: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25A8698D-44DA-4A31-83C4-427E09CDB268}"/>
              </a:ext>
            </a:extLst>
          </p:cNvPr>
          <p:cNvSpPr/>
          <p:nvPr/>
        </p:nvSpPr>
        <p:spPr>
          <a:xfrm>
            <a:off x="266539" y="5725724"/>
            <a:ext cx="473710" cy="55868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7A65603F-5823-4D85-8C70-E1F2D27900AD}"/>
              </a:ext>
            </a:extLst>
          </p:cNvPr>
          <p:cNvSpPr/>
          <p:nvPr/>
        </p:nvSpPr>
        <p:spPr>
          <a:xfrm>
            <a:off x="2906956" y="5929152"/>
            <a:ext cx="57163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「（じぶんのなまえ）０２かいてん」にして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「ほぞん」しよう！</a:t>
            </a:r>
            <a:endParaRPr lang="ja-JP" altLang="en-US" dirty="0"/>
          </a:p>
        </p:txBody>
      </p:sp>
      <p:sp>
        <p:nvSpPr>
          <p:cNvPr id="41" name="四角形: 角を丸くする 39">
            <a:extLst>
              <a:ext uri="{FF2B5EF4-FFF2-40B4-BE49-F238E27FC236}">
                <a16:creationId xmlns:a16="http://schemas.microsoft.com/office/drawing/2014/main" id="{EDA0CFB2-00A1-7747-A981-C98FF4C1508F}"/>
              </a:ext>
            </a:extLst>
          </p:cNvPr>
          <p:cNvSpPr/>
          <p:nvPr/>
        </p:nvSpPr>
        <p:spPr>
          <a:xfrm>
            <a:off x="897622" y="1554805"/>
            <a:ext cx="1487232" cy="77733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A0E3245-71AD-45FA-B8FB-B795C58F750A}"/>
              </a:ext>
            </a:extLst>
          </p:cNvPr>
          <p:cNvGrpSpPr/>
          <p:nvPr/>
        </p:nvGrpSpPr>
        <p:grpSpPr>
          <a:xfrm>
            <a:off x="2324395" y="998340"/>
            <a:ext cx="4309609" cy="2803968"/>
            <a:chOff x="2391507" y="895255"/>
            <a:chExt cx="4309609" cy="2803968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EAF75269-F6E7-8D4B-8532-F2645B209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46506" y="895255"/>
              <a:ext cx="3654610" cy="2803968"/>
            </a:xfrm>
            <a:prstGeom prst="rect">
              <a:avLst/>
            </a:prstGeom>
          </p:spPr>
        </p:pic>
        <p:cxnSp>
          <p:nvCxnSpPr>
            <p:cNvPr id="42" name="直線矢印コネクタ 41">
              <a:extLst>
                <a:ext uri="{FF2B5EF4-FFF2-40B4-BE49-F238E27FC236}">
                  <a16:creationId xmlns:a16="http://schemas.microsoft.com/office/drawing/2014/main" id="{2A41A837-F635-491A-86A5-A55744B5364E}"/>
                </a:ext>
              </a:extLst>
            </p:cNvPr>
            <p:cNvCxnSpPr>
              <a:cxnSpLocks/>
            </p:cNvCxnSpPr>
            <p:nvPr/>
          </p:nvCxnSpPr>
          <p:spPr>
            <a:xfrm>
              <a:off x="2391507" y="1913932"/>
              <a:ext cx="693250" cy="21618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フリーフォーム: 図形 63">
              <a:extLst>
                <a:ext uri="{FF2B5EF4-FFF2-40B4-BE49-F238E27FC236}">
                  <a16:creationId xmlns:a16="http://schemas.microsoft.com/office/drawing/2014/main" id="{EA20B882-2769-413A-9807-32C91F8EB219}"/>
                </a:ext>
              </a:extLst>
            </p:cNvPr>
            <p:cNvSpPr/>
            <p:nvPr/>
          </p:nvSpPr>
          <p:spPr>
            <a:xfrm rot="13654722" flipV="1">
              <a:off x="3884136" y="2248908"/>
              <a:ext cx="1352121" cy="349377"/>
            </a:xfrm>
            <a:custGeom>
              <a:avLst/>
              <a:gdLst>
                <a:gd name="connsiteX0" fmla="*/ 0 w 1083757"/>
                <a:gd name="connsiteY0" fmla="*/ 0 h 1139869"/>
                <a:gd name="connsiteX1" fmla="*/ 951978 w 1083757"/>
                <a:gd name="connsiteY1" fmla="*/ 263047 h 1139869"/>
                <a:gd name="connsiteX2" fmla="*/ 1052186 w 1083757"/>
                <a:gd name="connsiteY2" fmla="*/ 1139869 h 1139869"/>
                <a:gd name="connsiteX0" fmla="*/ 0 w 1083757"/>
                <a:gd name="connsiteY0" fmla="*/ 724 h 1140593"/>
                <a:gd name="connsiteX1" fmla="*/ 951978 w 1083757"/>
                <a:gd name="connsiteY1" fmla="*/ 263771 h 1140593"/>
                <a:gd name="connsiteX2" fmla="*/ 1052186 w 1083757"/>
                <a:gd name="connsiteY2" fmla="*/ 1140593 h 1140593"/>
                <a:gd name="connsiteX0" fmla="*/ 0 w 1123659"/>
                <a:gd name="connsiteY0" fmla="*/ 724 h 1140593"/>
                <a:gd name="connsiteX1" fmla="*/ 951978 w 1123659"/>
                <a:gd name="connsiteY1" fmla="*/ 263771 h 1140593"/>
                <a:gd name="connsiteX2" fmla="*/ 1052186 w 1123659"/>
                <a:gd name="connsiteY2" fmla="*/ 1140593 h 1140593"/>
                <a:gd name="connsiteX0" fmla="*/ 0 w 1087358"/>
                <a:gd name="connsiteY0" fmla="*/ 242 h 1140111"/>
                <a:gd name="connsiteX1" fmla="*/ 749082 w 1087358"/>
                <a:gd name="connsiteY1" fmla="*/ 450091 h 1140111"/>
                <a:gd name="connsiteX2" fmla="*/ 1052186 w 1087358"/>
                <a:gd name="connsiteY2" fmla="*/ 1140111 h 1140111"/>
                <a:gd name="connsiteX0" fmla="*/ 0 w 1052186"/>
                <a:gd name="connsiteY0" fmla="*/ 0 h 1139869"/>
                <a:gd name="connsiteX1" fmla="*/ 1052186 w 1052186"/>
                <a:gd name="connsiteY1" fmla="*/ 1139869 h 1139869"/>
                <a:gd name="connsiteX0" fmla="*/ 0 w 1052186"/>
                <a:gd name="connsiteY0" fmla="*/ 0 h 1139869"/>
                <a:gd name="connsiteX1" fmla="*/ 1052186 w 1052186"/>
                <a:gd name="connsiteY1" fmla="*/ 1139869 h 1139869"/>
                <a:gd name="connsiteX0" fmla="*/ 0 w 1052186"/>
                <a:gd name="connsiteY0" fmla="*/ 0 h 1139869"/>
                <a:gd name="connsiteX1" fmla="*/ 1052186 w 1052186"/>
                <a:gd name="connsiteY1" fmla="*/ 1139869 h 1139869"/>
                <a:gd name="connsiteX0" fmla="*/ 0 w 1052186"/>
                <a:gd name="connsiteY0" fmla="*/ 0 h 1139869"/>
                <a:gd name="connsiteX1" fmla="*/ 1052186 w 1052186"/>
                <a:gd name="connsiteY1" fmla="*/ 1139869 h 1139869"/>
                <a:gd name="connsiteX0" fmla="*/ 0 w 4374443"/>
                <a:gd name="connsiteY0" fmla="*/ 787303 h 813347"/>
                <a:gd name="connsiteX1" fmla="*/ 4374443 w 4374443"/>
                <a:gd name="connsiteY1" fmla="*/ 186318 h 813347"/>
                <a:gd name="connsiteX0" fmla="*/ -1 w 4571797"/>
                <a:gd name="connsiteY0" fmla="*/ 905339 h 929519"/>
                <a:gd name="connsiteX1" fmla="*/ 4571797 w 4571797"/>
                <a:gd name="connsiteY1" fmla="*/ 175006 h 929519"/>
                <a:gd name="connsiteX0" fmla="*/ -1 w 4571797"/>
                <a:gd name="connsiteY0" fmla="*/ 884731 h 980736"/>
                <a:gd name="connsiteX1" fmla="*/ 4571797 w 4571797"/>
                <a:gd name="connsiteY1" fmla="*/ 154398 h 980736"/>
                <a:gd name="connsiteX0" fmla="*/ -1 w 4571797"/>
                <a:gd name="connsiteY0" fmla="*/ 1107203 h 1183657"/>
                <a:gd name="connsiteX1" fmla="*/ 4571797 w 4571797"/>
                <a:gd name="connsiteY1" fmla="*/ 376870 h 1183657"/>
                <a:gd name="connsiteX0" fmla="*/ -1 w 5067741"/>
                <a:gd name="connsiteY0" fmla="*/ 2220876 h 2274667"/>
                <a:gd name="connsiteX1" fmla="*/ 5067742 w 5067741"/>
                <a:gd name="connsiteY1" fmla="*/ 278102 h 2274667"/>
                <a:gd name="connsiteX0" fmla="*/ -1 w 6378678"/>
                <a:gd name="connsiteY0" fmla="*/ 834890 h 920660"/>
                <a:gd name="connsiteX1" fmla="*/ 6378677 w 6378678"/>
                <a:gd name="connsiteY1" fmla="*/ 414739 h 920660"/>
                <a:gd name="connsiteX0" fmla="*/ -1 w 6378678"/>
                <a:gd name="connsiteY0" fmla="*/ 756490 h 1095100"/>
                <a:gd name="connsiteX1" fmla="*/ 6378677 w 6378678"/>
                <a:gd name="connsiteY1" fmla="*/ 336339 h 1095100"/>
                <a:gd name="connsiteX0" fmla="*/ -1 w 6378678"/>
                <a:gd name="connsiteY0" fmla="*/ 1548711 h 1775578"/>
                <a:gd name="connsiteX1" fmla="*/ 6378677 w 6378678"/>
                <a:gd name="connsiteY1" fmla="*/ 1128560 h 1775578"/>
                <a:gd name="connsiteX0" fmla="*/ -1 w 6378678"/>
                <a:gd name="connsiteY0" fmla="*/ 1646847 h 1721907"/>
                <a:gd name="connsiteX1" fmla="*/ 6378677 w 6378678"/>
                <a:gd name="connsiteY1" fmla="*/ 1226696 h 1721907"/>
                <a:gd name="connsiteX0" fmla="*/ -1 w 6467622"/>
                <a:gd name="connsiteY0" fmla="*/ 2404281 h 2467155"/>
                <a:gd name="connsiteX1" fmla="*/ 6467621 w 6467622"/>
                <a:gd name="connsiteY1" fmla="*/ 1076479 h 2467155"/>
                <a:gd name="connsiteX0" fmla="*/ 0 w 9285883"/>
                <a:gd name="connsiteY0" fmla="*/ 2671167 h 2730746"/>
                <a:gd name="connsiteX1" fmla="*/ 9285882 w 9285883"/>
                <a:gd name="connsiteY1" fmla="*/ 1033307 h 2730746"/>
                <a:gd name="connsiteX0" fmla="*/ 6009 w 9291892"/>
                <a:gd name="connsiteY0" fmla="*/ 2956520 h 2956521"/>
                <a:gd name="connsiteX1" fmla="*/ 9291891 w 9291892"/>
                <a:gd name="connsiteY1" fmla="*/ 1318660 h 2956521"/>
                <a:gd name="connsiteX0" fmla="*/ 6395 w 9292278"/>
                <a:gd name="connsiteY0" fmla="*/ 2329873 h 2329873"/>
                <a:gd name="connsiteX1" fmla="*/ 9292277 w 9292278"/>
                <a:gd name="connsiteY1" fmla="*/ 692013 h 2329873"/>
                <a:gd name="connsiteX0" fmla="*/ 6972 w 8835486"/>
                <a:gd name="connsiteY0" fmla="*/ 2218632 h 2218632"/>
                <a:gd name="connsiteX1" fmla="*/ 8835489 w 8835486"/>
                <a:gd name="connsiteY1" fmla="*/ 717308 h 2218632"/>
                <a:gd name="connsiteX0" fmla="*/ -5 w 8828509"/>
                <a:gd name="connsiteY0" fmla="*/ 2097022 h 2097022"/>
                <a:gd name="connsiteX1" fmla="*/ 8828512 w 8828509"/>
                <a:gd name="connsiteY1" fmla="*/ 595698 h 2097022"/>
                <a:gd name="connsiteX0" fmla="*/ -5 w 8828509"/>
                <a:gd name="connsiteY0" fmla="*/ 1501323 h 1501323"/>
                <a:gd name="connsiteX1" fmla="*/ 8828512 w 8828509"/>
                <a:gd name="connsiteY1" fmla="*/ -1 h 1501323"/>
                <a:gd name="connsiteX0" fmla="*/ -5 w 8828509"/>
                <a:gd name="connsiteY0" fmla="*/ 1501323 h 1501323"/>
                <a:gd name="connsiteX1" fmla="*/ 8828512 w 8828509"/>
                <a:gd name="connsiteY1" fmla="*/ -1 h 1501323"/>
                <a:gd name="connsiteX0" fmla="*/ -5 w 5416978"/>
                <a:gd name="connsiteY0" fmla="*/ 819941 h 819941"/>
                <a:gd name="connsiteX1" fmla="*/ 5416977 w 5416978"/>
                <a:gd name="connsiteY1" fmla="*/ -1 h 819941"/>
                <a:gd name="connsiteX0" fmla="*/ -5 w 5416978"/>
                <a:gd name="connsiteY0" fmla="*/ 819941 h 819941"/>
                <a:gd name="connsiteX1" fmla="*/ 5416977 w 5416978"/>
                <a:gd name="connsiteY1" fmla="*/ -1 h 819941"/>
                <a:gd name="connsiteX0" fmla="*/ -5 w 5416978"/>
                <a:gd name="connsiteY0" fmla="*/ 819941 h 819941"/>
                <a:gd name="connsiteX1" fmla="*/ 5416977 w 5416978"/>
                <a:gd name="connsiteY1" fmla="*/ -1 h 819941"/>
                <a:gd name="connsiteX0" fmla="*/ -5 w 5126874"/>
                <a:gd name="connsiteY0" fmla="*/ 45423 h 155148"/>
                <a:gd name="connsiteX1" fmla="*/ 5126877 w 5126874"/>
                <a:gd name="connsiteY1" fmla="*/ 154721 h 155148"/>
                <a:gd name="connsiteX0" fmla="*/ -5 w 5126874"/>
                <a:gd name="connsiteY0" fmla="*/ 179730 h 289030"/>
                <a:gd name="connsiteX1" fmla="*/ 5126877 w 5126874"/>
                <a:gd name="connsiteY1" fmla="*/ 289028 h 289030"/>
                <a:gd name="connsiteX0" fmla="*/ -1 w 5126883"/>
                <a:gd name="connsiteY0" fmla="*/ 82839 h 192137"/>
                <a:gd name="connsiteX1" fmla="*/ 5126881 w 5126883"/>
                <a:gd name="connsiteY1" fmla="*/ 192137 h 192137"/>
                <a:gd name="connsiteX0" fmla="*/ -1 w 6160640"/>
                <a:gd name="connsiteY0" fmla="*/ 106550 h 153594"/>
                <a:gd name="connsiteX1" fmla="*/ 6160641 w 6160640"/>
                <a:gd name="connsiteY1" fmla="*/ 153594 h 15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60640" h="153594">
                  <a:moveTo>
                    <a:pt x="-1" y="106550"/>
                  </a:moveTo>
                  <a:cubicBezTo>
                    <a:pt x="2422737" y="-43839"/>
                    <a:pt x="5480015" y="-41075"/>
                    <a:pt x="6160641" y="153594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四角形: 角を丸くする 39">
              <a:extLst>
                <a:ext uri="{FF2B5EF4-FFF2-40B4-BE49-F238E27FC236}">
                  <a16:creationId xmlns:a16="http://schemas.microsoft.com/office/drawing/2014/main" id="{0D1862FD-DA13-284E-B8B2-64BB3548D386}"/>
                </a:ext>
              </a:extLst>
            </p:cNvPr>
            <p:cNvSpPr/>
            <p:nvPr/>
          </p:nvSpPr>
          <p:spPr>
            <a:xfrm>
              <a:off x="3352845" y="1753812"/>
              <a:ext cx="445631" cy="37630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597D7C0-F45E-7746-AAA5-02E57B13C003}"/>
              </a:ext>
            </a:extLst>
          </p:cNvPr>
          <p:cNvGrpSpPr/>
          <p:nvPr/>
        </p:nvGrpSpPr>
        <p:grpSpPr>
          <a:xfrm>
            <a:off x="3021506" y="3925615"/>
            <a:ext cx="5601808" cy="1881081"/>
            <a:chOff x="3225389" y="4149343"/>
            <a:chExt cx="5601808" cy="1881081"/>
          </a:xfrm>
        </p:grpSpPr>
        <p:grpSp>
          <p:nvGrpSpPr>
            <p:cNvPr id="78" name="グループ化 77">
              <a:extLst>
                <a:ext uri="{FF2B5EF4-FFF2-40B4-BE49-F238E27FC236}">
                  <a16:creationId xmlns:a16="http://schemas.microsoft.com/office/drawing/2014/main" id="{A847372D-8E00-4673-B886-AA2744725DFD}"/>
                </a:ext>
              </a:extLst>
            </p:cNvPr>
            <p:cNvGrpSpPr/>
            <p:nvPr/>
          </p:nvGrpSpPr>
          <p:grpSpPr>
            <a:xfrm>
              <a:off x="3225389" y="4149343"/>
              <a:ext cx="5601808" cy="1881081"/>
              <a:chOff x="2885244" y="4809515"/>
              <a:chExt cx="5601808" cy="1881081"/>
            </a:xfrm>
          </p:grpSpPr>
          <p:sp>
            <p:nvSpPr>
              <p:cNvPr id="71" name="正方形/長方形 70">
                <a:extLst>
                  <a:ext uri="{FF2B5EF4-FFF2-40B4-BE49-F238E27FC236}">
                    <a16:creationId xmlns:a16="http://schemas.microsoft.com/office/drawing/2014/main" id="{C7CA4A3F-FA78-4107-B7D0-E94604D2F662}"/>
                  </a:ext>
                </a:extLst>
              </p:cNvPr>
              <p:cNvSpPr/>
              <p:nvPr/>
            </p:nvSpPr>
            <p:spPr>
              <a:xfrm>
                <a:off x="2885244" y="4809515"/>
                <a:ext cx="5601808" cy="1881081"/>
              </a:xfrm>
              <a:prstGeom prst="rect">
                <a:avLst/>
              </a:prstGeom>
              <a:solidFill>
                <a:srgbClr val="067F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74" name="図 73">
                <a:extLst>
                  <a:ext uri="{FF2B5EF4-FFF2-40B4-BE49-F238E27FC236}">
                    <a16:creationId xmlns:a16="http://schemas.microsoft.com/office/drawing/2014/main" id="{2B992AD5-6B83-4527-A457-FFF8E69B24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72466" y="5511459"/>
                <a:ext cx="1342120" cy="1018718"/>
              </a:xfrm>
              <a:prstGeom prst="rect">
                <a:avLst/>
              </a:prstGeom>
            </p:spPr>
          </p:pic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7B3F2327-0825-432E-8B04-46FE6579AA3E}"/>
                  </a:ext>
                </a:extLst>
              </p:cNvPr>
              <p:cNvSpPr txBox="1"/>
              <p:nvPr/>
            </p:nvSpPr>
            <p:spPr>
              <a:xfrm>
                <a:off x="6613364" y="4850979"/>
                <a:ext cx="1718715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わかりやすく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なったね！</a:t>
                </a:r>
              </a:p>
            </p:txBody>
          </p:sp>
        </p:grp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E8EA831A-0A31-4E43-AC92-5740424EC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349626" y="4309463"/>
              <a:ext cx="3357474" cy="1595264"/>
            </a:xfrm>
            <a:prstGeom prst="rect">
              <a:avLst/>
            </a:prstGeom>
          </p:spPr>
        </p:pic>
      </p:grp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2A9EA950-5655-4D40-B5EE-23B9DE4A346A}"/>
              </a:ext>
            </a:extLst>
          </p:cNvPr>
          <p:cNvCxnSpPr/>
          <p:nvPr/>
        </p:nvCxnSpPr>
        <p:spPr>
          <a:xfrm>
            <a:off x="2768367" y="887280"/>
            <a:ext cx="0" cy="59652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0E36273-5401-416A-89A5-D999E91FD1A5}"/>
              </a:ext>
            </a:extLst>
          </p:cNvPr>
          <p:cNvSpPr txBox="1"/>
          <p:nvPr/>
        </p:nvSpPr>
        <p:spPr>
          <a:xfrm>
            <a:off x="5105276" y="674493"/>
            <a:ext cx="4756850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b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かいくりかえす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②かいすう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を「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803A5ACF-7EDB-479F-875F-ECFC8A7EFFCE}"/>
              </a:ext>
            </a:extLst>
          </p:cNvPr>
          <p:cNvSpPr txBox="1"/>
          <p:nvPr/>
        </p:nvSpPr>
        <p:spPr>
          <a:xfrm>
            <a:off x="5105276" y="1939432"/>
            <a:ext cx="3361487" cy="102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r>
              <a:rPr lang="ja-JP" altLang="en-US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r>
              <a:rPr lang="ja-JP" altLang="en-US" i="0" dirty="0">
                <a:solidFill>
                  <a:schemeClr val="accent4">
                    <a:lumMod val="7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りかえしのブロック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r>
              <a:rPr lang="ja-JP" altLang="en-US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きのブロック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をいれる。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635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6C193A-50D7-5242-8170-DFB25802E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5</a:t>
            </a:r>
            <a:r>
              <a:rPr lang="ja-JP" altLang="en-US"/>
              <a:t>：ほしをつくろう！</a:t>
            </a:r>
            <a:endParaRPr kumimoji="1" lang="ja-JP" altLang="en-US"/>
          </a:p>
        </p:txBody>
      </p:sp>
      <p:pic>
        <p:nvPicPr>
          <p:cNvPr id="3" name="IMG_6927_QjdXC1.mp4" descr="IMG_6927_QjdXC1.mp4">
            <a:hlinkClick r:id="" action="ppaction://media"/>
            <a:extLst>
              <a:ext uri="{FF2B5EF4-FFF2-40B4-BE49-F238E27FC236}">
                <a16:creationId xmlns:a16="http://schemas.microsoft.com/office/drawing/2014/main" id="{F220B045-9241-8F4D-9256-4142CEF851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92292" y="1912299"/>
            <a:ext cx="2465525" cy="438315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EA70E0E-FA9E-9E45-878F-643C56D4425F}"/>
              </a:ext>
            </a:extLst>
          </p:cNvPr>
          <p:cNvSpPr txBox="1"/>
          <p:nvPr/>
        </p:nvSpPr>
        <p:spPr>
          <a:xfrm>
            <a:off x="1500832" y="1028826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どうがのようなうごきをするプログラムをつくろう！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85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70105B-C279-EA44-8DFE-2C6338BD3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5</a:t>
            </a:r>
            <a:r>
              <a:rPr lang="ja-JP" altLang="en-US"/>
              <a:t>：ほしをつくろう！</a:t>
            </a:r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0DC40FA-A6EF-B24D-8137-C47F9A397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705" y="2279650"/>
            <a:ext cx="4838700" cy="2298700"/>
          </a:xfrm>
          <a:prstGeom prst="rect">
            <a:avLst/>
          </a:prstGeom>
        </p:spPr>
      </p:pic>
      <p:sp>
        <p:nvSpPr>
          <p:cNvPr id="8" name="吹き出し: 角を丸めた四角形 51">
            <a:extLst>
              <a:ext uri="{FF2B5EF4-FFF2-40B4-BE49-F238E27FC236}">
                <a16:creationId xmlns:a16="http://schemas.microsoft.com/office/drawing/2014/main" id="{8F51181D-EBD7-B745-B782-15D40D44A228}"/>
              </a:ext>
            </a:extLst>
          </p:cNvPr>
          <p:cNvSpPr/>
          <p:nvPr/>
        </p:nvSpPr>
        <p:spPr>
          <a:xfrm>
            <a:off x="2524198" y="5022046"/>
            <a:ext cx="4010720" cy="1626479"/>
          </a:xfrm>
          <a:prstGeom prst="wedgeRoundRectCallout">
            <a:avLst>
              <a:gd name="adj1" fmla="val 67114"/>
              <a:gd name="adj2" fmla="val 241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21C3F84-5F02-424F-A44E-E74EC49C7587}"/>
              </a:ext>
            </a:extLst>
          </p:cNvPr>
          <p:cNvSpPr txBox="1"/>
          <p:nvPr/>
        </p:nvSpPr>
        <p:spPr>
          <a:xfrm>
            <a:off x="2460102" y="5018571"/>
            <a:ext cx="407481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のブロックをつかって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わかりやすくしよう！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19D103F-565A-0A4B-86B5-173B46690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8625" y="4714522"/>
            <a:ext cx="1314488" cy="1981845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00B7FB4-5BE9-7042-AF6F-A58E30C9B70F}"/>
              </a:ext>
            </a:extLst>
          </p:cNvPr>
          <p:cNvGrpSpPr/>
          <p:nvPr/>
        </p:nvGrpSpPr>
        <p:grpSpPr>
          <a:xfrm>
            <a:off x="2105705" y="2919117"/>
            <a:ext cx="5601808" cy="1881081"/>
            <a:chOff x="2885244" y="4809515"/>
            <a:chExt cx="5601808" cy="1881081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5CD3994-A7A3-E942-A9C2-6DD3782D56FE}"/>
                </a:ext>
              </a:extLst>
            </p:cNvPr>
            <p:cNvSpPr/>
            <p:nvPr/>
          </p:nvSpPr>
          <p:spPr>
            <a:xfrm>
              <a:off x="2885244" y="4809515"/>
              <a:ext cx="5601808" cy="1881081"/>
            </a:xfrm>
            <a:prstGeom prst="rect">
              <a:avLst/>
            </a:prstGeom>
            <a:solidFill>
              <a:srgbClr val="067F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595F63E5-627D-EB4D-9446-1EB9D7B3B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23033" y="5240696"/>
              <a:ext cx="1342120" cy="1018718"/>
            </a:xfrm>
            <a:prstGeom prst="rect">
              <a:avLst/>
            </a:prstGeom>
          </p:spPr>
        </p:pic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4DE9AAA-4AB3-624F-840C-F1FEC315777B}"/>
              </a:ext>
            </a:extLst>
          </p:cNvPr>
          <p:cNvSpPr txBox="1"/>
          <p:nvPr/>
        </p:nvSpPr>
        <p:spPr>
          <a:xfrm>
            <a:off x="671120" y="1022948"/>
            <a:ext cx="6744749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おしたとき、</a:t>
            </a:r>
            <a:endParaRPr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はやさ</a:t>
            </a:r>
            <a:r>
              <a:rPr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％で</a:t>
            </a:r>
            <a:r>
              <a:rPr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びょうまっすぐぜんしんする。</a:t>
            </a:r>
            <a:endParaRPr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そのあと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144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どみぎに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まがる。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くりかえす。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5C4666F4-BABF-D046-AAF1-1FA4B9A041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4595" y="5035664"/>
            <a:ext cx="1419293" cy="101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94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どうがをみてプログラムをかんがえよう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7910540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　－その１－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791150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をおしたとき、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きを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プログラムをつくろう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pic>
        <p:nvPicPr>
          <p:cNvPr id="7" name="05_1">
            <a:hlinkClick r:id="" action="ppaction://media"/>
            <a:extLst>
              <a:ext uri="{FF2B5EF4-FFF2-40B4-BE49-F238E27FC236}">
                <a16:creationId xmlns:a16="http://schemas.microsoft.com/office/drawing/2014/main" id="{B5CA9B1A-2DDC-4AE0-AB36-FED730466E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10439" y="1770475"/>
            <a:ext cx="2745558" cy="488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44F3A078-35AE-8C43-8F21-2D0AA2084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365" y="894220"/>
            <a:ext cx="5016500" cy="20447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　－その１－</a:t>
            </a:r>
            <a:endParaRPr lang="ja-JP" altLang="en-US" dirty="0"/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464C8760-BB97-446D-8832-E7258934AB4C}"/>
              </a:ext>
            </a:extLst>
          </p:cNvPr>
          <p:cNvCxnSpPr>
            <a:cxnSpLocks/>
          </p:cNvCxnSpPr>
          <p:nvPr/>
        </p:nvCxnSpPr>
        <p:spPr>
          <a:xfrm flipH="1" flipV="1">
            <a:off x="3756436" y="2278684"/>
            <a:ext cx="1084818" cy="6890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楕円 31">
            <a:extLst>
              <a:ext uri="{FF2B5EF4-FFF2-40B4-BE49-F238E27FC236}">
                <a16:creationId xmlns:a16="http://schemas.microsoft.com/office/drawing/2014/main" id="{30ED4860-CBC3-4CFD-8D3A-9D9562DDD513}"/>
              </a:ext>
            </a:extLst>
          </p:cNvPr>
          <p:cNvSpPr/>
          <p:nvPr/>
        </p:nvSpPr>
        <p:spPr>
          <a:xfrm>
            <a:off x="2591076" y="1986553"/>
            <a:ext cx="631922" cy="3830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549FBD0-C922-4A67-8EF1-76B4F33283E6}"/>
              </a:ext>
            </a:extLst>
          </p:cNvPr>
          <p:cNvSpPr txBox="1"/>
          <p:nvPr/>
        </p:nvSpPr>
        <p:spPr>
          <a:xfrm>
            <a:off x="103238" y="4989572"/>
            <a:ext cx="904076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（ファイルめい：「（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のなまえ）０２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ステップアップ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05832B43-F3C4-4A12-8EB4-DDEE73F7676F}"/>
              </a:ext>
            </a:extLst>
          </p:cNvPr>
          <p:cNvGrpSpPr/>
          <p:nvPr/>
        </p:nvGrpSpPr>
        <p:grpSpPr>
          <a:xfrm>
            <a:off x="103238" y="6253380"/>
            <a:ext cx="8260772" cy="577081"/>
            <a:chOff x="551304" y="5116372"/>
            <a:chExt cx="8260772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0D2DB119-0743-492F-B3DD-2D4E6174962D}"/>
                </a:ext>
              </a:extLst>
            </p:cNvPr>
            <p:cNvSpPr txBox="1"/>
            <p:nvPr/>
          </p:nvSpPr>
          <p:spPr>
            <a:xfrm>
              <a:off x="551304" y="5116372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して、うごくか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D4BFAC4-424F-4B99-B06E-D6BA9E50D677}"/>
                </a:ext>
              </a:extLst>
            </p:cNvPr>
            <p:cNvSpPr txBox="1"/>
            <p:nvPr/>
          </p:nvSpPr>
          <p:spPr>
            <a:xfrm>
              <a:off x="680231" y="5150996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3C3B6D7-F197-4FF6-88EA-5FB0FA5A2F20}"/>
              </a:ext>
            </a:extLst>
          </p:cNvPr>
          <p:cNvSpPr txBox="1"/>
          <p:nvPr/>
        </p:nvSpPr>
        <p:spPr>
          <a:xfrm>
            <a:off x="3531939" y="2855670"/>
            <a:ext cx="324624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180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25FB06A-67E4-4186-91AC-94EC6AC44F7F}"/>
              </a:ext>
            </a:extLst>
          </p:cNvPr>
          <p:cNvGrpSpPr/>
          <p:nvPr/>
        </p:nvGrpSpPr>
        <p:grpSpPr>
          <a:xfrm>
            <a:off x="1952110" y="3323110"/>
            <a:ext cx="4524591" cy="1320191"/>
            <a:chOff x="1337981" y="4082578"/>
            <a:chExt cx="4037357" cy="1320191"/>
          </a:xfrm>
        </p:grpSpPr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7104A7CD-9CC5-4900-80CC-AF20D2F85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7981" y="4082578"/>
              <a:ext cx="779253" cy="1320191"/>
            </a:xfrm>
            <a:prstGeom prst="rect">
              <a:avLst/>
            </a:prstGeom>
          </p:spPr>
        </p:pic>
        <p:sp>
          <p:nvSpPr>
            <p:cNvPr id="57" name="吹き出し: 角を丸めた四角形 56">
              <a:extLst>
                <a:ext uri="{FF2B5EF4-FFF2-40B4-BE49-F238E27FC236}">
                  <a16:creationId xmlns:a16="http://schemas.microsoft.com/office/drawing/2014/main" id="{39A28302-8D0D-434B-BFC1-5AC8328CA2A2}"/>
                </a:ext>
              </a:extLst>
            </p:cNvPr>
            <p:cNvSpPr/>
            <p:nvPr/>
          </p:nvSpPr>
          <p:spPr>
            <a:xfrm>
              <a:off x="2556877" y="4327032"/>
              <a:ext cx="2818461" cy="1042947"/>
            </a:xfrm>
            <a:prstGeom prst="wedgeRoundRectCallout">
              <a:avLst>
                <a:gd name="adj1" fmla="val -60431"/>
                <a:gd name="adj2" fmla="val -966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601EF51C-79C2-4110-8510-87F4EAC4FDDB}"/>
                </a:ext>
              </a:extLst>
            </p:cNvPr>
            <p:cNvSpPr txBox="1"/>
            <p:nvPr/>
          </p:nvSpPr>
          <p:spPr>
            <a:xfrm>
              <a:off x="2748281" y="4302692"/>
              <a:ext cx="26270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90+90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＝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180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どのうせつで</a:t>
              </a:r>
              <a:b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もとのほうこうをむくよ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D3995C7-5516-4434-969A-BBA7408046F9}"/>
              </a:ext>
            </a:extLst>
          </p:cNvPr>
          <p:cNvGrpSpPr/>
          <p:nvPr/>
        </p:nvGrpSpPr>
        <p:grpSpPr>
          <a:xfrm>
            <a:off x="1952110" y="1517475"/>
            <a:ext cx="4856889" cy="3291210"/>
            <a:chOff x="6608196" y="146239"/>
            <a:chExt cx="4856889" cy="304141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3AEC4C94-EACD-4B88-BC22-F205476E0E09}"/>
                </a:ext>
              </a:extLst>
            </p:cNvPr>
            <p:cNvSpPr/>
            <p:nvPr/>
          </p:nvSpPr>
          <p:spPr>
            <a:xfrm>
              <a:off x="6608196" y="146239"/>
              <a:ext cx="4711546" cy="30414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F321CE69-32ED-4988-9DF9-CE3DAB64C7BC}"/>
                </a:ext>
              </a:extLst>
            </p:cNvPr>
            <p:cNvGrpSpPr/>
            <p:nvPr/>
          </p:nvGrpSpPr>
          <p:grpSpPr>
            <a:xfrm>
              <a:off x="6884281" y="985032"/>
              <a:ext cx="4580804" cy="1561065"/>
              <a:chOff x="6884281" y="985032"/>
              <a:chExt cx="4580804" cy="1561065"/>
            </a:xfrm>
          </p:grpSpPr>
          <p:pic>
            <p:nvPicPr>
              <p:cNvPr id="15" name="図 14">
                <a:extLst>
                  <a:ext uri="{FF2B5EF4-FFF2-40B4-BE49-F238E27FC236}">
                    <a16:creationId xmlns:a16="http://schemas.microsoft.com/office/drawing/2014/main" id="{90DCECFB-2A8B-4864-BD72-E834CB6A4F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92909" y="1527379"/>
                <a:ext cx="1342120" cy="1018718"/>
              </a:xfrm>
              <a:prstGeom prst="rect">
                <a:avLst/>
              </a:prstGeom>
            </p:spPr>
          </p:pic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4FB4265-4084-4028-90CA-B7D62AFA4C1E}"/>
                  </a:ext>
                </a:extLst>
              </p:cNvPr>
              <p:cNvSpPr txBox="1"/>
              <p:nvPr/>
            </p:nvSpPr>
            <p:spPr>
              <a:xfrm>
                <a:off x="6884281" y="985032"/>
                <a:ext cx="458080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まわれ！みぎ！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をさせるには・・・？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986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5_2">
            <a:hlinkClick r:id="" action="ppaction://media"/>
            <a:extLst>
              <a:ext uri="{FF2B5EF4-FFF2-40B4-BE49-F238E27FC236}">
                <a16:creationId xmlns:a16="http://schemas.microsoft.com/office/drawing/2014/main" id="{C3059544-E79B-4850-9A4A-8DAB396FDA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99221" y="1728433"/>
            <a:ext cx="2745558" cy="488099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 　</a:t>
            </a:r>
            <a:r>
              <a:rPr lang="ja-JP" altLang="en-US" dirty="0"/>
              <a:t>－その２－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334736" y="987995"/>
            <a:ext cx="898462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をおしたとき、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どうがとおなじうごきをするプログラムをつくろう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6817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78C32929-39B9-034C-805C-61DD1F457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068" y="1314850"/>
            <a:ext cx="4610100" cy="35814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74902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 　－その２－</a:t>
            </a:r>
            <a:endParaRPr lang="ja-JP" altLang="en-US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549FBD0-C922-4A67-8EF1-76B4F33283E6}"/>
              </a:ext>
            </a:extLst>
          </p:cNvPr>
          <p:cNvSpPr txBox="1"/>
          <p:nvPr/>
        </p:nvSpPr>
        <p:spPr>
          <a:xfrm>
            <a:off x="115779" y="5177784"/>
            <a:ext cx="902822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（ファイルめい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のなまえ）０２ステップアップ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」）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05832B43-F3C4-4A12-8EB4-DDEE73F7676F}"/>
              </a:ext>
            </a:extLst>
          </p:cNvPr>
          <p:cNvGrpSpPr/>
          <p:nvPr/>
        </p:nvGrpSpPr>
        <p:grpSpPr>
          <a:xfrm>
            <a:off x="80932" y="6242505"/>
            <a:ext cx="8260772" cy="577081"/>
            <a:chOff x="465938" y="5105497"/>
            <a:chExt cx="8260772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0D2DB119-0743-492F-B3DD-2D4E6174962D}"/>
                </a:ext>
              </a:extLst>
            </p:cNvPr>
            <p:cNvSpPr txBox="1"/>
            <p:nvPr/>
          </p:nvSpPr>
          <p:spPr>
            <a:xfrm>
              <a:off x="465938" y="5105497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して、うごくか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D4BFAC4-424F-4B99-B06E-D6BA9E50D677}"/>
                </a:ext>
              </a:extLst>
            </p:cNvPr>
            <p:cNvSpPr txBox="1"/>
            <p:nvPr/>
          </p:nvSpPr>
          <p:spPr>
            <a:xfrm>
              <a:off x="646781" y="5116751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B7AABD14-7E8C-457C-996B-21B46375C20A}"/>
              </a:ext>
            </a:extLst>
          </p:cNvPr>
          <p:cNvSpPr/>
          <p:nvPr/>
        </p:nvSpPr>
        <p:spPr>
          <a:xfrm>
            <a:off x="1604315" y="2760069"/>
            <a:ext cx="3489684" cy="1503012"/>
          </a:xfrm>
          <a:prstGeom prst="roundRect">
            <a:avLst>
              <a:gd name="adj" fmla="val 535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3C3B6D7-F197-4FF6-88EA-5FB0FA5A2F20}"/>
              </a:ext>
            </a:extLst>
          </p:cNvPr>
          <p:cNvSpPr txBox="1"/>
          <p:nvPr/>
        </p:nvSpPr>
        <p:spPr>
          <a:xfrm>
            <a:off x="5155857" y="3056586"/>
            <a:ext cx="277479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りかえしを</a:t>
            </a:r>
            <a:b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おう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E2ED7A47-9F07-4CDF-A9B6-8E54E14FDE81}"/>
              </a:ext>
            </a:extLst>
          </p:cNvPr>
          <p:cNvGrpSpPr/>
          <p:nvPr/>
        </p:nvGrpSpPr>
        <p:grpSpPr>
          <a:xfrm>
            <a:off x="1342817" y="2738836"/>
            <a:ext cx="6027749" cy="2470240"/>
            <a:chOff x="4679760" y="506460"/>
            <a:chExt cx="6027749" cy="2470240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3AEC4C94-EACD-4B88-BC22-F205476E0E09}"/>
                </a:ext>
              </a:extLst>
            </p:cNvPr>
            <p:cNvSpPr/>
            <p:nvPr/>
          </p:nvSpPr>
          <p:spPr>
            <a:xfrm>
              <a:off x="4679760" y="506460"/>
              <a:ext cx="6027749" cy="247024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90DCECFB-2A8B-4864-BD72-E834CB6A4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19604" y="1522897"/>
              <a:ext cx="1342120" cy="1018718"/>
            </a:xfrm>
            <a:prstGeom prst="rect">
              <a:avLst/>
            </a:prstGeom>
          </p:spPr>
        </p:pic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34FB4265-4084-4028-90CA-B7D62AFA4C1E}"/>
                </a:ext>
              </a:extLst>
            </p:cNvPr>
            <p:cNvSpPr txBox="1"/>
            <p:nvPr/>
          </p:nvSpPr>
          <p:spPr>
            <a:xfrm>
              <a:off x="5551962" y="942089"/>
              <a:ext cx="465248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フリフリダンスをさせるには・・・？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721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ちょっとむずかしいよ！よくかんさつしよう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4871314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>
            <a:extLst>
              <a:ext uri="{FF2B5EF4-FFF2-40B4-BE49-F238E27FC236}">
                <a16:creationId xmlns:a16="http://schemas.microsoft.com/office/drawing/2014/main" id="{6EEA2291-9B80-3A45-8503-289FB884A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8493" y="1510183"/>
            <a:ext cx="4902200" cy="528193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  <a:r>
              <a:rPr lang="ja-JP" altLang="en-US" dirty="0"/>
              <a:t>　－その１－</a:t>
            </a:r>
            <a:endParaRPr kumimoji="1" lang="ja-JP" altLang="en-US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71FAA68-7B0A-476D-8BD2-4A3280AD13D5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をおした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とき、ダンス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をしながら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ひょうじょう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える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pic>
        <p:nvPicPr>
          <p:cNvPr id="8" name="06">
            <a:hlinkClick r:id="" action="ppaction://media"/>
            <a:extLst>
              <a:ext uri="{FF2B5EF4-FFF2-40B4-BE49-F238E27FC236}">
                <a16:creationId xmlns:a16="http://schemas.microsoft.com/office/drawing/2014/main" id="{CA04161D-AD91-4B1B-A6CD-A95B38C66D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5060" y="1612582"/>
            <a:ext cx="2843950" cy="5042941"/>
          </a:xfrm>
          <a:prstGeom prst="rect">
            <a:avLst/>
          </a:prstGeom>
        </p:spPr>
      </p:pic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9998ACAE-3D0A-4C9C-9FA7-D261911C4E1E}"/>
              </a:ext>
            </a:extLst>
          </p:cNvPr>
          <p:cNvSpPr txBox="1"/>
          <p:nvPr/>
        </p:nvSpPr>
        <p:spPr>
          <a:xfrm>
            <a:off x="6832870" y="4238583"/>
            <a:ext cx="227266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でフリフリの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おおきさが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わるよ。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91" name="直線矢印コネクタ 90">
            <a:extLst>
              <a:ext uri="{FF2B5EF4-FFF2-40B4-BE49-F238E27FC236}">
                <a16:creationId xmlns:a16="http://schemas.microsoft.com/office/drawing/2014/main" id="{552C3324-774E-48CD-B761-D41F366BD6F9}"/>
              </a:ext>
            </a:extLst>
          </p:cNvPr>
          <p:cNvCxnSpPr>
            <a:cxnSpLocks/>
          </p:cNvCxnSpPr>
          <p:nvPr/>
        </p:nvCxnSpPr>
        <p:spPr>
          <a:xfrm flipH="1">
            <a:off x="4641671" y="2342456"/>
            <a:ext cx="188436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四角形: 角を丸くする 91">
            <a:extLst>
              <a:ext uri="{FF2B5EF4-FFF2-40B4-BE49-F238E27FC236}">
                <a16:creationId xmlns:a16="http://schemas.microsoft.com/office/drawing/2014/main" id="{449EBD9D-7716-4F32-96D5-ED1E64B857EB}"/>
              </a:ext>
            </a:extLst>
          </p:cNvPr>
          <p:cNvSpPr/>
          <p:nvPr/>
        </p:nvSpPr>
        <p:spPr>
          <a:xfrm>
            <a:off x="3731744" y="4448566"/>
            <a:ext cx="2991043" cy="779990"/>
          </a:xfrm>
          <a:prstGeom prst="roundRect">
            <a:avLst>
              <a:gd name="adj" fmla="val 73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FCDBFE9D-BADB-48DF-BB40-DC9412CFB29B}"/>
              </a:ext>
            </a:extLst>
          </p:cNvPr>
          <p:cNvCxnSpPr>
            <a:cxnSpLocks/>
          </p:cNvCxnSpPr>
          <p:nvPr/>
        </p:nvCxnSpPr>
        <p:spPr>
          <a:xfrm flipH="1">
            <a:off x="6622742" y="4865667"/>
            <a:ext cx="488198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B7CB8ADE-DBF5-4FFD-8FD3-9751686616E0}"/>
              </a:ext>
            </a:extLst>
          </p:cNvPr>
          <p:cNvGrpSpPr/>
          <p:nvPr/>
        </p:nvGrpSpPr>
        <p:grpSpPr>
          <a:xfrm>
            <a:off x="3484633" y="4028032"/>
            <a:ext cx="5604223" cy="2736707"/>
            <a:chOff x="3620813" y="4051994"/>
            <a:chExt cx="5524690" cy="2736707"/>
          </a:xfrm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192CC68F-3C55-433B-8D11-D3A03054BB4B}"/>
                </a:ext>
              </a:extLst>
            </p:cNvPr>
            <p:cNvSpPr/>
            <p:nvPr/>
          </p:nvSpPr>
          <p:spPr>
            <a:xfrm>
              <a:off x="3620813" y="4051994"/>
              <a:ext cx="5524690" cy="273670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2DF3EA34-8E4A-4A2B-911C-398F9D91A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73623" y="5245418"/>
              <a:ext cx="1342120" cy="1018718"/>
            </a:xfrm>
            <a:prstGeom prst="rect">
              <a:avLst/>
            </a:prstGeom>
          </p:spPr>
        </p:pic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FEA1FFF0-BA73-4481-846A-32C7B02910EF}"/>
                </a:ext>
              </a:extLst>
            </p:cNvPr>
            <p:cNvSpPr txBox="1"/>
            <p:nvPr/>
          </p:nvSpPr>
          <p:spPr>
            <a:xfrm>
              <a:off x="4141893" y="4731612"/>
              <a:ext cx="465248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フリフリダンスをさせるには・・・？</a:t>
              </a: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4FDC150-8BB8-4297-B0A8-659D14170129}"/>
              </a:ext>
            </a:extLst>
          </p:cNvPr>
          <p:cNvGrpSpPr/>
          <p:nvPr/>
        </p:nvGrpSpPr>
        <p:grpSpPr>
          <a:xfrm>
            <a:off x="6622742" y="1995790"/>
            <a:ext cx="2613537" cy="1131079"/>
            <a:chOff x="6233509" y="1983256"/>
            <a:chExt cx="2635640" cy="1131079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B83362C5-87B1-CE4F-8DBD-367EB1D9408D}"/>
                </a:ext>
              </a:extLst>
            </p:cNvPr>
            <p:cNvGrpSpPr/>
            <p:nvPr/>
          </p:nvGrpSpPr>
          <p:grpSpPr>
            <a:xfrm>
              <a:off x="7885497" y="2178741"/>
              <a:ext cx="983652" cy="583573"/>
              <a:chOff x="7885497" y="2178741"/>
              <a:chExt cx="983652" cy="583573"/>
            </a:xfrm>
          </p:grpSpPr>
          <p:pic>
            <p:nvPicPr>
              <p:cNvPr id="24" name="図 23">
                <a:extLst>
                  <a:ext uri="{FF2B5EF4-FFF2-40B4-BE49-F238E27FC236}">
                    <a16:creationId xmlns:a16="http://schemas.microsoft.com/office/drawing/2014/main" id="{46E6C72D-7DBD-C04D-9A3D-0E5C2A5FC64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1744" t="20052" r="24973" b="40034"/>
              <a:stretch/>
            </p:blipFill>
            <p:spPr>
              <a:xfrm>
                <a:off x="8133939" y="2178741"/>
                <a:ext cx="308235" cy="303412"/>
              </a:xfrm>
              <a:prstGeom prst="rect">
                <a:avLst/>
              </a:prstGeom>
            </p:spPr>
          </p:pic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821FA0A3-4A93-BA4A-BD91-D670ABD622BA}"/>
                  </a:ext>
                </a:extLst>
              </p:cNvPr>
              <p:cNvSpPr txBox="1"/>
              <p:nvPr/>
            </p:nvSpPr>
            <p:spPr>
              <a:xfrm>
                <a:off x="7885497" y="2500704"/>
                <a:ext cx="98365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かんじょう</a:t>
                </a:r>
                <a:endParaRPr kumimoji="1" lang="en-US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7BA54583-47AD-4406-A094-742157338A3A}"/>
                </a:ext>
              </a:extLst>
            </p:cNvPr>
            <p:cNvSpPr txBox="1"/>
            <p:nvPr/>
          </p:nvSpPr>
          <p:spPr>
            <a:xfrm>
              <a:off x="6233509" y="1983256"/>
              <a:ext cx="185666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ひょうじょうは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からえらぼう。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0" name="グループ化 109">
            <a:extLst>
              <a:ext uri="{FF2B5EF4-FFF2-40B4-BE49-F238E27FC236}">
                <a16:creationId xmlns:a16="http://schemas.microsoft.com/office/drawing/2014/main" id="{665F719E-D16C-4669-B30B-284BDF60AF0E}"/>
              </a:ext>
            </a:extLst>
          </p:cNvPr>
          <p:cNvGrpSpPr/>
          <p:nvPr/>
        </p:nvGrpSpPr>
        <p:grpSpPr>
          <a:xfrm>
            <a:off x="3484633" y="2045351"/>
            <a:ext cx="5613707" cy="1998785"/>
            <a:chOff x="3600340" y="2126386"/>
            <a:chExt cx="5517026" cy="1977918"/>
          </a:xfrm>
        </p:grpSpPr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0ED6F0FA-3EBA-4D3F-9C3D-B1E71EF1526D}"/>
                </a:ext>
              </a:extLst>
            </p:cNvPr>
            <p:cNvSpPr/>
            <p:nvPr/>
          </p:nvSpPr>
          <p:spPr>
            <a:xfrm>
              <a:off x="3600340" y="2126386"/>
              <a:ext cx="5517026" cy="197791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3" name="図 102">
              <a:extLst>
                <a:ext uri="{FF2B5EF4-FFF2-40B4-BE49-F238E27FC236}">
                  <a16:creationId xmlns:a16="http://schemas.microsoft.com/office/drawing/2014/main" id="{744102B9-B451-4107-A7D1-AB29CD774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60808" y="2858380"/>
              <a:ext cx="1342120" cy="1018718"/>
            </a:xfrm>
            <a:prstGeom prst="rect">
              <a:avLst/>
            </a:prstGeom>
          </p:spPr>
        </p:pic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746EC34D-7745-4147-8C2D-BDE87488C196}"/>
                </a:ext>
              </a:extLst>
            </p:cNvPr>
            <p:cNvSpPr txBox="1"/>
            <p:nvPr/>
          </p:nvSpPr>
          <p:spPr>
            <a:xfrm>
              <a:off x="4181527" y="2379764"/>
              <a:ext cx="465248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ひょうじょうをかえるときにつかう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ブロックは？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828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8CDE359-E1FF-3B4C-802B-DB6F4A2CE91E}"/>
              </a:ext>
            </a:extLst>
          </p:cNvPr>
          <p:cNvSpPr txBox="1"/>
          <p:nvPr/>
        </p:nvSpPr>
        <p:spPr>
          <a:xfrm>
            <a:off x="7210363" y="2421529"/>
            <a:ext cx="8069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み</a:t>
            </a:r>
            <a:r>
              <a:rPr kumimoji="1" lang="ja-JP" altLang="en-US" sz="1600" dirty="0"/>
              <a:t>ため</a:t>
            </a:r>
            <a:endParaRPr kumimoji="1" lang="en-US" altLang="ja-JP" sz="1600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EC257B6-B35C-984C-A626-BAB6B3BD6FC1}"/>
              </a:ext>
            </a:extLst>
          </p:cNvPr>
          <p:cNvGrpSpPr/>
          <p:nvPr/>
        </p:nvGrpSpPr>
        <p:grpSpPr>
          <a:xfrm>
            <a:off x="6863577" y="1965990"/>
            <a:ext cx="2491996" cy="1131079"/>
            <a:chOff x="6877434" y="1941724"/>
            <a:chExt cx="2491996" cy="1131079"/>
          </a:xfrm>
        </p:grpSpPr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7BA54583-47AD-4406-A094-742157338A3A}"/>
                </a:ext>
              </a:extLst>
            </p:cNvPr>
            <p:cNvSpPr txBox="1"/>
            <p:nvPr/>
          </p:nvSpPr>
          <p:spPr>
            <a:xfrm>
              <a:off x="6877434" y="1941724"/>
              <a:ext cx="24919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　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    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b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えらぼう。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09D840ED-076A-3D4D-A6F6-AFFFA3DD6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5768" t="18698" r="20714" b="40114"/>
            <a:stretch/>
          </p:blipFill>
          <p:spPr>
            <a:xfrm>
              <a:off x="7421075" y="2101389"/>
              <a:ext cx="385547" cy="392369"/>
            </a:xfrm>
            <a:prstGeom prst="rect">
              <a:avLst/>
            </a:prstGeom>
          </p:spPr>
        </p:pic>
      </p:grpSp>
      <p:pic>
        <p:nvPicPr>
          <p:cNvPr id="27" name="図 26">
            <a:extLst>
              <a:ext uri="{FF2B5EF4-FFF2-40B4-BE49-F238E27FC236}">
                <a16:creationId xmlns:a16="http://schemas.microsoft.com/office/drawing/2014/main" id="{0AC2ABCD-B813-CE4E-AEAB-49D0080B3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917" y="3560966"/>
            <a:ext cx="4085523" cy="289343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26BFE595-6B0D-6C49-9500-F54C4CE09D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17" y="2082857"/>
            <a:ext cx="2933700" cy="1092200"/>
          </a:xfrm>
          <a:prstGeom prst="rect">
            <a:avLst/>
          </a:prstGeom>
        </p:spPr>
      </p:pic>
      <p:pic>
        <p:nvPicPr>
          <p:cNvPr id="3" name="07">
            <a:hlinkClick r:id="" action="ppaction://media"/>
            <a:extLst>
              <a:ext uri="{FF2B5EF4-FFF2-40B4-BE49-F238E27FC236}">
                <a16:creationId xmlns:a16="http://schemas.microsoft.com/office/drawing/2014/main" id="{78577FC0-43D3-4A8B-AA7E-FAB7D040F3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1122" y="1877588"/>
            <a:ext cx="2768422" cy="4909014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  <a:r>
              <a:rPr lang="ja-JP" altLang="en-US" dirty="0"/>
              <a:t>　－その２－</a:t>
            </a:r>
            <a:endParaRPr kumimoji="1" lang="ja-JP" altLang="en-US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71FAA68-7B0A-476D-8BD2-4A3280AD13D5}"/>
              </a:ext>
            </a:extLst>
          </p:cNvPr>
          <p:cNvSpPr txBox="1"/>
          <p:nvPr/>
        </p:nvSpPr>
        <p:spPr>
          <a:xfrm>
            <a:off x="598743" y="1207405"/>
            <a:ext cx="80503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をおした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、ターゲットのまわりをまわって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って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くる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cxnSp>
        <p:nvCxnSpPr>
          <p:cNvPr id="91" name="直線矢印コネクタ 90">
            <a:extLst>
              <a:ext uri="{FF2B5EF4-FFF2-40B4-BE49-F238E27FC236}">
                <a16:creationId xmlns:a16="http://schemas.microsoft.com/office/drawing/2014/main" id="{552C3324-774E-48CD-B761-D41F366BD6F9}"/>
              </a:ext>
            </a:extLst>
          </p:cNvPr>
          <p:cNvCxnSpPr>
            <a:cxnSpLocks/>
          </p:cNvCxnSpPr>
          <p:nvPr/>
        </p:nvCxnSpPr>
        <p:spPr>
          <a:xfrm flipH="1">
            <a:off x="6284221" y="2573468"/>
            <a:ext cx="738756" cy="20353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四角形: 角を丸くする 91">
            <a:extLst>
              <a:ext uri="{FF2B5EF4-FFF2-40B4-BE49-F238E27FC236}">
                <a16:creationId xmlns:a16="http://schemas.microsoft.com/office/drawing/2014/main" id="{449EBD9D-7716-4F32-96D5-ED1E64B857EB}"/>
              </a:ext>
            </a:extLst>
          </p:cNvPr>
          <p:cNvSpPr/>
          <p:nvPr/>
        </p:nvSpPr>
        <p:spPr>
          <a:xfrm>
            <a:off x="5083795" y="4063962"/>
            <a:ext cx="834253" cy="408272"/>
          </a:xfrm>
          <a:prstGeom prst="roundRect">
            <a:avLst>
              <a:gd name="adj" fmla="val 73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A110B5A-B175-4B6F-BA57-C1894771CB3F}"/>
              </a:ext>
            </a:extLst>
          </p:cNvPr>
          <p:cNvSpPr txBox="1"/>
          <p:nvPr/>
        </p:nvSpPr>
        <p:spPr>
          <a:xfrm>
            <a:off x="612559" y="737419"/>
            <a:ext cx="488818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したとき、めをあける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D11EE8E4-1A70-4B3A-8C16-D0C4972CEA55}"/>
              </a:ext>
            </a:extLst>
          </p:cNvPr>
          <p:cNvSpPr/>
          <p:nvPr/>
        </p:nvSpPr>
        <p:spPr>
          <a:xfrm>
            <a:off x="5095114" y="4840550"/>
            <a:ext cx="834253" cy="408272"/>
          </a:xfrm>
          <a:prstGeom prst="roundRect">
            <a:avLst>
              <a:gd name="adj" fmla="val 73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63B51A43-3741-4B66-A3BF-2DD38227D39C}"/>
              </a:ext>
            </a:extLst>
          </p:cNvPr>
          <p:cNvSpPr/>
          <p:nvPr/>
        </p:nvSpPr>
        <p:spPr>
          <a:xfrm>
            <a:off x="5083796" y="5572542"/>
            <a:ext cx="834252" cy="408272"/>
          </a:xfrm>
          <a:prstGeom prst="roundRect">
            <a:avLst>
              <a:gd name="adj" fmla="val 73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24FE2F8C-6F12-4AD9-B60D-682D6BE87374}"/>
              </a:ext>
            </a:extLst>
          </p:cNvPr>
          <p:cNvGrpSpPr/>
          <p:nvPr/>
        </p:nvGrpSpPr>
        <p:grpSpPr>
          <a:xfrm>
            <a:off x="3419917" y="1871337"/>
            <a:ext cx="5517026" cy="1514795"/>
            <a:chOff x="8985473" y="1873134"/>
            <a:chExt cx="5517026" cy="1514795"/>
          </a:xfrm>
        </p:grpSpPr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0ED6F0FA-3EBA-4D3F-9C3D-B1E71EF1526D}"/>
                </a:ext>
              </a:extLst>
            </p:cNvPr>
            <p:cNvSpPr/>
            <p:nvPr/>
          </p:nvSpPr>
          <p:spPr>
            <a:xfrm>
              <a:off x="8985473" y="1873134"/>
              <a:ext cx="5517026" cy="151479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3" name="図 102">
              <a:extLst>
                <a:ext uri="{FF2B5EF4-FFF2-40B4-BE49-F238E27FC236}">
                  <a16:creationId xmlns:a16="http://schemas.microsoft.com/office/drawing/2014/main" id="{744102B9-B451-4107-A7D1-AB29CD774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072926" y="2369211"/>
              <a:ext cx="1342120" cy="1018718"/>
            </a:xfrm>
            <a:prstGeom prst="rect">
              <a:avLst/>
            </a:prstGeom>
          </p:spPr>
        </p:pic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746EC34D-7745-4147-8C2D-BDE87488C196}"/>
                </a:ext>
              </a:extLst>
            </p:cNvPr>
            <p:cNvSpPr txBox="1"/>
            <p:nvPr/>
          </p:nvSpPr>
          <p:spPr>
            <a:xfrm>
              <a:off x="9407242" y="2126512"/>
              <a:ext cx="481190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がめをあけたようにみせる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には？</a:t>
              </a: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F5BB2B7F-7079-4479-9491-F566F5D41894}"/>
                </a:ext>
              </a:extLst>
            </p:cNvPr>
            <p:cNvSpPr txBox="1"/>
            <p:nvPr/>
          </p:nvSpPr>
          <p:spPr>
            <a:xfrm>
              <a:off x="9512445" y="1984149"/>
              <a:ext cx="7613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</a:p>
          </p:txBody>
        </p:sp>
      </p:grp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9998ACAE-3D0A-4C9C-9FA7-D261911C4E1E}"/>
              </a:ext>
            </a:extLst>
          </p:cNvPr>
          <p:cNvSpPr txBox="1"/>
          <p:nvPr/>
        </p:nvSpPr>
        <p:spPr>
          <a:xfrm>
            <a:off x="4327565" y="6059137"/>
            <a:ext cx="488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えて</a:t>
            </a:r>
            <a:b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いどうするきょりを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ちょうせい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B821DA28-EB2C-458C-9338-610C052E25A4}"/>
              </a:ext>
            </a:extLst>
          </p:cNvPr>
          <p:cNvGrpSpPr/>
          <p:nvPr/>
        </p:nvGrpSpPr>
        <p:grpSpPr>
          <a:xfrm>
            <a:off x="3427249" y="3540840"/>
            <a:ext cx="5524690" cy="3193423"/>
            <a:chOff x="9199779" y="308545"/>
            <a:chExt cx="5524690" cy="3193423"/>
          </a:xfrm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192CC68F-3C55-433B-8D11-D3A03054BB4B}"/>
                </a:ext>
              </a:extLst>
            </p:cNvPr>
            <p:cNvSpPr/>
            <p:nvPr/>
          </p:nvSpPr>
          <p:spPr>
            <a:xfrm>
              <a:off x="9199779" y="308545"/>
              <a:ext cx="5524690" cy="319342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2DF3EA34-8E4A-4A2B-911C-398F9D91A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315176" y="1687653"/>
              <a:ext cx="1342120" cy="1018718"/>
            </a:xfrm>
            <a:prstGeom prst="rect">
              <a:avLst/>
            </a:prstGeom>
          </p:spPr>
        </p:pic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FEA1FFF0-BA73-4481-846A-32C7B02910EF}"/>
                </a:ext>
              </a:extLst>
            </p:cNvPr>
            <p:cNvSpPr txBox="1"/>
            <p:nvPr/>
          </p:nvSpPr>
          <p:spPr>
            <a:xfrm>
              <a:off x="10107427" y="728313"/>
              <a:ext cx="3860119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ターゲットのまわりを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まわるには・・・？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768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20C4765-10F0-4A4E-99B9-45F84AFE5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1432073"/>
            <a:ext cx="4826000" cy="47244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F0E79E93-CF2C-4848-8B26-C1CB0B26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メモ</a:t>
            </a:r>
            <a:r>
              <a:rPr kumimoji="1" lang="en-US" altLang="ja-JP" dirty="0"/>
              <a:t>: </a:t>
            </a:r>
            <a:r>
              <a:rPr kumimoji="1" lang="ja-JP" altLang="en-US"/>
              <a:t>すうじ</a:t>
            </a:r>
            <a:r>
              <a:rPr lang="ja-JP" altLang="en-US"/>
              <a:t>のせってい</a:t>
            </a:r>
            <a:endParaRPr kumimoji="1" lang="ja-JP" altLang="en-US" dirty="0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A2127FEE-C3EE-4214-86D0-1F030EB38C6A}"/>
              </a:ext>
            </a:extLst>
          </p:cNvPr>
          <p:cNvSpPr/>
          <p:nvPr/>
        </p:nvSpPr>
        <p:spPr>
          <a:xfrm>
            <a:off x="2113006" y="3549358"/>
            <a:ext cx="506628" cy="3430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6EE12707-712F-0644-BB44-FCAFC0A8B855}"/>
              </a:ext>
            </a:extLst>
          </p:cNvPr>
          <p:cNvGrpSpPr/>
          <p:nvPr/>
        </p:nvGrpSpPr>
        <p:grpSpPr>
          <a:xfrm>
            <a:off x="3521676" y="1183689"/>
            <a:ext cx="5622324" cy="2365669"/>
            <a:chOff x="1425753" y="4887186"/>
            <a:chExt cx="4612993" cy="1885231"/>
          </a:xfrm>
        </p:grpSpPr>
        <p:sp>
          <p:nvSpPr>
            <p:cNvPr id="19" name="吹き出し: 角を丸めた四角形 8">
              <a:extLst>
                <a:ext uri="{FF2B5EF4-FFF2-40B4-BE49-F238E27FC236}">
                  <a16:creationId xmlns:a16="http://schemas.microsoft.com/office/drawing/2014/main" id="{5D61E5CB-8CD1-B940-A25F-86348A148E32}"/>
                </a:ext>
              </a:extLst>
            </p:cNvPr>
            <p:cNvSpPr/>
            <p:nvPr/>
          </p:nvSpPr>
          <p:spPr>
            <a:xfrm>
              <a:off x="1425753" y="4887186"/>
              <a:ext cx="3319300" cy="1440685"/>
            </a:xfrm>
            <a:prstGeom prst="wedgeRoundRectCallout">
              <a:avLst>
                <a:gd name="adj1" fmla="val 56808"/>
                <a:gd name="adj2" fmla="val -275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0FFC4CA8-3D93-1842-9BE7-6C6F9607F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75326" y="4918382"/>
              <a:ext cx="1163420" cy="1854035"/>
            </a:xfrm>
            <a:prstGeom prst="rect">
              <a:avLst/>
            </a:prstGeom>
          </p:spPr>
        </p:pic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A9A3B63-0B10-B141-8500-73E57721A68B}"/>
              </a:ext>
            </a:extLst>
          </p:cNvPr>
          <p:cNvSpPr txBox="1"/>
          <p:nvPr/>
        </p:nvSpPr>
        <p:spPr>
          <a:xfrm>
            <a:off x="3631326" y="1192919"/>
            <a:ext cx="3935919" cy="1699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/>
              <a:t>すうじはしょうすう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kumimoji="1" lang="en-US" altLang="ja-JP" dirty="0"/>
              <a:t>(1</a:t>
            </a:r>
            <a:r>
              <a:rPr kumimoji="1" lang="ja-JP" altLang="en-US" dirty="0"/>
              <a:t>よりちいさいかず</a:t>
            </a:r>
            <a:r>
              <a:rPr kumimoji="1" lang="en-US" altLang="ja-JP" dirty="0"/>
              <a:t>)</a:t>
            </a:r>
            <a:r>
              <a:rPr kumimoji="1" lang="ja-JP" altLang="en-US" dirty="0"/>
              <a:t>もつかえるよ！</a:t>
            </a:r>
            <a:br>
              <a:rPr kumimoji="1" lang="en-US" altLang="ja-JP" dirty="0"/>
            </a:br>
            <a:r>
              <a:rPr kumimoji="1" lang="ja-JP" altLang="en-US" dirty="0"/>
              <a:t>とくいなこはこまかく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kumimoji="1" lang="ja-JP" altLang="en-US" dirty="0"/>
              <a:t>ちょうせいしてみよう！</a:t>
            </a:r>
          </a:p>
        </p:txBody>
      </p:sp>
      <p:sp>
        <p:nvSpPr>
          <p:cNvPr id="22" name="四角形: 角を丸くする 9">
            <a:extLst>
              <a:ext uri="{FF2B5EF4-FFF2-40B4-BE49-F238E27FC236}">
                <a16:creationId xmlns:a16="http://schemas.microsoft.com/office/drawing/2014/main" id="{A2B5C740-E433-C744-9E14-C58D84690513}"/>
              </a:ext>
            </a:extLst>
          </p:cNvPr>
          <p:cNvSpPr/>
          <p:nvPr/>
        </p:nvSpPr>
        <p:spPr>
          <a:xfrm>
            <a:off x="2113006" y="5244856"/>
            <a:ext cx="506628" cy="3430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3591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1381</Words>
  <Application>Microsoft Office PowerPoint</Application>
  <PresentationFormat>画面に合わせる (4:3)</PresentationFormat>
  <Paragraphs>216</Paragraphs>
  <Slides>36</Slides>
  <Notes>5</Notes>
  <HiddenSlides>0</HiddenSlides>
  <MMClips>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36</vt:i4>
      </vt:variant>
    </vt:vector>
  </HeadingPairs>
  <TitlesOfParts>
    <vt:vector size="43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だい2かい　CodeyRockyをうごかしてみよう</vt:lpstr>
      <vt:lpstr>もくじ</vt:lpstr>
      <vt:lpstr>プログラミングのじゅんび</vt:lpstr>
      <vt:lpstr>CodeyとRockyをつなげよう</vt:lpstr>
      <vt:lpstr>パソコンとつなげよう</vt:lpstr>
      <vt:lpstr>mBlockをきどうしよう</vt:lpstr>
      <vt:lpstr>ほんじつのミッション！</vt:lpstr>
      <vt:lpstr>ミッション１：まっすぐすすむプログラムをつくろう！</vt:lpstr>
      <vt:lpstr>ミッション１：まっすぐすすむプログラムをつくろう！</vt:lpstr>
      <vt:lpstr>ミッション１：まっすぐすすむプログラムをつくろう！</vt:lpstr>
      <vt:lpstr>すうじのうちかたのちゅうい</vt:lpstr>
      <vt:lpstr>ミッション１：まっすぐすすむプログラムをつくろう！</vt:lpstr>
      <vt:lpstr>ミッション１：まっすぐすすむプログラムをつくろう！</vt:lpstr>
      <vt:lpstr>ミッション１：まっすぐすすむプログラムをつくろう！</vt:lpstr>
      <vt:lpstr>ミッション１：まっすぐすすむプログラムをつくろう！</vt:lpstr>
      <vt:lpstr>ミッション１：まっすぐすすむプログラムをつくろう！</vt:lpstr>
      <vt:lpstr>ミッション１：まっすぐすすむプログラムをつくろう！</vt:lpstr>
      <vt:lpstr>ミッション１：まっすぐすすむプログラムをつくろう！</vt:lpstr>
      <vt:lpstr>ミッション１：まっすぐすすむプログラムをつくろう！</vt:lpstr>
      <vt:lpstr>ミッション２：いってかえってくるプログラムをつくろう！</vt:lpstr>
      <vt:lpstr>メモ：　あたらしいプログラムのつくりかた</vt:lpstr>
      <vt:lpstr>ミッション３：かくどでかいてんするプログラムをつくろう！</vt:lpstr>
      <vt:lpstr>ミッション４：くりかえしてみよう！</vt:lpstr>
      <vt:lpstr>ミッション４：くりかえしてみよう！</vt:lpstr>
      <vt:lpstr>ミッション5：ほしをつくろう！</vt:lpstr>
      <vt:lpstr>ミッション5：ほしをつくろう！</vt:lpstr>
      <vt:lpstr>ステップアップ！</vt:lpstr>
      <vt:lpstr>かんがえてみよう！　－その１－</vt:lpstr>
      <vt:lpstr>かんがえてみよう！　－その１－</vt:lpstr>
      <vt:lpstr>かんがえてみよう！ 　－その２－</vt:lpstr>
      <vt:lpstr>かんがえてみよう！ 　－その２－</vt:lpstr>
      <vt:lpstr>チャレンジ！</vt:lpstr>
      <vt:lpstr>チャレンジ！　－その１－</vt:lpstr>
      <vt:lpstr>チャレンジ！　－その２－</vt:lpstr>
      <vt:lpstr>メモ: すうじのせってい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2022-07-18T02:49:35Z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