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444" r:id="rId5"/>
    <p:sldId id="462" r:id="rId6"/>
    <p:sldId id="748" r:id="rId7"/>
    <p:sldId id="347" r:id="rId8"/>
    <p:sldId id="261" r:id="rId9"/>
    <p:sldId id="681" r:id="rId10"/>
    <p:sldId id="348" r:id="rId11"/>
    <p:sldId id="397" r:id="rId12"/>
    <p:sldId id="755" r:id="rId13"/>
    <p:sldId id="394" r:id="rId14"/>
    <p:sldId id="448" r:id="rId15"/>
    <p:sldId id="756" r:id="rId16"/>
    <p:sldId id="757" r:id="rId17"/>
    <p:sldId id="583" r:id="rId18"/>
    <p:sldId id="593" r:id="rId19"/>
    <p:sldId id="463" r:id="rId20"/>
    <p:sldId id="464" r:id="rId21"/>
    <p:sldId id="465" r:id="rId22"/>
    <p:sldId id="762" r:id="rId23"/>
    <p:sldId id="752" r:id="rId24"/>
    <p:sldId id="457" r:id="rId25"/>
    <p:sldId id="333" r:id="rId26"/>
    <p:sldId id="335" r:id="rId27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C"/>
    <a:srgbClr val="575E75"/>
    <a:srgbClr val="9966FF"/>
    <a:srgbClr val="1E11EB"/>
    <a:srgbClr val="FF00FF"/>
    <a:srgbClr val="014E52"/>
    <a:srgbClr val="85D4E7"/>
    <a:srgbClr val="0C596D"/>
    <a:srgbClr val="145C72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24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2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55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  <p:sldLayoutId id="2147483677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</a:t>
            </a:r>
            <a:r>
              <a:rPr lang="ja-JP" altLang="en-US"/>
              <a:t>かいついか</a:t>
            </a:r>
            <a:r>
              <a:rPr lang="en-US" altLang="ja-JP" dirty="0"/>
              <a:t>3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C6CBA4-3BB8-49FB-8A48-A72FA8EFD64D}"/>
              </a:ext>
            </a:extLst>
          </p:cNvPr>
          <p:cNvSpPr txBox="1"/>
          <p:nvPr/>
        </p:nvSpPr>
        <p:spPr>
          <a:xfrm>
            <a:off x="4097698" y="4864402"/>
            <a:ext cx="1185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544833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36791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208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062733-DA2F-4F95-B6B6-D2118A611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8" b="10900"/>
          <a:stretch/>
        </p:blipFill>
        <p:spPr>
          <a:xfrm>
            <a:off x="1152519" y="1796502"/>
            <a:ext cx="3449038" cy="3535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3340519" y="2220425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3736702" y="376873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085004" y="5607505"/>
            <a:ext cx="75406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spc="-1" dirty="0">
                <a:solidFill>
                  <a:srgbClr val="067F9C"/>
                </a:solidFill>
                <a:latin typeface="メイリオ"/>
                <a:ea typeface="メイリオ"/>
              </a:rPr>
              <a:t>でんげんボタン</a:t>
            </a:r>
            <a:r>
              <a:rPr lang="ja-JP" altLang="ja-JP" b="1" spc="-1" dirty="0">
                <a:solidFill>
                  <a:srgbClr val="575E75"/>
                </a:solidFill>
                <a:latin typeface="メイリオ"/>
                <a:ea typeface="メイリオ"/>
              </a:rPr>
              <a:t>をおしてでんげんをいれよう。あおいランプがつくよ。</a:t>
            </a:r>
            <a:endParaRPr lang="en-US" altLang="ja-JP" spc="-1" dirty="0">
              <a:latin typeface="Arial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2491732" y="4782166"/>
            <a:ext cx="1860825" cy="378175"/>
          </a:xfrm>
          <a:prstGeom prst="wedgeRoundRectCallout">
            <a:avLst>
              <a:gd name="adj1" fmla="val 27956"/>
              <a:gd name="adj2" fmla="val -208290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EC937FD-63D6-42D8-AE5F-B58998F0C81E}"/>
              </a:ext>
            </a:extLst>
          </p:cNvPr>
          <p:cNvSpPr txBox="1"/>
          <p:nvPr/>
        </p:nvSpPr>
        <p:spPr>
          <a:xfrm>
            <a:off x="3736702" y="6172622"/>
            <a:ext cx="42260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Rocky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はつかいません。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10D19B-D534-4331-91FF-06138FFF51C6}"/>
              </a:ext>
            </a:extLst>
          </p:cNvPr>
          <p:cNvSpPr txBox="1"/>
          <p:nvPr/>
        </p:nvSpPr>
        <p:spPr>
          <a:xfrm>
            <a:off x="5187678" y="6196551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1A2662E-A94C-4773-82BC-9657E007317C}"/>
              </a:ext>
            </a:extLst>
          </p:cNvPr>
          <p:cNvSpPr txBox="1"/>
          <p:nvPr/>
        </p:nvSpPr>
        <p:spPr>
          <a:xfrm>
            <a:off x="2554833" y="4830055"/>
            <a:ext cx="1797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18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mBlock</a:t>
            </a:r>
            <a:r>
              <a:rPr lang="ja-JP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をきどうしよう</a:t>
            </a:r>
            <a:endParaRPr lang="en-US" sz="2700" b="0" strike="noStrike" spc="-1">
              <a:latin typeface="Arial"/>
            </a:endParaRPr>
          </a:p>
        </p:txBody>
      </p:sp>
      <p:sp>
        <p:nvSpPr>
          <p:cNvPr id="268" name="テキスト ボックス 5"/>
          <p:cNvSpPr/>
          <p:nvPr/>
        </p:nvSpPr>
        <p:spPr>
          <a:xfrm>
            <a:off x="428760" y="424080"/>
            <a:ext cx="13100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1200" b="1" strike="noStrike" spc="-1">
                <a:solidFill>
                  <a:srgbClr val="000000"/>
                </a:solidFill>
                <a:latin typeface="Meiryo UI"/>
                <a:ea typeface="Meiryo UI"/>
              </a:rPr>
              <a:t>エムブロック</a:t>
            </a:r>
            <a:endParaRPr lang="en-US" sz="1200" b="0" strike="noStrike" spc="-1">
              <a:latin typeface="Arial"/>
            </a:endParaRPr>
          </a:p>
        </p:txBody>
      </p:sp>
      <p:pic>
        <p:nvPicPr>
          <p:cNvPr id="269" name="図 15"/>
          <p:cNvPicPr/>
          <p:nvPr/>
        </p:nvPicPr>
        <p:blipFill>
          <a:blip r:embed="rId2"/>
          <a:stretch/>
        </p:blipFill>
        <p:spPr>
          <a:xfrm>
            <a:off x="1130400" y="1549800"/>
            <a:ext cx="1217880" cy="1217880"/>
          </a:xfrm>
          <a:prstGeom prst="rect">
            <a:avLst/>
          </a:prstGeom>
          <a:ln w="0">
            <a:noFill/>
          </a:ln>
        </p:spPr>
      </p:pic>
      <p:grpSp>
        <p:nvGrpSpPr>
          <p:cNvPr id="270" name="グループ化 20"/>
          <p:cNvGrpSpPr/>
          <p:nvPr/>
        </p:nvGrpSpPr>
        <p:grpSpPr>
          <a:xfrm>
            <a:off x="1130400" y="2415240"/>
            <a:ext cx="290880" cy="290880"/>
            <a:chOff x="1130400" y="2415240"/>
            <a:chExt cx="290880" cy="290880"/>
          </a:xfrm>
        </p:grpSpPr>
        <p:sp>
          <p:nvSpPr>
            <p:cNvPr id="271" name="正方形/長方形 18"/>
            <p:cNvSpPr/>
            <p:nvPr/>
          </p:nvSpPr>
          <p:spPr>
            <a:xfrm>
              <a:off x="1130400" y="2415240"/>
              <a:ext cx="290880" cy="290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272" name="図 17"/>
            <p:cNvPicPr/>
            <p:nvPr/>
          </p:nvPicPr>
          <p:blipFill>
            <a:blip r:embed="rId3"/>
            <a:stretch/>
          </p:blipFill>
          <p:spPr>
            <a:xfrm>
              <a:off x="1188000" y="2436480"/>
              <a:ext cx="173520" cy="248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73" name="テキスト ボックス 22"/>
          <p:cNvSpPr/>
          <p:nvPr/>
        </p:nvSpPr>
        <p:spPr>
          <a:xfrm>
            <a:off x="1333080" y="2617200"/>
            <a:ext cx="90288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4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mBlock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274" name="図 24"/>
          <p:cNvSpPr/>
          <p:nvPr/>
        </p:nvSpPr>
        <p:spPr>
          <a:xfrm>
            <a:off x="2439720" y="3613680"/>
            <a:ext cx="3043440" cy="3048840"/>
          </a:xfrm>
          <a:prstGeom prst="roundRect">
            <a:avLst>
              <a:gd name="adj" fmla="val 4167"/>
            </a:avLst>
          </a:prstGeom>
          <a:blipFill rotWithShape="0">
            <a:blip r:embed="rId4"/>
            <a:srcRect/>
            <a:stretch/>
          </a:blipFill>
          <a:ln w="76200" cap="sq">
            <a:solidFill>
              <a:srgbClr val="EAEAEA"/>
            </a:solidFill>
            <a:miter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75" name="グループ化 1"/>
          <p:cNvGrpSpPr/>
          <p:nvPr/>
        </p:nvGrpSpPr>
        <p:grpSpPr>
          <a:xfrm>
            <a:off x="2993400" y="1651680"/>
            <a:ext cx="5873760" cy="1186920"/>
            <a:chOff x="2993400" y="1651680"/>
            <a:chExt cx="5873760" cy="1186920"/>
          </a:xfrm>
        </p:grpSpPr>
        <p:sp>
          <p:nvSpPr>
            <p:cNvPr id="276" name="テキスト ボックス 21"/>
            <p:cNvSpPr/>
            <p:nvPr/>
          </p:nvSpPr>
          <p:spPr>
            <a:xfrm>
              <a:off x="2993400" y="1651680"/>
              <a:ext cx="5873760" cy="118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パソコンのデスクトップにある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「</a:t>
              </a: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mBlock</a:t>
              </a: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」のアイコンをダブルクリックしよう！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77" name="テキスト ボックス 28"/>
            <p:cNvSpPr/>
            <p:nvPr/>
          </p:nvSpPr>
          <p:spPr>
            <a:xfrm>
              <a:off x="3106080" y="2217240"/>
              <a:ext cx="134640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エムブロック</a:t>
              </a:r>
              <a:endParaRPr lang="en-US" sz="1000" b="0" strike="noStrike" spc="-1">
                <a:latin typeface="Arial"/>
              </a:endParaRPr>
            </a:p>
          </p:txBody>
        </p:sp>
      </p:grpSp>
      <p:grpSp>
        <p:nvGrpSpPr>
          <p:cNvPr id="278" name="グループ化 19"/>
          <p:cNvGrpSpPr/>
          <p:nvPr/>
        </p:nvGrpSpPr>
        <p:grpSpPr>
          <a:xfrm>
            <a:off x="5543280" y="4615560"/>
            <a:ext cx="3170520" cy="638280"/>
            <a:chOff x="5543280" y="4615560"/>
            <a:chExt cx="3170520" cy="638280"/>
          </a:xfrm>
        </p:grpSpPr>
        <p:sp>
          <p:nvSpPr>
            <p:cNvPr id="279" name="テキスト ボックス 25"/>
            <p:cNvSpPr/>
            <p:nvPr/>
          </p:nvSpPr>
          <p:spPr>
            <a:xfrm>
              <a:off x="5816160" y="4615560"/>
              <a:ext cx="289764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mBlock</a:t>
              </a: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がきどうします。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80" name="テキスト ボックス 30"/>
            <p:cNvSpPr/>
            <p:nvPr/>
          </p:nvSpPr>
          <p:spPr>
            <a:xfrm>
              <a:off x="5543280" y="4681800"/>
              <a:ext cx="166896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エムブロック</a:t>
              </a:r>
              <a:endParaRPr lang="en-US" sz="1000" b="0" strike="noStrike" spc="-1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4068024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4あいさつ">
            <a:hlinkClick r:id="" action="ppaction://media"/>
            <a:extLst>
              <a:ext uri="{FF2B5EF4-FFF2-40B4-BE49-F238E27FC236}">
                <a16:creationId xmlns:a16="http://schemas.microsoft.com/office/drawing/2014/main" id="{221D0A28-57B8-4161-AFCB-BF9EE391D8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85791" y="1618939"/>
            <a:ext cx="2851928" cy="507009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7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にあいさつをしたときに、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Codey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はんのう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38511" y="1076186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43C005-DAAF-4FF1-B8B6-8FCA98E67E3A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3FD0780-CD9B-41F7-9231-314986080503}"/>
              </a:ext>
            </a:extLst>
          </p:cNvPr>
          <p:cNvSpPr txBox="1"/>
          <p:nvPr/>
        </p:nvSpPr>
        <p:spPr>
          <a:xfrm>
            <a:off x="4714601" y="1090127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58DA4EB-A894-4EFA-AE43-5E2F3669A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534" y="3966775"/>
            <a:ext cx="1765945" cy="28142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309CE6B-3F9F-49D9-BD52-3721FB760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59" y="1205823"/>
            <a:ext cx="1661117" cy="2814223"/>
          </a:xfrm>
          <a:prstGeom prst="rect">
            <a:avLst/>
          </a:prstGeom>
        </p:spPr>
      </p:pic>
      <p:sp>
        <p:nvSpPr>
          <p:cNvPr id="46" name="吹き出し: 角を丸めた四角形 45">
            <a:extLst>
              <a:ext uri="{FF2B5EF4-FFF2-40B4-BE49-F238E27FC236}">
                <a16:creationId xmlns:a16="http://schemas.microsoft.com/office/drawing/2014/main" id="{40DF0968-CA79-4C41-946D-6544432B8C7A}"/>
              </a:ext>
            </a:extLst>
          </p:cNvPr>
          <p:cNvSpPr/>
          <p:nvPr/>
        </p:nvSpPr>
        <p:spPr>
          <a:xfrm>
            <a:off x="2418167" y="1755282"/>
            <a:ext cx="4937341" cy="1155556"/>
          </a:xfrm>
          <a:prstGeom prst="wedgeRoundRectCallout">
            <a:avLst>
              <a:gd name="adj1" fmla="val -56849"/>
              <a:gd name="adj2" fmla="val -736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580FBA-EE04-42A6-BF38-ACB700D9811D}"/>
              </a:ext>
            </a:extLst>
          </p:cNvPr>
          <p:cNvSpPr txBox="1"/>
          <p:nvPr/>
        </p:nvSpPr>
        <p:spPr>
          <a:xfrm>
            <a:off x="2525818" y="1807199"/>
            <a:ext cx="49373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あいさつをした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ときに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のひょうじょうがかわった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94E471-93CF-4757-AF3E-DD7488CB3880}"/>
              </a:ext>
            </a:extLst>
          </p:cNvPr>
          <p:cNvSpPr txBox="1"/>
          <p:nvPr/>
        </p:nvSpPr>
        <p:spPr>
          <a:xfrm>
            <a:off x="1767930" y="4301280"/>
            <a:ext cx="495520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はおとのおおきさをはんだんできる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おとをきいた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ときの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さっそくつくって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280B838-8825-4611-B9C8-5B23C785C6C6}"/>
              </a:ext>
            </a:extLst>
          </p:cNvPr>
          <p:cNvSpPr txBox="1"/>
          <p:nvPr/>
        </p:nvSpPr>
        <p:spPr>
          <a:xfrm>
            <a:off x="1853868" y="4384182"/>
            <a:ext cx="6719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吹き出し: 角を丸めた四角形 38">
            <a:extLst>
              <a:ext uri="{FF2B5EF4-FFF2-40B4-BE49-F238E27FC236}">
                <a16:creationId xmlns:a16="http://schemas.microsoft.com/office/drawing/2014/main" id="{93ABCD41-4CDC-4E85-8568-E7DA0262E655}"/>
              </a:ext>
            </a:extLst>
          </p:cNvPr>
          <p:cNvSpPr/>
          <p:nvPr/>
        </p:nvSpPr>
        <p:spPr>
          <a:xfrm>
            <a:off x="1526959" y="4197043"/>
            <a:ext cx="5196177" cy="1612342"/>
          </a:xfrm>
          <a:prstGeom prst="wedgeRoundRectCallout">
            <a:avLst>
              <a:gd name="adj1" fmla="val 55222"/>
              <a:gd name="adj2" fmla="val -470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CA9AA90-9EF9-4B98-BAD6-94541A0DA33D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D0130CD-96AE-4C3C-A91B-8DE4D899BD10}"/>
              </a:ext>
            </a:extLst>
          </p:cNvPr>
          <p:cNvSpPr txBox="1"/>
          <p:nvPr/>
        </p:nvSpPr>
        <p:spPr>
          <a:xfrm>
            <a:off x="2547360" y="2333060"/>
            <a:ext cx="6719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図 2"/>
          <p:cNvPicPr/>
          <p:nvPr/>
        </p:nvPicPr>
        <p:blipFill>
          <a:blip r:embed="rId2"/>
          <a:stretch/>
        </p:blipFill>
        <p:spPr>
          <a:xfrm>
            <a:off x="1260360" y="2365200"/>
            <a:ext cx="3542040" cy="3490920"/>
          </a:xfrm>
          <a:prstGeom prst="rect">
            <a:avLst/>
          </a:prstGeom>
          <a:ln w="0">
            <a:noFill/>
          </a:ln>
        </p:spPr>
      </p:pic>
      <p:sp>
        <p:nvSpPr>
          <p:cNvPr id="709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/>
              <a:t>ミッション： </a:t>
            </a:r>
            <a:r>
              <a:rPr lang="en-US" altLang="ja-JP" dirty="0"/>
              <a:t>Codey</a:t>
            </a:r>
            <a:r>
              <a:rPr lang="ja-JP" altLang="en-US"/>
              <a:t>にあいさつをしよう！</a:t>
            </a:r>
            <a:endParaRPr lang="en-US" sz="2700" b="0" strike="noStrike" spc="-1" dirty="0">
              <a:latin typeface="Arial"/>
            </a:endParaRPr>
          </a:p>
        </p:txBody>
      </p:sp>
      <p:sp>
        <p:nvSpPr>
          <p:cNvPr id="710" name="四角形: 角を丸くする 37"/>
          <p:cNvSpPr/>
          <p:nvPr/>
        </p:nvSpPr>
        <p:spPr>
          <a:xfrm>
            <a:off x="1281600" y="2466360"/>
            <a:ext cx="1009440" cy="3448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1" name="四角形: 角を丸くする 39"/>
          <p:cNvSpPr/>
          <p:nvPr/>
        </p:nvSpPr>
        <p:spPr>
          <a:xfrm>
            <a:off x="1277280" y="3011760"/>
            <a:ext cx="1018080" cy="9648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712" name="グループ化 40"/>
          <p:cNvGrpSpPr/>
          <p:nvPr/>
        </p:nvGrpSpPr>
        <p:grpSpPr>
          <a:xfrm>
            <a:off x="500400" y="1245240"/>
            <a:ext cx="5233320" cy="638280"/>
            <a:chOff x="500400" y="1245240"/>
            <a:chExt cx="5233320" cy="638280"/>
          </a:xfrm>
        </p:grpSpPr>
        <p:sp>
          <p:nvSpPr>
            <p:cNvPr id="713" name="テキスト ボックス 41"/>
            <p:cNvSpPr/>
            <p:nvPr/>
          </p:nvSpPr>
          <p:spPr>
            <a:xfrm>
              <a:off x="500400" y="1245240"/>
              <a:ext cx="52333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「デバイス」タブから</a:t>
              </a: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Codey</a:t>
              </a:r>
              <a:r>
                <a:rPr lang="ja-JP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をえらぼう！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714" name="テキスト ボックス 42"/>
            <p:cNvSpPr/>
            <p:nvPr/>
          </p:nvSpPr>
          <p:spPr>
            <a:xfrm>
              <a:off x="2964240" y="1305000"/>
              <a:ext cx="72612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コーディ</a:t>
              </a:r>
              <a:endParaRPr lang="en-US" sz="1000" b="0" strike="noStrike" spc="-1">
                <a:latin typeface="Arial"/>
              </a:endParaRPr>
            </a:p>
          </p:txBody>
        </p:sp>
      </p:grpSp>
      <p:grpSp>
        <p:nvGrpSpPr>
          <p:cNvPr id="715" name="グループ化 44"/>
          <p:cNvGrpSpPr/>
          <p:nvPr/>
        </p:nvGrpSpPr>
        <p:grpSpPr>
          <a:xfrm>
            <a:off x="1893960" y="2165760"/>
            <a:ext cx="3060000" cy="266760"/>
            <a:chOff x="1893960" y="2165760"/>
            <a:chExt cx="3060000" cy="266760"/>
          </a:xfrm>
        </p:grpSpPr>
        <p:sp>
          <p:nvSpPr>
            <p:cNvPr id="716" name="直線矢印コネクタ 45"/>
            <p:cNvSpPr/>
            <p:nvPr/>
          </p:nvSpPr>
          <p:spPr>
            <a:xfrm>
              <a:off x="1897920" y="2169000"/>
              <a:ext cx="360" cy="2635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17" name="直線コネクタ 46"/>
            <p:cNvSpPr/>
            <p:nvPr/>
          </p:nvSpPr>
          <p:spPr>
            <a:xfrm>
              <a:off x="1893960" y="2165760"/>
              <a:ext cx="3060000" cy="3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718" name="直線矢印コネクタ 47"/>
          <p:cNvSpPr/>
          <p:nvPr/>
        </p:nvSpPr>
        <p:spPr>
          <a:xfrm flipH="1" flipV="1">
            <a:off x="2361600" y="3670200"/>
            <a:ext cx="2650320" cy="942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9" name="テキスト ボックス 48"/>
          <p:cNvSpPr/>
          <p:nvPr/>
        </p:nvSpPr>
        <p:spPr>
          <a:xfrm>
            <a:off x="4953960" y="1889280"/>
            <a:ext cx="7959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タブ</a:t>
            </a:r>
            <a:endParaRPr lang="en-US" sz="1800" b="0" strike="noStrike" spc="-1">
              <a:latin typeface="Arial"/>
            </a:endParaRPr>
          </a:p>
        </p:txBody>
      </p:sp>
      <p:grpSp>
        <p:nvGrpSpPr>
          <p:cNvPr id="720" name="グループ化 49"/>
          <p:cNvGrpSpPr/>
          <p:nvPr/>
        </p:nvGrpSpPr>
        <p:grpSpPr>
          <a:xfrm>
            <a:off x="4858200" y="3898800"/>
            <a:ext cx="4460400" cy="1611720"/>
            <a:chOff x="4858200" y="3898800"/>
            <a:chExt cx="4460400" cy="1611720"/>
          </a:xfrm>
        </p:grpSpPr>
        <p:sp>
          <p:nvSpPr>
            <p:cNvPr id="721" name="テキスト ボックス 50"/>
            <p:cNvSpPr/>
            <p:nvPr/>
          </p:nvSpPr>
          <p:spPr>
            <a:xfrm>
              <a:off x="4858200" y="3898800"/>
              <a:ext cx="4460400" cy="1611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Codey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6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（クリックするとわくがあおくなり、</a:t>
              </a:r>
              <a:endParaRPr lang="en-US" sz="16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6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　　　　えらばれたじょうたいとなります。）</a:t>
              </a:r>
              <a:endParaRPr lang="en-US" sz="1600" b="0" strike="noStrike" spc="-1">
                <a:latin typeface="Arial"/>
              </a:endParaRPr>
            </a:p>
          </p:txBody>
        </p:sp>
        <p:sp>
          <p:nvSpPr>
            <p:cNvPr id="722" name="テキスト ボックス 51"/>
            <p:cNvSpPr/>
            <p:nvPr/>
          </p:nvSpPr>
          <p:spPr>
            <a:xfrm>
              <a:off x="4937400" y="3983040"/>
              <a:ext cx="82800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コーディ</a:t>
              </a:r>
              <a:endParaRPr lang="en-US" sz="1000" b="0" strike="noStrike" spc="-1">
                <a:latin typeface="Arial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AF61B1B-BF06-C744-82D1-3B43C16C60FB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1CF03F31-5E39-4BA1-BE2C-B2F5E419B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がおとをきいたときのうごき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77675" y="1829392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3798695" y="3429000"/>
            <a:ext cx="509760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2F47EAB-85DE-46AB-9AE9-4BFA282AA516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01A96B6C-38C7-4CA5-867B-775D2953D48A}"/>
              </a:ext>
            </a:extLst>
          </p:cNvPr>
          <p:cNvSpPr/>
          <p:nvPr/>
        </p:nvSpPr>
        <p:spPr>
          <a:xfrm>
            <a:off x="2974019" y="4861146"/>
            <a:ext cx="3787973" cy="1807588"/>
          </a:xfrm>
          <a:prstGeom prst="wedgeRoundRectCallout">
            <a:avLst>
              <a:gd name="adj1" fmla="val 57215"/>
              <a:gd name="adj2" fmla="val -1065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A89E3BED-A479-4E50-87CF-2A239B23E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178" y="4687424"/>
            <a:ext cx="1299508" cy="207090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A39F6A9-C8C0-46B3-BBDC-A1AAE0C66735}"/>
              </a:ext>
            </a:extLst>
          </p:cNvPr>
          <p:cNvGrpSpPr/>
          <p:nvPr/>
        </p:nvGrpSpPr>
        <p:grpSpPr>
          <a:xfrm>
            <a:off x="3234951" y="4906713"/>
            <a:ext cx="3415403" cy="1762021"/>
            <a:chOff x="2869987" y="4923363"/>
            <a:chExt cx="3415403" cy="1762021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DD06DDF-7729-4DD0-BB9F-571D49351365}"/>
                </a:ext>
              </a:extLst>
            </p:cNvPr>
            <p:cNvSpPr txBox="1"/>
            <p:nvPr/>
          </p:nvSpPr>
          <p:spPr>
            <a:xfrm>
              <a:off x="2869987" y="4923363"/>
              <a:ext cx="3415403" cy="1762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」はおとのおおきさを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しめして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いるよ！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よりおおきいおとをきいた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ときに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がはんのうする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ブロックだよ！</a:t>
              </a:r>
              <a:endPara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9077571-E721-4FBF-8F35-C19E83620B39}"/>
                </a:ext>
              </a:extLst>
            </p:cNvPr>
            <p:cNvSpPr txBox="1"/>
            <p:nvPr/>
          </p:nvSpPr>
          <p:spPr>
            <a:xfrm>
              <a:off x="2957339" y="6213732"/>
              <a:ext cx="57632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07AC2054-C6A6-1D4B-B11E-1C94F92EB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9014" y="1490073"/>
            <a:ext cx="2768600" cy="74930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0E0F0A1A-A57D-764A-BEF6-B74DEC305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908" y="3498255"/>
            <a:ext cx="1804892" cy="516508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3EE103D5-EFCE-B742-BA90-0E4FAC66A39A}"/>
              </a:ext>
            </a:extLst>
          </p:cNvPr>
          <p:cNvGrpSpPr/>
          <p:nvPr/>
        </p:nvGrpSpPr>
        <p:grpSpPr>
          <a:xfrm>
            <a:off x="3829592" y="1519785"/>
            <a:ext cx="1038413" cy="692867"/>
            <a:chOff x="7250266" y="4943854"/>
            <a:chExt cx="1038413" cy="692867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3A9DBBF1-2B54-884D-A43B-C1E3051BA8E8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40" name="図 39">
                <a:extLst>
                  <a:ext uri="{FF2B5EF4-FFF2-40B4-BE49-F238E27FC236}">
                    <a16:creationId xmlns:a16="http://schemas.microsoft.com/office/drawing/2014/main" id="{B4139F5F-7D5E-4C45-AA09-9CA96A38A8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A0125F7-6776-5E47-8AD7-85A5BFA7A581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39" name="四角形: 角を丸くする 77">
              <a:extLst>
                <a:ext uri="{FF2B5EF4-FFF2-40B4-BE49-F238E27FC236}">
                  <a16:creationId xmlns:a16="http://schemas.microsoft.com/office/drawing/2014/main" id="{EB8A9CE6-9FAE-FD4B-91C9-212895DF123E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9D1F783-7246-3A43-A13B-7FE7C21CF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355" y="1708644"/>
            <a:ext cx="3009900" cy="11557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9EC0B41-1E62-4896-9D3E-6DA678FD1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がおとをきいたときのうごき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591650" y="2237765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8912CB-B765-4289-9FC4-CA01A9004801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321CD1-22D0-4F56-9252-A82BD0354782}"/>
              </a:ext>
            </a:extLst>
          </p:cNvPr>
          <p:cNvSpPr txBox="1"/>
          <p:nvPr/>
        </p:nvSpPr>
        <p:spPr>
          <a:xfrm>
            <a:off x="4061475" y="3734015"/>
            <a:ext cx="48348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「おと」から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02832D3-1C8C-3344-874E-22084B9B3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705" y="3734015"/>
            <a:ext cx="2395392" cy="626578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77B9ABE7-1F9C-F143-BE54-6E6758BF1B43}"/>
              </a:ext>
            </a:extLst>
          </p:cNvPr>
          <p:cNvGrpSpPr/>
          <p:nvPr/>
        </p:nvGrpSpPr>
        <p:grpSpPr>
          <a:xfrm>
            <a:off x="3896951" y="1868928"/>
            <a:ext cx="682415" cy="744642"/>
            <a:chOff x="819506" y="5513885"/>
            <a:chExt cx="682415" cy="74464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8F7853C3-C3B9-144D-9956-66E9DD4D6BB2}"/>
                </a:ext>
              </a:extLst>
            </p:cNvPr>
            <p:cNvGrpSpPr/>
            <p:nvPr/>
          </p:nvGrpSpPr>
          <p:grpSpPr>
            <a:xfrm>
              <a:off x="861393" y="5610395"/>
              <a:ext cx="625973" cy="648132"/>
              <a:chOff x="3137582" y="733798"/>
              <a:chExt cx="625973" cy="648132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C43CAFD9-1DFF-364F-803A-1BE05C120F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4002" t="17204" r="24877" b="41192"/>
              <a:stretch/>
            </p:blipFill>
            <p:spPr>
              <a:xfrm>
                <a:off x="3295758" y="733798"/>
                <a:ext cx="287430" cy="312943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B8E5AD4B-52DD-3C48-86CB-47881FEBBE3F}"/>
                  </a:ext>
                </a:extLst>
              </p:cNvPr>
              <p:cNvSpPr txBox="1"/>
              <p:nvPr/>
            </p:nvSpPr>
            <p:spPr>
              <a:xfrm>
                <a:off x="3137582" y="1043376"/>
                <a:ext cx="625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おと</a:t>
                </a:r>
                <a:endParaRPr kumimoji="1" lang="en-US" altLang="ja-JP" sz="1600" dirty="0"/>
              </a:p>
            </p:txBody>
          </p:sp>
        </p:grpSp>
        <p:sp>
          <p:nvSpPr>
            <p:cNvPr id="29" name="四角形: 角を丸くする 77">
              <a:extLst>
                <a:ext uri="{FF2B5EF4-FFF2-40B4-BE49-F238E27FC236}">
                  <a16:creationId xmlns:a16="http://schemas.microsoft.com/office/drawing/2014/main" id="{0CF239B8-15C1-E946-9794-85B2A46DA066}"/>
                </a:ext>
              </a:extLst>
            </p:cNvPr>
            <p:cNvSpPr/>
            <p:nvPr/>
          </p:nvSpPr>
          <p:spPr>
            <a:xfrm>
              <a:off x="819506" y="5513885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吹き出し: 角を丸めた四角形 22">
            <a:extLst>
              <a:ext uri="{FF2B5EF4-FFF2-40B4-BE49-F238E27FC236}">
                <a16:creationId xmlns:a16="http://schemas.microsoft.com/office/drawing/2014/main" id="{412F84B3-94AB-8141-823E-946DEEE44BEE}"/>
              </a:ext>
            </a:extLst>
          </p:cNvPr>
          <p:cNvSpPr/>
          <p:nvPr/>
        </p:nvSpPr>
        <p:spPr>
          <a:xfrm>
            <a:off x="3094217" y="5107108"/>
            <a:ext cx="3787973" cy="1330519"/>
          </a:xfrm>
          <a:prstGeom prst="wedgeRoundRectCallout">
            <a:avLst>
              <a:gd name="adj1" fmla="val 57215"/>
              <a:gd name="adj2" fmla="val -1065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E840EAE-3EA1-564F-B683-5C027F7B7F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4178" y="4687424"/>
            <a:ext cx="1299508" cy="2070906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AD0AE62-4196-E14B-A2BA-BD6E2C0555FE}"/>
              </a:ext>
            </a:extLst>
          </p:cNvPr>
          <p:cNvSpPr txBox="1"/>
          <p:nvPr/>
        </p:nvSpPr>
        <p:spPr>
          <a:xfrm>
            <a:off x="3186776" y="5327553"/>
            <a:ext cx="360168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いちどプログラムをアップロードして、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ここまでのうごきをかくにんしてみよう！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1420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 </a:t>
            </a:r>
            <a:r>
              <a:rPr lang="en-US" altLang="ja-JP" sz="2800" dirty="0"/>
              <a:t>Codey</a:t>
            </a:r>
            <a:r>
              <a:rPr lang="ja-JP" altLang="en-US" sz="2800"/>
              <a:t>にあいさつをしよう！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7178478" cy="1131079"/>
            <a:chOff x="514176" y="1733490"/>
            <a:chExt cx="6703370" cy="1131079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ランプがあおに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なっている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ことをたしかめる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F0A06BF-046D-4FAA-AE38-07DBCCE96727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639733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EDBC5F61-982F-1348-B9B2-12EBD4B96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12" y="1698597"/>
            <a:ext cx="2774776" cy="460378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 </a:t>
            </a:r>
            <a:r>
              <a:rPr lang="en-US" altLang="ja-JP" sz="2800" dirty="0"/>
              <a:t>Codey</a:t>
            </a:r>
            <a:r>
              <a:rPr lang="ja-JP" altLang="en-US" sz="2800"/>
              <a:t>にあいさつをしよう！</a:t>
            </a:r>
            <a:endParaRPr lang="ja-JP" altLang="en-US" dirty="0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408649" y="5889568"/>
            <a:ext cx="1550739" cy="32588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4C3D22C-D9E3-40F8-B629-394564F040C3}"/>
              </a:ext>
            </a:extLst>
          </p:cNvPr>
          <p:cNvSpPr txBox="1"/>
          <p:nvPr/>
        </p:nvSpPr>
        <p:spPr>
          <a:xfrm>
            <a:off x="2124353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277327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C61DE01-4903-1743-8FF2-BC529B5D7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 </a:t>
            </a:r>
            <a:r>
              <a:rPr lang="en-US" altLang="ja-JP" sz="2400" dirty="0"/>
              <a:t>Codey</a:t>
            </a:r>
            <a:r>
              <a:rPr lang="ja-JP" altLang="en-US" sz="2400"/>
              <a:t>にあいさつをしよう！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64752" y="4289197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948A7D-3977-9A48-B97A-DB4893C3A3EA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8D531C-7C76-D14B-87D2-074B3563BF9A}"/>
              </a:ext>
            </a:extLst>
          </p:cNvPr>
          <p:cNvSpPr txBox="1"/>
          <p:nvPr/>
        </p:nvSpPr>
        <p:spPr>
          <a:xfrm>
            <a:off x="1924735" y="373304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822295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0FBBAC0-D7C6-B44F-BB15-3AB2FC20A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1" y="1603180"/>
            <a:ext cx="3264675" cy="51822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 </a:t>
            </a:r>
            <a:r>
              <a:rPr lang="en-US" altLang="ja-JP" sz="2400" dirty="0"/>
              <a:t>Codey</a:t>
            </a:r>
            <a:r>
              <a:rPr lang="ja-JP" altLang="en-US" sz="2400"/>
              <a:t>にあいさつをしよう！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791169" y="5254820"/>
            <a:ext cx="1780831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632760" y="3690561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2D849F0-B185-F248-973D-32EE127B7C6A}"/>
              </a:ext>
            </a:extLst>
          </p:cNvPr>
          <p:cNvSpPr txBox="1"/>
          <p:nvPr/>
        </p:nvSpPr>
        <p:spPr>
          <a:xfrm>
            <a:off x="5704713" y="2413337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D8C9726-B26E-684A-B250-86D006D381D5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4E0371-AB9D-EE40-AD0B-AB6E0A9FBB23}"/>
              </a:ext>
            </a:extLst>
          </p:cNvPr>
          <p:cNvSpPr txBox="1"/>
          <p:nvPr/>
        </p:nvSpPr>
        <p:spPr>
          <a:xfrm>
            <a:off x="5704713" y="239572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D83CF2-188B-794D-B785-1D5BD7EFA9DE}"/>
              </a:ext>
            </a:extLst>
          </p:cNvPr>
          <p:cNvSpPr txBox="1"/>
          <p:nvPr/>
        </p:nvSpPr>
        <p:spPr>
          <a:xfrm>
            <a:off x="1868293" y="405587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643671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1C2A44F-0216-E84F-B443-633F4599F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872" y="1634657"/>
            <a:ext cx="2997200" cy="15240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9EC0B41-1E62-4896-9D3E-6DA678FD1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がおとをきいたときのうごき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750623" y="2843386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8912CB-B765-4289-9FC4-CA01A9004801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321CD1-22D0-4F56-9252-A82BD0354782}"/>
              </a:ext>
            </a:extLst>
          </p:cNvPr>
          <p:cNvSpPr txBox="1"/>
          <p:nvPr/>
        </p:nvSpPr>
        <p:spPr>
          <a:xfrm>
            <a:off x="4061474" y="3734015"/>
            <a:ext cx="458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「みため」から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7563E8C-A7E6-CD4C-A0A6-0BDCE49BB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026" y="3859096"/>
            <a:ext cx="1987624" cy="455328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B4CCDF91-23BC-0946-9425-30FAA294F1D7}"/>
              </a:ext>
            </a:extLst>
          </p:cNvPr>
          <p:cNvGrpSpPr/>
          <p:nvPr/>
        </p:nvGrpSpPr>
        <p:grpSpPr>
          <a:xfrm>
            <a:off x="4011684" y="2489254"/>
            <a:ext cx="806970" cy="708264"/>
            <a:chOff x="1759963" y="5105628"/>
            <a:chExt cx="806970" cy="708264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DA758C47-FD55-C14B-B4F9-0E05B55A0BB4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FBB25631-3273-A340-B8EB-119BF7AA4D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28220B0B-13DD-C049-9AE9-F561CF633514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2" name="四角形: 角を丸くする 77">
              <a:extLst>
                <a:ext uri="{FF2B5EF4-FFF2-40B4-BE49-F238E27FC236}">
                  <a16:creationId xmlns:a16="http://schemas.microsoft.com/office/drawing/2014/main" id="{E53675A7-91D0-0A4A-B912-377929C4EEBC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351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89EC0B41-1E62-4896-9D3E-6DA678FD1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がおとをきいたときのうごき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598210" y="3253793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8912CB-B765-4289-9FC4-CA01A9004801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575A3E7-D56D-4641-A004-58971EB848A9}"/>
              </a:ext>
            </a:extLst>
          </p:cNvPr>
          <p:cNvSpPr txBox="1"/>
          <p:nvPr/>
        </p:nvSpPr>
        <p:spPr>
          <a:xfrm>
            <a:off x="4528200" y="3728686"/>
            <a:ext cx="436809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かんじょう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2BC357F-F31C-5642-A54C-3E82ACF88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879" y="3809865"/>
            <a:ext cx="1097938" cy="51326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C4CD3AD-1CA8-BB45-B0FB-6FFD3BF2D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879" y="1557063"/>
            <a:ext cx="3048000" cy="1981200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C2169E3F-3EB1-9743-B2A9-FF3270AF78B3}"/>
              </a:ext>
            </a:extLst>
          </p:cNvPr>
          <p:cNvGrpSpPr/>
          <p:nvPr/>
        </p:nvGrpSpPr>
        <p:grpSpPr>
          <a:xfrm>
            <a:off x="3826332" y="2908327"/>
            <a:ext cx="1117979" cy="710216"/>
            <a:chOff x="261051" y="3544256"/>
            <a:chExt cx="1117979" cy="710216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4A060FD8-A38A-3A4F-951D-96C35CD0DF8A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31" name="図 30">
                <a:extLst>
                  <a:ext uri="{FF2B5EF4-FFF2-40B4-BE49-F238E27FC236}">
                    <a16:creationId xmlns:a16="http://schemas.microsoft.com/office/drawing/2014/main" id="{703354EC-7D5C-8749-9BFF-A9C9BCC420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6D0846DD-268A-C540-AF55-92701614868A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かんじょう</a:t>
                </a:r>
                <a:endParaRPr kumimoji="1"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28" name="四角形: 角を丸くする 77">
              <a:extLst>
                <a:ext uri="{FF2B5EF4-FFF2-40B4-BE49-F238E27FC236}">
                  <a16:creationId xmlns:a16="http://schemas.microsoft.com/office/drawing/2014/main" id="{3025616A-4951-7A48-AA5A-E75B9671BAAA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1750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D53C3EC-44E8-9C4E-8362-1A8B4EAEE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813" y="1363359"/>
            <a:ext cx="2984500" cy="24130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89EC0B41-1E62-4896-9D3E-6DA678FD1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7703" y="1519786"/>
            <a:ext cx="3277744" cy="327774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がおとをきいたときのうごき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602337" y="3406196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98912CB-B765-4289-9FC4-CA01A9004801}"/>
              </a:ext>
            </a:extLst>
          </p:cNvPr>
          <p:cNvSpPr txBox="1"/>
          <p:nvPr/>
        </p:nvSpPr>
        <p:spPr>
          <a:xfrm>
            <a:off x="487622" y="37902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B7E6A45-2D66-44C1-B425-85F5E40B1037}"/>
              </a:ext>
            </a:extLst>
          </p:cNvPr>
          <p:cNvSpPr txBox="1"/>
          <p:nvPr/>
        </p:nvSpPr>
        <p:spPr>
          <a:xfrm>
            <a:off x="4061474" y="3734015"/>
            <a:ext cx="391955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「みため」から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457D24-930E-6847-9888-6C7720102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4078" y="3826465"/>
            <a:ext cx="1289451" cy="536019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13C41F4C-283B-7F4B-AAF3-8E6509CCEDFA}"/>
              </a:ext>
            </a:extLst>
          </p:cNvPr>
          <p:cNvGrpSpPr/>
          <p:nvPr/>
        </p:nvGrpSpPr>
        <p:grpSpPr>
          <a:xfrm>
            <a:off x="3857645" y="3025751"/>
            <a:ext cx="806970" cy="708264"/>
            <a:chOff x="1759963" y="5105628"/>
            <a:chExt cx="806970" cy="708264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A199ACCA-BC63-CA46-8E34-9F1972B385B1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0F805F96-A3BC-B444-8238-3C1496764D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19A8FC46-C449-C540-A18D-8FC5AF1E429E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4" name="四角形: 角を丸くする 77">
              <a:extLst>
                <a:ext uri="{FF2B5EF4-FFF2-40B4-BE49-F238E27FC236}">
                  <a16:creationId xmlns:a16="http://schemas.microsoft.com/office/drawing/2014/main" id="{79844248-0C77-7E4D-AD51-DF5A7569E470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884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 </a:t>
            </a:r>
            <a:r>
              <a:rPr lang="en-US" altLang="ja-JP" sz="2800" dirty="0"/>
              <a:t>Codey</a:t>
            </a:r>
            <a:r>
              <a:rPr lang="ja-JP" altLang="en-US" sz="2800"/>
              <a:t>にあいさつをしよう！</a:t>
            </a:r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AA2EE69-6660-694C-96FC-FB153E5DE59C}"/>
              </a:ext>
            </a:extLst>
          </p:cNvPr>
          <p:cNvSpPr txBox="1"/>
          <p:nvPr/>
        </p:nvSpPr>
        <p:spPr>
          <a:xfrm>
            <a:off x="1722314" y="1341672"/>
            <a:ext cx="3802645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プログラムがかんせいした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うごかして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吹き出し: 角を丸めた四角形 21">
            <a:extLst>
              <a:ext uri="{FF2B5EF4-FFF2-40B4-BE49-F238E27FC236}">
                <a16:creationId xmlns:a16="http://schemas.microsoft.com/office/drawing/2014/main" id="{596428B4-6BCE-EA45-9D25-0093FCF57912}"/>
              </a:ext>
            </a:extLst>
          </p:cNvPr>
          <p:cNvSpPr/>
          <p:nvPr/>
        </p:nvSpPr>
        <p:spPr>
          <a:xfrm>
            <a:off x="1621195" y="1261662"/>
            <a:ext cx="3802645" cy="141114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FA2A70A-AD78-E34D-8F21-E7633848699F}"/>
              </a:ext>
            </a:extLst>
          </p:cNvPr>
          <p:cNvSpPr txBox="1"/>
          <p:nvPr/>
        </p:nvSpPr>
        <p:spPr>
          <a:xfrm>
            <a:off x="1755770" y="1793095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1A34C31-70B3-994F-AA96-9DE8EFAFD51A}"/>
              </a:ext>
            </a:extLst>
          </p:cNvPr>
          <p:cNvSpPr txBox="1"/>
          <p:nvPr/>
        </p:nvSpPr>
        <p:spPr>
          <a:xfrm>
            <a:off x="539835" y="3338886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4D90F62-F9C8-6348-A8AE-D021F07572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743651" y="905467"/>
            <a:ext cx="1176222" cy="1962756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CD978EC-452A-2247-BC38-28133005093E}"/>
              </a:ext>
            </a:extLst>
          </p:cNvPr>
          <p:cNvSpPr txBox="1"/>
          <p:nvPr/>
        </p:nvSpPr>
        <p:spPr>
          <a:xfrm>
            <a:off x="2250510" y="368925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842296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図 24"/>
          <p:cNvPicPr/>
          <p:nvPr/>
        </p:nvPicPr>
        <p:blipFill>
          <a:blip r:embed="rId2"/>
          <a:stretch/>
        </p:blipFill>
        <p:spPr>
          <a:xfrm>
            <a:off x="1254960" y="2952360"/>
            <a:ext cx="6069600" cy="3624840"/>
          </a:xfrm>
          <a:prstGeom prst="rect">
            <a:avLst/>
          </a:prstGeom>
          <a:ln w="0">
            <a:noFill/>
          </a:ln>
        </p:spPr>
      </p:pic>
      <p:sp>
        <p:nvSpPr>
          <p:cNvPr id="664" name="PlaceHolder 1"/>
          <p:cNvSpPr>
            <a:spLocks noGrp="1"/>
          </p:cNvSpPr>
          <p:nvPr>
            <p:ph type="title"/>
          </p:nvPr>
        </p:nvSpPr>
        <p:spPr>
          <a:xfrm>
            <a:off x="334800" y="583200"/>
            <a:ext cx="837936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 sz="2400"/>
              <a:t>ミッション： </a:t>
            </a:r>
            <a:r>
              <a:rPr lang="en-US" altLang="ja-JP" sz="2400" dirty="0"/>
              <a:t>Codey</a:t>
            </a:r>
            <a:r>
              <a:rPr lang="ja-JP" altLang="en-US" sz="2400"/>
              <a:t>にあいさつをしよう！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665" name="四角形: 角を丸くする 21"/>
          <p:cNvSpPr/>
          <p:nvPr/>
        </p:nvSpPr>
        <p:spPr>
          <a:xfrm>
            <a:off x="4391280" y="3063960"/>
            <a:ext cx="1081440" cy="4737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6" name="四角形: 角を丸くする 36"/>
          <p:cNvSpPr/>
          <p:nvPr/>
        </p:nvSpPr>
        <p:spPr>
          <a:xfrm>
            <a:off x="4425480" y="5383080"/>
            <a:ext cx="2727360" cy="5500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7" name="テキスト ボックス 45"/>
          <p:cNvSpPr/>
          <p:nvPr/>
        </p:nvSpPr>
        <p:spPr>
          <a:xfrm>
            <a:off x="678240" y="4158720"/>
            <a:ext cx="983880" cy="18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600" b="0" strike="noStrike" spc="-1">
                <a:solidFill>
                  <a:srgbClr val="FFFFFF"/>
                </a:solidFill>
                <a:latin typeface="メイリオ"/>
                <a:ea typeface="メイリオ"/>
              </a:rPr>
              <a:t>保存する</a:t>
            </a:r>
            <a:endParaRPr lang="en-US" sz="600" b="0" strike="noStrike" spc="-1">
              <a:latin typeface="Arial"/>
            </a:endParaRPr>
          </a:p>
        </p:txBody>
      </p:sp>
      <p:sp>
        <p:nvSpPr>
          <p:cNvPr id="668" name="テキスト ボックス 17"/>
          <p:cNvSpPr/>
          <p:nvPr/>
        </p:nvSpPr>
        <p:spPr>
          <a:xfrm>
            <a:off x="618480" y="985680"/>
            <a:ext cx="5089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プログラムをパソコンにほぞんしよう！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669" name="テキスト ボックス 18"/>
          <p:cNvSpPr/>
          <p:nvPr/>
        </p:nvSpPr>
        <p:spPr>
          <a:xfrm>
            <a:off x="944280" y="1774440"/>
            <a:ext cx="606960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※</a:t>
            </a: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とぎれているけど、「ファ…」とかいているところをクリックしてね。</a:t>
            </a:r>
            <a:br/>
            <a:endParaRPr lang="en-US" sz="1800" b="0" strike="noStrike" spc="-1">
              <a:latin typeface="Arial"/>
            </a:endParaRPr>
          </a:p>
        </p:txBody>
      </p:sp>
      <p:sp>
        <p:nvSpPr>
          <p:cNvPr id="670" name="テキスト ボックス 23"/>
          <p:cNvSpPr/>
          <p:nvPr/>
        </p:nvSpPr>
        <p:spPr>
          <a:xfrm>
            <a:off x="944280" y="1402920"/>
            <a:ext cx="6069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ファイル　　→　「コンピュータにほぞん」をえらぶ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1CFBA9-E30A-A24E-89AE-79C6F9EF2398}"/>
              </a:ext>
            </a:extLst>
          </p:cNvPr>
          <p:cNvSpPr txBox="1"/>
          <p:nvPr/>
        </p:nvSpPr>
        <p:spPr>
          <a:xfrm>
            <a:off x="1855935" y="398462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199784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36508" y="4781073"/>
              <a:ext cx="224228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（じぶんのなまえ）ついか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あいさつ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2292614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29726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 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あいさつ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14E2DA-572E-46CD-826D-C0B40CF20978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140139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</a:t>
            </a:r>
            <a:r>
              <a:rPr lang="ja-JP" altLang="en-US" dirty="0"/>
              <a:t>にあいさつをしよう！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90" y="2417697"/>
            <a:ext cx="8640381" cy="3324689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FB558CE-245A-4FB1-B39A-41314DF2E28D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892AB3A-6785-440C-A958-EEC6AA8B106F}"/>
              </a:ext>
            </a:extLst>
          </p:cNvPr>
          <p:cNvSpPr txBox="1"/>
          <p:nvPr/>
        </p:nvSpPr>
        <p:spPr>
          <a:xfrm>
            <a:off x="1679847" y="5665199"/>
            <a:ext cx="618063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きすぎるとき、うごかないときは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のあたいを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えてちょうせいしよう！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93F7F71-937A-6443-8850-34A137F0688E}"/>
              </a:ext>
            </a:extLst>
          </p:cNvPr>
          <p:cNvGrpSpPr/>
          <p:nvPr/>
        </p:nvGrpSpPr>
        <p:grpSpPr>
          <a:xfrm>
            <a:off x="1458437" y="1685797"/>
            <a:ext cx="6502715" cy="1131079"/>
            <a:chOff x="306853" y="1997024"/>
            <a:chExt cx="6174164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BA71C47-7DF7-0849-BE1E-8157AABEEFBD}"/>
                </a:ext>
              </a:extLst>
            </p:cNvPr>
            <p:cNvSpPr txBox="1"/>
            <p:nvPr/>
          </p:nvSpPr>
          <p:spPr>
            <a:xfrm>
              <a:off x="428625" y="1997024"/>
              <a:ext cx="605239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アップロードしたプログラムがうごくか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かめよう！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B4E7B09-488D-5B40-A928-9102067A2636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AD84DF7-4E55-1448-83AC-A9D347A57B81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937E70E-046F-F34F-9F47-777A706466E7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9DD95C1-0820-B14B-BADF-E5F31CA43512}"/>
              </a:ext>
            </a:extLst>
          </p:cNvPr>
          <p:cNvSpPr txBox="1"/>
          <p:nvPr/>
        </p:nvSpPr>
        <p:spPr>
          <a:xfrm>
            <a:off x="1737346" y="3718722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96C43FB-68CE-BE4F-B9C5-A76FAE6A0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847" y="6204890"/>
            <a:ext cx="1903284" cy="56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625</Words>
  <Application>Microsoft Macintosh PowerPoint</Application>
  <PresentationFormat>画面に合わせる (4:3)</PresentationFormat>
  <Paragraphs>134</Paragraphs>
  <Slides>23</Slides>
  <Notes>3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9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だい1かいついか3　Codeyにあいさつをしよう！</vt:lpstr>
      <vt:lpstr>もくじ</vt:lpstr>
      <vt:lpstr>プログラミングのじゅんび</vt:lpstr>
      <vt:lpstr>パソコンとつなげよう</vt:lpstr>
      <vt:lpstr>mBlockをきどうしよう</vt:lpstr>
      <vt:lpstr>ほんじつのミッション！</vt:lpstr>
      <vt:lpstr>ミッション： Codeyにあいさつをしよう！</vt:lpstr>
      <vt:lpstr>ミッション： Codeyにあいさつをしよう！</vt:lpstr>
      <vt:lpstr>ミッション： Codeyにあいさつをしよう！</vt:lpstr>
      <vt:lpstr>Codeyがおとをきいたときのうごき</vt:lpstr>
      <vt:lpstr>Codeyがおとをきいたときのうごき</vt:lpstr>
      <vt:lpstr>ミッション： Codeyにあいさつをしよう！</vt:lpstr>
      <vt:lpstr>ミッション： Codeyにあいさつをしよう！</vt:lpstr>
      <vt:lpstr>ミッション： Codeyにあいさつをしよう！</vt:lpstr>
      <vt:lpstr>ミッション： Codeyにあいさつをしよう！</vt:lpstr>
      <vt:lpstr>Codeyがおとをきいたときのうごき</vt:lpstr>
      <vt:lpstr>Codeyがおとをきいたときのうごき</vt:lpstr>
      <vt:lpstr>Codeyがおとをきいたときのうごき</vt:lpstr>
      <vt:lpstr>ミッション： Codeyにあいさつをしよう！</vt:lpstr>
      <vt:lpstr>ミッション： Codeyにあいさつをしよう！</vt:lpstr>
      <vt:lpstr>ミッション： Codeyにあいさつをしよう！</vt:lpstr>
      <vt:lpstr>ミッション： Codeyにあいさつをしよう！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2021-11-11T05:16:11Z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