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45"/>
  </p:notesMasterIdLst>
  <p:handoutMasterIdLst>
    <p:handoutMasterId r:id="rId46"/>
  </p:handoutMasterIdLst>
  <p:sldIdLst>
    <p:sldId id="256" r:id="rId5"/>
    <p:sldId id="310" r:id="rId6"/>
    <p:sldId id="259" r:id="rId7"/>
    <p:sldId id="276" r:id="rId8"/>
    <p:sldId id="348" r:id="rId9"/>
    <p:sldId id="349" r:id="rId10"/>
    <p:sldId id="354" r:id="rId11"/>
    <p:sldId id="355" r:id="rId12"/>
    <p:sldId id="356" r:id="rId13"/>
    <p:sldId id="357" r:id="rId14"/>
    <p:sldId id="344" r:id="rId15"/>
    <p:sldId id="312" r:id="rId16"/>
    <p:sldId id="313" r:id="rId17"/>
    <p:sldId id="341" r:id="rId18"/>
    <p:sldId id="343" r:id="rId19"/>
    <p:sldId id="342" r:id="rId20"/>
    <p:sldId id="315" r:id="rId21"/>
    <p:sldId id="340" r:id="rId22"/>
    <p:sldId id="316" r:id="rId23"/>
    <p:sldId id="317" r:id="rId24"/>
    <p:sldId id="339" r:id="rId25"/>
    <p:sldId id="319" r:id="rId26"/>
    <p:sldId id="320" r:id="rId27"/>
    <p:sldId id="358" r:id="rId28"/>
    <p:sldId id="351" r:id="rId29"/>
    <p:sldId id="325" r:id="rId30"/>
    <p:sldId id="327" r:id="rId31"/>
    <p:sldId id="328" r:id="rId32"/>
    <p:sldId id="329" r:id="rId33"/>
    <p:sldId id="347" r:id="rId34"/>
    <p:sldId id="330" r:id="rId35"/>
    <p:sldId id="338" r:id="rId36"/>
    <p:sldId id="318" r:id="rId37"/>
    <p:sldId id="331" r:id="rId38"/>
    <p:sldId id="337" r:id="rId39"/>
    <p:sldId id="332" r:id="rId40"/>
    <p:sldId id="336" r:id="rId41"/>
    <p:sldId id="333" r:id="rId42"/>
    <p:sldId id="334" r:id="rId43"/>
    <p:sldId id="335" r:id="rId44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C6FD"/>
    <a:srgbClr val="575E75"/>
    <a:srgbClr val="85D4E7"/>
    <a:srgbClr val="067F9C"/>
    <a:srgbClr val="79AE02"/>
    <a:srgbClr val="1DA9BF"/>
    <a:srgbClr val="014E52"/>
    <a:srgbClr val="0C596D"/>
    <a:srgbClr val="03556D"/>
    <a:srgbClr val="145C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7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78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2022/7/18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2022/7/18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8175125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01145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014402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87705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2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1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2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2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block.com/steam-kits/codey-rocky" TargetMode="External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1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1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5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1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ja-JP" altLang="en-US"/>
              <a:t>だい</a:t>
            </a:r>
            <a:r>
              <a:rPr lang="en-US" altLang="ja-JP" dirty="0"/>
              <a:t>1</a:t>
            </a:r>
            <a:r>
              <a:rPr lang="ja-JP" altLang="en-US"/>
              <a:t>かい　</a:t>
            </a:r>
            <a:r>
              <a:rPr lang="en-US" altLang="ja-JP" dirty="0" err="1"/>
              <a:t>CodeyRocky</a:t>
            </a:r>
            <a:r>
              <a:rPr lang="ja-JP" altLang="en-US"/>
              <a:t>ってなあに？</a:t>
            </a:r>
            <a:endParaRPr lang="ja-JP" altLang="en-US" dirty="0"/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5A6DF9-F4E2-47CA-B132-AEFEEAD12FAE}"/>
              </a:ext>
            </a:extLst>
          </p:cNvPr>
          <p:cNvSpPr txBox="1"/>
          <p:nvPr/>
        </p:nvSpPr>
        <p:spPr>
          <a:xfrm>
            <a:off x="2742674" y="4850573"/>
            <a:ext cx="2275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E056E9BB-7E9A-4C59-8B93-98F2643AAC7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もくじ</a:t>
            </a:r>
            <a:endParaRPr lang="ja-JP" altLang="en-US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 dirty="0"/>
              <a:t>プログラミングってなんだろう？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ロボットをうごかすためにはどうしたらいい？</a:t>
            </a:r>
          </a:p>
          <a:p>
            <a:pPr>
              <a:lnSpc>
                <a:spcPct val="200000"/>
              </a:lnSpc>
            </a:pPr>
            <a:r>
              <a:rPr lang="en-US" altLang="ja-JP" dirty="0" err="1"/>
              <a:t>CodeyRocky</a:t>
            </a:r>
            <a:r>
              <a:rPr lang="ja-JP" altLang="en-US" dirty="0"/>
              <a:t>のきほん</a:t>
            </a:r>
            <a:endParaRPr lang="en-US" altLang="ja-JP" dirty="0"/>
          </a:p>
          <a:p>
            <a:r>
              <a:rPr lang="en-US" altLang="ja-JP" dirty="0" err="1"/>
              <a:t>mBlock</a:t>
            </a:r>
            <a:r>
              <a:rPr lang="ja-JP" altLang="en-US" dirty="0"/>
              <a:t>のきほん</a:t>
            </a:r>
          </a:p>
          <a:p>
            <a:pPr>
              <a:lnSpc>
                <a:spcPct val="200000"/>
              </a:lnSpc>
            </a:pPr>
            <a:r>
              <a:rPr lang="en-US" altLang="ja-JP" dirty="0"/>
              <a:t>Codey</a:t>
            </a:r>
            <a:r>
              <a:rPr lang="ja-JP" altLang="en-US" dirty="0"/>
              <a:t>をうごかしてみよう</a:t>
            </a:r>
            <a:endParaRPr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endParaRPr kumimoji="1" lang="ja-JP" altLang="en-US" sz="12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3DF1065-AF08-41DD-94B4-32E000956B92}"/>
              </a:ext>
            </a:extLst>
          </p:cNvPr>
          <p:cNvSpPr txBox="1"/>
          <p:nvPr/>
        </p:nvSpPr>
        <p:spPr>
          <a:xfrm>
            <a:off x="2286100" y="3103199"/>
            <a:ext cx="53654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109B7D8-2F06-4FE1-A8D2-0BF3CBEE24FB}"/>
              </a:ext>
            </a:extLst>
          </p:cNvPr>
          <p:cNvSpPr txBox="1"/>
          <p:nvPr/>
        </p:nvSpPr>
        <p:spPr>
          <a:xfrm>
            <a:off x="823546" y="3071953"/>
            <a:ext cx="178916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  <a:endParaRPr kumimoji="1" lang="ja-JP" altLang="en-US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8BAAB88-B027-47F9-95AB-7B8A025D9626}"/>
              </a:ext>
            </a:extLst>
          </p:cNvPr>
          <p:cNvSpPr txBox="1"/>
          <p:nvPr/>
        </p:nvSpPr>
        <p:spPr>
          <a:xfrm>
            <a:off x="691636" y="3891718"/>
            <a:ext cx="811486" cy="259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  <a:endParaRPr kumimoji="1" lang="ja-JP" altLang="en-US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B77FA4E-29AF-4279-A208-140F83BEE5F1}"/>
              </a:ext>
            </a:extLst>
          </p:cNvPr>
          <p:cNvSpPr txBox="1"/>
          <p:nvPr/>
        </p:nvSpPr>
        <p:spPr>
          <a:xfrm>
            <a:off x="691635" y="4716854"/>
            <a:ext cx="81148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  <a:endParaRPr kumimoji="1" lang="ja-JP" altLang="en-US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プログラミングってなんだろう？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2514" y="2464429"/>
            <a:ext cx="7249886" cy="221599"/>
          </a:xfrm>
        </p:spPr>
        <p:txBody>
          <a:bodyPr/>
          <a:lstStyle/>
          <a:p>
            <a:r>
              <a:rPr lang="ja-JP" altLang="en-US"/>
              <a:t>みぢかなものでかんがえて</a:t>
            </a:r>
            <a:r>
              <a:rPr lang="ja-JP" altLang="en-US" dirty="0"/>
              <a:t>みよう！</a:t>
            </a:r>
          </a:p>
        </p:txBody>
      </p:sp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8ADC8DC7-DE5F-403F-97A7-E9E571652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じどうはんばいきは</a:t>
            </a:r>
            <a:r>
              <a:rPr lang="ja-JP" altLang="en-US" dirty="0"/>
              <a:t>どうやってうごくのかな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C366AEA-C386-4677-A9E7-79FCD886D2C9}"/>
              </a:ext>
            </a:extLst>
          </p:cNvPr>
          <p:cNvSpPr txBox="1"/>
          <p:nvPr/>
        </p:nvSpPr>
        <p:spPr>
          <a:xfrm>
            <a:off x="553950" y="2310030"/>
            <a:ext cx="4518735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ja-JP" altLang="en-US" b="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おかねを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r>
              <a:rPr lang="ja-JP" altLang="en-US" b="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れる</a:t>
            </a:r>
            <a:endParaRPr lang="ja-JP" altLang="en-US" b="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r>
              <a:rPr lang="ja-JP" altLang="en-US" b="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いたい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b="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みもののボタンを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r>
              <a:rPr lang="ja-JP" altLang="en-US" b="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</a:t>
            </a:r>
            <a:endParaRPr lang="ja-JP" altLang="en-US" b="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b="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みものが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b="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りだしぐちに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</a:t>
            </a:r>
            <a:r>
              <a:rPr lang="ja-JP" altLang="en-US" b="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てくる</a:t>
            </a:r>
            <a:endParaRPr lang="en-US" altLang="ja-JP" b="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kumimoji="1"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（おつりがでてくる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92" name="グループ化 91">
            <a:extLst>
              <a:ext uri="{FF2B5EF4-FFF2-40B4-BE49-F238E27FC236}">
                <a16:creationId xmlns:a16="http://schemas.microsoft.com/office/drawing/2014/main" id="{EB4952F0-FD2B-46E5-ADBF-292E31FF1AF6}"/>
              </a:ext>
            </a:extLst>
          </p:cNvPr>
          <p:cNvGrpSpPr/>
          <p:nvPr/>
        </p:nvGrpSpPr>
        <p:grpSpPr>
          <a:xfrm>
            <a:off x="4318836" y="2326464"/>
            <a:ext cx="2851200" cy="1143379"/>
            <a:chOff x="3981075" y="1661302"/>
            <a:chExt cx="2851200" cy="1143379"/>
          </a:xfrm>
        </p:grpSpPr>
        <p:grpSp>
          <p:nvGrpSpPr>
            <p:cNvPr id="80" name="グループ化 79">
              <a:extLst>
                <a:ext uri="{FF2B5EF4-FFF2-40B4-BE49-F238E27FC236}">
                  <a16:creationId xmlns:a16="http://schemas.microsoft.com/office/drawing/2014/main" id="{5509E698-6BDC-47AC-A376-3BE443709792}"/>
                </a:ext>
              </a:extLst>
            </p:cNvPr>
            <p:cNvGrpSpPr/>
            <p:nvPr/>
          </p:nvGrpSpPr>
          <p:grpSpPr>
            <a:xfrm>
              <a:off x="3981075" y="1661302"/>
              <a:ext cx="1940387" cy="551798"/>
              <a:chOff x="3981075" y="1661302"/>
              <a:chExt cx="1940387" cy="551798"/>
            </a:xfrm>
          </p:grpSpPr>
          <p:pic>
            <p:nvPicPr>
              <p:cNvPr id="68" name="図 67">
                <a:extLst>
                  <a:ext uri="{FF2B5EF4-FFF2-40B4-BE49-F238E27FC236}">
                    <a16:creationId xmlns:a16="http://schemas.microsoft.com/office/drawing/2014/main" id="{9028D706-D27D-44D7-A64F-0D2F93D9C6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981075" y="1661302"/>
                <a:ext cx="1940387" cy="551798"/>
              </a:xfrm>
              <a:prstGeom prst="rect">
                <a:avLst/>
              </a:prstGeom>
            </p:spPr>
          </p:pic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ED85FFA8-634B-4F6C-B358-B45B9D556AED}"/>
                  </a:ext>
                </a:extLst>
              </p:cNvPr>
              <p:cNvSpPr txBox="1"/>
              <p:nvPr/>
            </p:nvSpPr>
            <p:spPr>
              <a:xfrm>
                <a:off x="4567872" y="1668088"/>
                <a:ext cx="134737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1600" b="1">
                    <a:solidFill>
                      <a:schemeClr val="accent3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めいれい</a:t>
                </a:r>
                <a:r>
                  <a:rPr lang="ja-JP" altLang="en-US" sz="1600" b="1" i="0">
                    <a:solidFill>
                      <a:schemeClr val="accent3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１</a:t>
                </a:r>
                <a:endParaRPr kumimoji="1" lang="ja-JP" altLang="en-US" sz="1600" b="1" dirty="0">
                  <a:solidFill>
                    <a:schemeClr val="accent3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81" name="グループ化 80">
              <a:extLst>
                <a:ext uri="{FF2B5EF4-FFF2-40B4-BE49-F238E27FC236}">
                  <a16:creationId xmlns:a16="http://schemas.microsoft.com/office/drawing/2014/main" id="{36DADFDA-C42E-4648-B1C9-7F08B821F6F6}"/>
                </a:ext>
              </a:extLst>
            </p:cNvPr>
            <p:cNvGrpSpPr/>
            <p:nvPr/>
          </p:nvGrpSpPr>
          <p:grpSpPr>
            <a:xfrm>
              <a:off x="3999653" y="2229534"/>
              <a:ext cx="2832622" cy="575147"/>
              <a:chOff x="3999653" y="2229534"/>
              <a:chExt cx="2832622" cy="575147"/>
            </a:xfrm>
          </p:grpSpPr>
          <p:pic>
            <p:nvPicPr>
              <p:cNvPr id="69" name="図 68">
                <a:extLst>
                  <a:ext uri="{FF2B5EF4-FFF2-40B4-BE49-F238E27FC236}">
                    <a16:creationId xmlns:a16="http://schemas.microsoft.com/office/drawing/2014/main" id="{AA68D836-AA1F-4364-9E9A-6896E597E4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999653" y="2252883"/>
                <a:ext cx="1940387" cy="551798"/>
              </a:xfrm>
              <a:prstGeom prst="rect">
                <a:avLst/>
              </a:prstGeom>
            </p:spPr>
          </p:pic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63EF35B9-A16C-41DD-8705-B47703B7899C}"/>
                  </a:ext>
                </a:extLst>
              </p:cNvPr>
              <p:cNvSpPr txBox="1"/>
              <p:nvPr/>
            </p:nvSpPr>
            <p:spPr>
              <a:xfrm>
                <a:off x="4567872" y="2229534"/>
                <a:ext cx="226440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1600" b="1">
                    <a:solidFill>
                      <a:schemeClr val="accent3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めいれい２</a:t>
                </a:r>
                <a:endParaRPr kumimoji="1" lang="ja-JP" altLang="en-US" sz="1600" b="1" dirty="0">
                  <a:solidFill>
                    <a:schemeClr val="accent3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8158163-30B5-4854-958C-C369EA99B0AD}"/>
              </a:ext>
            </a:extLst>
          </p:cNvPr>
          <p:cNvGrpSpPr/>
          <p:nvPr/>
        </p:nvGrpSpPr>
        <p:grpSpPr>
          <a:xfrm>
            <a:off x="494231" y="2113451"/>
            <a:ext cx="5810159" cy="3270998"/>
            <a:chOff x="5911752" y="-443642"/>
            <a:chExt cx="5810159" cy="3270998"/>
          </a:xfrm>
        </p:grpSpPr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81B472F4-8F3F-43E0-A15A-AD1E6E68E7B9}"/>
                </a:ext>
              </a:extLst>
            </p:cNvPr>
            <p:cNvSpPr/>
            <p:nvPr/>
          </p:nvSpPr>
          <p:spPr>
            <a:xfrm>
              <a:off x="5911752" y="-443642"/>
              <a:ext cx="5810159" cy="327099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4A1FF199-C228-49A9-8317-9A203FCE29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10783" y="818958"/>
              <a:ext cx="1342120" cy="1018718"/>
            </a:xfrm>
            <a:prstGeom prst="rect">
              <a:avLst/>
            </a:prstGeom>
          </p:spPr>
        </p:pic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806A33D1-34BB-4577-92A1-E2880E152E7A}"/>
                </a:ext>
              </a:extLst>
            </p:cNvPr>
            <p:cNvSpPr txBox="1"/>
            <p:nvPr/>
          </p:nvSpPr>
          <p:spPr>
            <a:xfrm>
              <a:off x="6497536" y="315759"/>
              <a:ext cx="460570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どうやったら</a:t>
              </a: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ジュースをかえる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かな？</a:t>
              </a: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8C30FBB1-2190-4936-A627-76E45F949630}"/>
                </a:ext>
              </a:extLst>
            </p:cNvPr>
            <p:cNvSpPr txBox="1"/>
            <p:nvPr/>
          </p:nvSpPr>
          <p:spPr>
            <a:xfrm>
              <a:off x="9240959" y="168501"/>
              <a:ext cx="5319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kumimoji="1" lang="ja-JP" altLang="en-US" sz="1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81974FDD-01D6-4998-9081-F1757EB8D478}"/>
                </a:ext>
              </a:extLst>
            </p:cNvPr>
            <p:cNvSpPr txBox="1"/>
            <p:nvPr/>
          </p:nvSpPr>
          <p:spPr>
            <a:xfrm>
              <a:off x="8059368" y="916180"/>
              <a:ext cx="32802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b="0" i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きみのゆびの</a:t>
              </a:r>
              <a:r>
                <a:rPr lang="ja-JP" altLang="en-US" sz="16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ちから</a:t>
              </a:r>
              <a:r>
                <a:rPr lang="ja-JP" altLang="en-US" sz="1600" b="0" i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で</a:t>
              </a:r>
              <a:endParaRPr lang="en-US" altLang="ja-JP" sz="1600" b="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b="0" i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のみものが</a:t>
              </a:r>
              <a:r>
                <a:rPr lang="ja-JP" altLang="en-US" sz="16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</a:t>
              </a:r>
              <a:r>
                <a:rPr lang="ja-JP" altLang="en-US" sz="1600" b="0" i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て</a:t>
              </a:r>
              <a:r>
                <a:rPr lang="ja-JP" altLang="en-US" sz="1600" b="0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きているのかな？</a:t>
              </a:r>
              <a:endParaRPr kumimoji="1" lang="ja-JP" altLang="en-US" sz="16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9CBC1B1F-136E-4D51-B972-F94579AD6BB4}"/>
                </a:ext>
              </a:extLst>
            </p:cNvPr>
            <p:cNvSpPr txBox="1"/>
            <p:nvPr/>
          </p:nvSpPr>
          <p:spPr>
            <a:xfrm>
              <a:off x="9025771" y="961373"/>
              <a:ext cx="53192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kumimoji="1" lang="ja-JP" altLang="en-US" sz="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78" name="図 77">
            <a:extLst>
              <a:ext uri="{FF2B5EF4-FFF2-40B4-BE49-F238E27FC236}">
                <a16:creationId xmlns:a16="http://schemas.microsoft.com/office/drawing/2014/main" id="{C521346C-C74B-4667-87AB-AFDBD71FBB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1955" y="1998426"/>
            <a:ext cx="2264403" cy="338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175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8ADC8DC7-DE5F-403F-97A7-E9E571652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じどうはんばいきはどうやってうごくのかな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C366AEA-C386-4677-A9E7-79FCD886D2C9}"/>
              </a:ext>
            </a:extLst>
          </p:cNvPr>
          <p:cNvSpPr txBox="1"/>
          <p:nvPr/>
        </p:nvSpPr>
        <p:spPr>
          <a:xfrm>
            <a:off x="511297" y="2050002"/>
            <a:ext cx="4518735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ja-JP" altLang="en-US" b="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おかねを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r>
              <a:rPr lang="ja-JP" altLang="en-US" b="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れる</a:t>
            </a:r>
            <a:endParaRPr lang="ja-JP" altLang="en-US" b="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r>
              <a:rPr lang="ja-JP" altLang="en-US" b="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いたい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b="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みもののボタンをおす</a:t>
            </a:r>
            <a:endParaRPr lang="ja-JP" altLang="en-US" b="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ja-JP" altLang="en-US" b="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のみものが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</a:t>
            </a:r>
            <a:r>
              <a:rPr lang="ja-JP" altLang="en-US" b="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てくる</a:t>
            </a:r>
            <a:endParaRPr lang="en-US" altLang="ja-JP" b="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kumimoji="1"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（おつりがでてくる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92" name="グループ化 91">
            <a:extLst>
              <a:ext uri="{FF2B5EF4-FFF2-40B4-BE49-F238E27FC236}">
                <a16:creationId xmlns:a16="http://schemas.microsoft.com/office/drawing/2014/main" id="{EB4952F0-FD2B-46E5-ADBF-292E31FF1AF6}"/>
              </a:ext>
            </a:extLst>
          </p:cNvPr>
          <p:cNvGrpSpPr/>
          <p:nvPr/>
        </p:nvGrpSpPr>
        <p:grpSpPr>
          <a:xfrm>
            <a:off x="4280080" y="1967396"/>
            <a:ext cx="2419852" cy="1515782"/>
            <a:chOff x="3981075" y="1661302"/>
            <a:chExt cx="1958965" cy="1339945"/>
          </a:xfrm>
        </p:grpSpPr>
        <p:grpSp>
          <p:nvGrpSpPr>
            <p:cNvPr id="80" name="グループ化 79">
              <a:extLst>
                <a:ext uri="{FF2B5EF4-FFF2-40B4-BE49-F238E27FC236}">
                  <a16:creationId xmlns:a16="http://schemas.microsoft.com/office/drawing/2014/main" id="{5509E698-6BDC-47AC-A376-3BE443709792}"/>
                </a:ext>
              </a:extLst>
            </p:cNvPr>
            <p:cNvGrpSpPr/>
            <p:nvPr/>
          </p:nvGrpSpPr>
          <p:grpSpPr>
            <a:xfrm>
              <a:off x="3981075" y="1661302"/>
              <a:ext cx="1940387" cy="1339945"/>
              <a:chOff x="3981075" y="1661302"/>
              <a:chExt cx="1940387" cy="1339945"/>
            </a:xfrm>
          </p:grpSpPr>
          <p:pic>
            <p:nvPicPr>
              <p:cNvPr id="68" name="図 67">
                <a:extLst>
                  <a:ext uri="{FF2B5EF4-FFF2-40B4-BE49-F238E27FC236}">
                    <a16:creationId xmlns:a16="http://schemas.microsoft.com/office/drawing/2014/main" id="{9028D706-D27D-44D7-A64F-0D2F93D9C6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981075" y="1661302"/>
                <a:ext cx="1940387" cy="551798"/>
              </a:xfrm>
              <a:prstGeom prst="rect">
                <a:avLst/>
              </a:prstGeom>
            </p:spPr>
          </p:pic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ED85FFA8-634B-4F6C-B358-B45B9D556AED}"/>
                  </a:ext>
                </a:extLst>
              </p:cNvPr>
              <p:cNvSpPr txBox="1"/>
              <p:nvPr/>
            </p:nvSpPr>
            <p:spPr>
              <a:xfrm>
                <a:off x="4740335" y="1668088"/>
                <a:ext cx="920796" cy="13331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1600" b="1">
                    <a:solidFill>
                      <a:schemeClr val="accent3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めいれい</a:t>
                </a:r>
                <a:r>
                  <a:rPr lang="en-US" altLang="ja-JP" sz="1600" b="1" dirty="0">
                    <a:solidFill>
                      <a:schemeClr val="accent3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1</a:t>
                </a:r>
              </a:p>
              <a:p>
                <a:pPr>
                  <a:lnSpc>
                    <a:spcPct val="200000"/>
                  </a:lnSpc>
                </a:pPr>
                <a:endParaRPr lang="en-US" altLang="ja-JP" sz="1600" b="1" i="0" dirty="0">
                  <a:solidFill>
                    <a:schemeClr val="accent3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endParaRPr kumimoji="1" lang="ja-JP" altLang="en-US" sz="1600" b="1" dirty="0">
                  <a:solidFill>
                    <a:schemeClr val="accent3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grpSp>
          <p:nvGrpSpPr>
            <p:cNvPr id="81" name="グループ化 80">
              <a:extLst>
                <a:ext uri="{FF2B5EF4-FFF2-40B4-BE49-F238E27FC236}">
                  <a16:creationId xmlns:a16="http://schemas.microsoft.com/office/drawing/2014/main" id="{36DADFDA-C42E-4648-B1C9-7F08B821F6F6}"/>
                </a:ext>
              </a:extLst>
            </p:cNvPr>
            <p:cNvGrpSpPr/>
            <p:nvPr/>
          </p:nvGrpSpPr>
          <p:grpSpPr>
            <a:xfrm>
              <a:off x="3999653" y="2252883"/>
              <a:ext cx="1940387" cy="551798"/>
              <a:chOff x="3999653" y="2252883"/>
              <a:chExt cx="1940387" cy="551798"/>
            </a:xfrm>
          </p:grpSpPr>
          <p:pic>
            <p:nvPicPr>
              <p:cNvPr id="69" name="図 68">
                <a:extLst>
                  <a:ext uri="{FF2B5EF4-FFF2-40B4-BE49-F238E27FC236}">
                    <a16:creationId xmlns:a16="http://schemas.microsoft.com/office/drawing/2014/main" id="{AA68D836-AA1F-4364-9E9A-6896E597E4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999653" y="2252883"/>
                <a:ext cx="1940387" cy="551798"/>
              </a:xfrm>
              <a:prstGeom prst="rect">
                <a:avLst/>
              </a:prstGeom>
            </p:spPr>
          </p:pic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63EF35B9-A16C-41DD-8705-B47703B7899C}"/>
                  </a:ext>
                </a:extLst>
              </p:cNvPr>
              <p:cNvSpPr txBox="1"/>
              <p:nvPr/>
            </p:nvSpPr>
            <p:spPr>
              <a:xfrm>
                <a:off x="4722680" y="2252883"/>
                <a:ext cx="1034867" cy="462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 b="1">
                    <a:solidFill>
                      <a:schemeClr val="accent3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めいれい</a:t>
                </a:r>
                <a:r>
                  <a:rPr kumimoji="1" lang="en-US" altLang="ja-JP" sz="1600" b="1" dirty="0">
                    <a:solidFill>
                      <a:schemeClr val="accent3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2</a:t>
                </a:r>
              </a:p>
            </p:txBody>
          </p:sp>
        </p:grpSp>
      </p:grpSp>
      <p:pic>
        <p:nvPicPr>
          <p:cNvPr id="78" name="図 77">
            <a:extLst>
              <a:ext uri="{FF2B5EF4-FFF2-40B4-BE49-F238E27FC236}">
                <a16:creationId xmlns:a16="http://schemas.microsoft.com/office/drawing/2014/main" id="{C521346C-C74B-4667-87AB-AFDBD71FBB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9932" y="1954465"/>
            <a:ext cx="2264403" cy="3386023"/>
          </a:xfrm>
          <a:prstGeom prst="rect">
            <a:avLst/>
          </a:prstGeom>
        </p:spPr>
      </p:pic>
      <p:pic>
        <p:nvPicPr>
          <p:cNvPr id="49" name="図 48">
            <a:extLst>
              <a:ext uri="{FF2B5EF4-FFF2-40B4-BE49-F238E27FC236}">
                <a16:creationId xmlns:a16="http://schemas.microsoft.com/office/drawing/2014/main" id="{C65324BC-F9DB-4872-B8EC-397832764E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8796" y="4785487"/>
            <a:ext cx="1250689" cy="1993108"/>
          </a:xfrm>
          <a:prstGeom prst="rect">
            <a:avLst/>
          </a:prstGeom>
        </p:spPr>
      </p:pic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37D0293A-E2BB-47A9-BE3E-4989D3424096}"/>
              </a:ext>
            </a:extLst>
          </p:cNvPr>
          <p:cNvGrpSpPr/>
          <p:nvPr/>
        </p:nvGrpSpPr>
        <p:grpSpPr>
          <a:xfrm>
            <a:off x="439606" y="5065464"/>
            <a:ext cx="4436534" cy="1528180"/>
            <a:chOff x="3487907" y="271677"/>
            <a:chExt cx="4436534" cy="1528180"/>
          </a:xfrm>
        </p:grpSpPr>
        <p:sp>
          <p:nvSpPr>
            <p:cNvPr id="51" name="吹き出し: 角を丸めた四角形 50">
              <a:extLst>
                <a:ext uri="{FF2B5EF4-FFF2-40B4-BE49-F238E27FC236}">
                  <a16:creationId xmlns:a16="http://schemas.microsoft.com/office/drawing/2014/main" id="{C3A3F020-FAC9-4B46-9A5B-B98A8E81AD42}"/>
                </a:ext>
              </a:extLst>
            </p:cNvPr>
            <p:cNvSpPr/>
            <p:nvPr/>
          </p:nvSpPr>
          <p:spPr>
            <a:xfrm>
              <a:off x="3487907" y="271677"/>
              <a:ext cx="4436534" cy="1528180"/>
            </a:xfrm>
            <a:prstGeom prst="wedgeRoundRectCallout">
              <a:avLst>
                <a:gd name="adj1" fmla="val 55830"/>
                <a:gd name="adj2" fmla="val 2039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760EDA82-7809-4873-80F0-08F72E572CAB}"/>
                </a:ext>
              </a:extLst>
            </p:cNvPr>
            <p:cNvSpPr txBox="1"/>
            <p:nvPr/>
          </p:nvSpPr>
          <p:spPr>
            <a:xfrm>
              <a:off x="3602252" y="291752"/>
              <a:ext cx="4163994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おかねをいれたり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、ボタンをおした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とき、はんばいきがする 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“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しごと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)”</a:t>
              </a: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がきまって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いるよ！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9900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8ADC8DC7-DE5F-403F-97A7-E9E571652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じどうはんばいきでジュースをかって</a:t>
            </a:r>
            <a:r>
              <a:rPr lang="ja-JP" altLang="en-US" dirty="0"/>
              <a:t>みよう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59C6CBB-B0D8-41C7-89E2-3BBE7064BC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8711" y="1384042"/>
            <a:ext cx="2264403" cy="3386023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C366AEA-C386-4677-A9E7-79FCD886D2C9}"/>
              </a:ext>
            </a:extLst>
          </p:cNvPr>
          <p:cNvSpPr txBox="1"/>
          <p:nvPr/>
        </p:nvSpPr>
        <p:spPr>
          <a:xfrm>
            <a:off x="607076" y="1281116"/>
            <a:ext cx="519776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じどうはんばいきはどんなしごとを</a:t>
            </a:r>
            <a:endParaRPr lang="en-US" altLang="ja-JP" b="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しているかな？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82" name="グループ化 81">
            <a:extLst>
              <a:ext uri="{FF2B5EF4-FFF2-40B4-BE49-F238E27FC236}">
                <a16:creationId xmlns:a16="http://schemas.microsoft.com/office/drawing/2014/main" id="{A10EBAAC-32E5-4E05-B16B-0B155DE38DA6}"/>
              </a:ext>
            </a:extLst>
          </p:cNvPr>
          <p:cNvGrpSpPr/>
          <p:nvPr/>
        </p:nvGrpSpPr>
        <p:grpSpPr>
          <a:xfrm>
            <a:off x="674922" y="2495512"/>
            <a:ext cx="1940387" cy="581542"/>
            <a:chOff x="3981075" y="1631558"/>
            <a:chExt cx="1940387" cy="581542"/>
          </a:xfrm>
        </p:grpSpPr>
        <p:pic>
          <p:nvPicPr>
            <p:cNvPr id="83" name="図 82">
              <a:extLst>
                <a:ext uri="{FF2B5EF4-FFF2-40B4-BE49-F238E27FC236}">
                  <a16:creationId xmlns:a16="http://schemas.microsoft.com/office/drawing/2014/main" id="{1BE61248-A65F-495D-919B-62BB8AF715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81075" y="1661302"/>
              <a:ext cx="1940387" cy="551798"/>
            </a:xfrm>
            <a:prstGeom prst="rect">
              <a:avLst/>
            </a:prstGeom>
          </p:spPr>
        </p:pic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DA463BDA-C759-43DA-86F9-C6B17CB6CC7D}"/>
                </a:ext>
              </a:extLst>
            </p:cNvPr>
            <p:cNvSpPr txBox="1"/>
            <p:nvPr/>
          </p:nvSpPr>
          <p:spPr>
            <a:xfrm>
              <a:off x="4582793" y="1631558"/>
              <a:ext cx="1158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b="1">
                  <a:solidFill>
                    <a:schemeClr val="accent3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</a:t>
              </a:r>
              <a:r>
                <a:rPr kumimoji="1" lang="en-US" altLang="ja-JP" sz="1600" b="1" dirty="0">
                  <a:solidFill>
                    <a:schemeClr val="accent3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endParaRPr kumimoji="1" lang="ja-JP" altLang="en-US" sz="1600" b="1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7" name="グループ化 86">
            <a:extLst>
              <a:ext uri="{FF2B5EF4-FFF2-40B4-BE49-F238E27FC236}">
                <a16:creationId xmlns:a16="http://schemas.microsoft.com/office/drawing/2014/main" id="{F5E9B17A-42BD-4B9F-8060-7D57254A1665}"/>
              </a:ext>
            </a:extLst>
          </p:cNvPr>
          <p:cNvGrpSpPr/>
          <p:nvPr/>
        </p:nvGrpSpPr>
        <p:grpSpPr>
          <a:xfrm>
            <a:off x="694902" y="4309388"/>
            <a:ext cx="1940387" cy="572917"/>
            <a:chOff x="3999653" y="2231764"/>
            <a:chExt cx="1940387" cy="572917"/>
          </a:xfrm>
        </p:grpSpPr>
        <p:pic>
          <p:nvPicPr>
            <p:cNvPr id="88" name="図 87">
              <a:extLst>
                <a:ext uri="{FF2B5EF4-FFF2-40B4-BE49-F238E27FC236}">
                  <a16:creationId xmlns:a16="http://schemas.microsoft.com/office/drawing/2014/main" id="{A0DE1CAE-8353-49EF-956E-0FB0347089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99653" y="2252883"/>
              <a:ext cx="1940387" cy="551798"/>
            </a:xfrm>
            <a:prstGeom prst="rect">
              <a:avLst/>
            </a:prstGeom>
          </p:spPr>
        </p:pic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625C2095-CFA2-4908-BB82-856410D550E5}"/>
                </a:ext>
              </a:extLst>
            </p:cNvPr>
            <p:cNvSpPr txBox="1"/>
            <p:nvPr/>
          </p:nvSpPr>
          <p:spPr>
            <a:xfrm>
              <a:off x="4598717" y="2231764"/>
              <a:ext cx="11844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b="1">
                  <a:solidFill>
                    <a:schemeClr val="accent3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</a:t>
              </a:r>
              <a:r>
                <a:rPr kumimoji="1" lang="en-US" altLang="ja-JP" sz="1600" b="1" dirty="0">
                  <a:solidFill>
                    <a:schemeClr val="accent3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endParaRPr kumimoji="1" lang="ja-JP" altLang="en-US" sz="1600" b="1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9EEAA3A-203D-3940-BBAD-A46A9A9B1AD0}"/>
              </a:ext>
            </a:extLst>
          </p:cNvPr>
          <p:cNvSpPr txBox="1"/>
          <p:nvPr/>
        </p:nvSpPr>
        <p:spPr>
          <a:xfrm>
            <a:off x="2635290" y="2454123"/>
            <a:ext cx="309439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おかねをいれたとき）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8FDBC1D-D17D-F84F-B77E-BAC1BAC2E62A}"/>
              </a:ext>
            </a:extLst>
          </p:cNvPr>
          <p:cNvSpPr txBox="1"/>
          <p:nvPr/>
        </p:nvSpPr>
        <p:spPr>
          <a:xfrm>
            <a:off x="2478373" y="4255527"/>
            <a:ext cx="302159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（ボタンがおされたとき）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21BCCC1-0FF5-EC7A-6253-694F509D117F}"/>
              </a:ext>
            </a:extLst>
          </p:cNvPr>
          <p:cNvSpPr txBox="1"/>
          <p:nvPr/>
        </p:nvSpPr>
        <p:spPr>
          <a:xfrm>
            <a:off x="878602" y="3216852"/>
            <a:ext cx="510790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はいったおかねのがくをかくにんする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066602C-6CD6-EF16-8C40-54F91FB2FABC}"/>
              </a:ext>
            </a:extLst>
          </p:cNvPr>
          <p:cNvSpPr txBox="1"/>
          <p:nvPr/>
        </p:nvSpPr>
        <p:spPr>
          <a:xfrm>
            <a:off x="878602" y="4927461"/>
            <a:ext cx="621848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ja-JP" altLang="en-US" b="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おかねが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たりていたら、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b="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のみものをでぐちに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おとす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29001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2E9EBB-AFED-4FC7-9949-D0AE0D6FB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じどうはんばいきはどうやってうごくのかな</a:t>
            </a:r>
            <a:endParaRPr kumimoji="1"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1D28856-16D5-4A53-9271-3C79FFA105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340" y="1996501"/>
            <a:ext cx="2185407" cy="326790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62828CC-2712-4EA8-B0C0-DA4E1F6B1738}"/>
              </a:ext>
            </a:extLst>
          </p:cNvPr>
          <p:cNvSpPr txBox="1"/>
          <p:nvPr/>
        </p:nvSpPr>
        <p:spPr>
          <a:xfrm>
            <a:off x="2784319" y="1224123"/>
            <a:ext cx="451873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にコンピューターが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はい</a:t>
            </a:r>
            <a:r>
              <a:rPr kumimoji="1"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っているよ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B2D574FF-92EE-447C-9ABB-C10B6FCCD95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836651" y="1996501"/>
            <a:ext cx="2185407" cy="3267900"/>
          </a:xfrm>
          <a:prstGeom prst="rect">
            <a:avLst/>
          </a:prstGeom>
        </p:spPr>
      </p:pic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EE5ED826-A594-4776-84A0-6CDECCB39AD4}"/>
              </a:ext>
            </a:extLst>
          </p:cNvPr>
          <p:cNvGrpSpPr/>
          <p:nvPr/>
        </p:nvGrpSpPr>
        <p:grpSpPr>
          <a:xfrm>
            <a:off x="1981190" y="2920415"/>
            <a:ext cx="2055179" cy="1889212"/>
            <a:chOff x="3794995" y="2442051"/>
            <a:chExt cx="2055179" cy="1889212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E66CED84-A9F3-4ECA-BCF4-4604C9D273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79339" y="2953785"/>
              <a:ext cx="1814771" cy="1377478"/>
            </a:xfrm>
            <a:prstGeom prst="rect">
              <a:avLst/>
            </a:prstGeom>
          </p:spPr>
        </p:pic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F8D4B31A-9A46-4B6D-AA04-7BB320DB8143}"/>
                </a:ext>
              </a:extLst>
            </p:cNvPr>
            <p:cNvSpPr txBox="1"/>
            <p:nvPr/>
          </p:nvSpPr>
          <p:spPr>
            <a:xfrm>
              <a:off x="3794995" y="2442051"/>
              <a:ext cx="2055179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コンピューター</a:t>
              </a:r>
              <a:endParaRPr kumimoji="1"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4" name="吹き出し: 角を丸めた四角形 13">
            <a:extLst>
              <a:ext uri="{FF2B5EF4-FFF2-40B4-BE49-F238E27FC236}">
                <a16:creationId xmlns:a16="http://schemas.microsoft.com/office/drawing/2014/main" id="{9ACF5199-7EBD-4DAF-A938-7617EA43D5DA}"/>
              </a:ext>
            </a:extLst>
          </p:cNvPr>
          <p:cNvSpPr/>
          <p:nvPr/>
        </p:nvSpPr>
        <p:spPr>
          <a:xfrm>
            <a:off x="4571999" y="1996501"/>
            <a:ext cx="3951215" cy="2262983"/>
          </a:xfrm>
          <a:prstGeom prst="wedgeRoundRectCallout">
            <a:avLst>
              <a:gd name="adj1" fmla="val -73962"/>
              <a:gd name="adj2" fmla="val 28899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2C029C1-E22F-4011-B5DF-AD008474891B}"/>
              </a:ext>
            </a:extLst>
          </p:cNvPr>
          <p:cNvSpPr txBox="1"/>
          <p:nvPr/>
        </p:nvSpPr>
        <p:spPr>
          <a:xfrm>
            <a:off x="4858927" y="2184825"/>
            <a:ext cx="3664288" cy="1685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コンピューターは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めいれいのあつまり＝プログラム</a:t>
            </a:r>
            <a:b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でうごくよ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225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3D708B-6993-4D94-877A-70D83ED33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680" y="517973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コンピュータのほかにセンサーやモーターがついているよ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621510C-3679-4FF3-9512-2E44358F5C2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404257" y="1349930"/>
            <a:ext cx="3181213" cy="475695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17B79F2-14E0-4A59-8E8C-13B26A33C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8601" y="3138234"/>
            <a:ext cx="1814771" cy="1377478"/>
          </a:xfrm>
          <a:prstGeom prst="rect">
            <a:avLst/>
          </a:prstGeom>
        </p:spPr>
      </p:pic>
      <p:sp>
        <p:nvSpPr>
          <p:cNvPr id="14" name="フリーフォーム: 図形 13">
            <a:extLst>
              <a:ext uri="{FF2B5EF4-FFF2-40B4-BE49-F238E27FC236}">
                <a16:creationId xmlns:a16="http://schemas.microsoft.com/office/drawing/2014/main" id="{AB0A285F-A4AF-40EA-8CE7-5BF9413A4517}"/>
              </a:ext>
            </a:extLst>
          </p:cNvPr>
          <p:cNvSpPr/>
          <p:nvPr/>
        </p:nvSpPr>
        <p:spPr>
          <a:xfrm>
            <a:off x="1926771" y="2367643"/>
            <a:ext cx="408215" cy="963386"/>
          </a:xfrm>
          <a:custGeom>
            <a:avLst/>
            <a:gdLst>
              <a:gd name="connsiteX0" fmla="*/ 0 w 408215"/>
              <a:gd name="connsiteY0" fmla="*/ 0 h 963386"/>
              <a:gd name="connsiteX1" fmla="*/ 408215 w 408215"/>
              <a:gd name="connsiteY1" fmla="*/ 963386 h 963386"/>
              <a:gd name="connsiteX0" fmla="*/ 0 w 408215"/>
              <a:gd name="connsiteY0" fmla="*/ 0 h 963386"/>
              <a:gd name="connsiteX1" fmla="*/ 408215 w 408215"/>
              <a:gd name="connsiteY1" fmla="*/ 963386 h 963386"/>
              <a:gd name="connsiteX0" fmla="*/ 0 w 408215"/>
              <a:gd name="connsiteY0" fmla="*/ 0 h 963386"/>
              <a:gd name="connsiteX1" fmla="*/ 408215 w 408215"/>
              <a:gd name="connsiteY1" fmla="*/ 963386 h 963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08215" h="963386">
                <a:moveTo>
                  <a:pt x="0" y="0"/>
                </a:moveTo>
                <a:cubicBezTo>
                  <a:pt x="5444" y="468086"/>
                  <a:pt x="370114" y="576942"/>
                  <a:pt x="408215" y="963386"/>
                </a:cubicBezTo>
              </a:path>
            </a:pathLst>
          </a:custGeom>
          <a:ln w="57150">
            <a:solidFill>
              <a:srgbClr val="00B050"/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フリーフォーム: 図形 14">
            <a:extLst>
              <a:ext uri="{FF2B5EF4-FFF2-40B4-BE49-F238E27FC236}">
                <a16:creationId xmlns:a16="http://schemas.microsoft.com/office/drawing/2014/main" id="{9D905A35-D858-440E-B665-A8CA83D25E7E}"/>
              </a:ext>
            </a:extLst>
          </p:cNvPr>
          <p:cNvSpPr/>
          <p:nvPr/>
        </p:nvSpPr>
        <p:spPr>
          <a:xfrm flipH="1">
            <a:off x="2447082" y="2362780"/>
            <a:ext cx="460642" cy="963386"/>
          </a:xfrm>
          <a:custGeom>
            <a:avLst/>
            <a:gdLst>
              <a:gd name="connsiteX0" fmla="*/ 0 w 408215"/>
              <a:gd name="connsiteY0" fmla="*/ 0 h 963386"/>
              <a:gd name="connsiteX1" fmla="*/ 408215 w 408215"/>
              <a:gd name="connsiteY1" fmla="*/ 963386 h 963386"/>
              <a:gd name="connsiteX0" fmla="*/ 0 w 408215"/>
              <a:gd name="connsiteY0" fmla="*/ 0 h 963386"/>
              <a:gd name="connsiteX1" fmla="*/ 408215 w 408215"/>
              <a:gd name="connsiteY1" fmla="*/ 963386 h 963386"/>
              <a:gd name="connsiteX0" fmla="*/ 0 w 408215"/>
              <a:gd name="connsiteY0" fmla="*/ 0 h 963386"/>
              <a:gd name="connsiteX1" fmla="*/ 408215 w 408215"/>
              <a:gd name="connsiteY1" fmla="*/ 963386 h 963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08215" h="963386">
                <a:moveTo>
                  <a:pt x="0" y="0"/>
                </a:moveTo>
                <a:cubicBezTo>
                  <a:pt x="5444" y="468086"/>
                  <a:pt x="370114" y="576942"/>
                  <a:pt x="408215" y="963386"/>
                </a:cubicBezTo>
              </a:path>
            </a:pathLst>
          </a:custGeom>
          <a:ln w="57150">
            <a:solidFill>
              <a:srgbClr val="00B050"/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フリーフォーム: 図形 16">
            <a:extLst>
              <a:ext uri="{FF2B5EF4-FFF2-40B4-BE49-F238E27FC236}">
                <a16:creationId xmlns:a16="http://schemas.microsoft.com/office/drawing/2014/main" id="{D46EFEAB-5DE6-4235-84FF-387D40C1EE40}"/>
              </a:ext>
            </a:extLst>
          </p:cNvPr>
          <p:cNvSpPr/>
          <p:nvPr/>
        </p:nvSpPr>
        <p:spPr>
          <a:xfrm flipH="1">
            <a:off x="2689646" y="2399240"/>
            <a:ext cx="1098183" cy="963386"/>
          </a:xfrm>
          <a:custGeom>
            <a:avLst/>
            <a:gdLst>
              <a:gd name="connsiteX0" fmla="*/ 0 w 408215"/>
              <a:gd name="connsiteY0" fmla="*/ 0 h 963386"/>
              <a:gd name="connsiteX1" fmla="*/ 408215 w 408215"/>
              <a:gd name="connsiteY1" fmla="*/ 963386 h 963386"/>
              <a:gd name="connsiteX0" fmla="*/ 0 w 408215"/>
              <a:gd name="connsiteY0" fmla="*/ 0 h 963386"/>
              <a:gd name="connsiteX1" fmla="*/ 408215 w 408215"/>
              <a:gd name="connsiteY1" fmla="*/ 963386 h 963386"/>
              <a:gd name="connsiteX0" fmla="*/ 0 w 408215"/>
              <a:gd name="connsiteY0" fmla="*/ 0 h 963386"/>
              <a:gd name="connsiteX1" fmla="*/ 408215 w 408215"/>
              <a:gd name="connsiteY1" fmla="*/ 963386 h 963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08215" h="963386">
                <a:moveTo>
                  <a:pt x="0" y="0"/>
                </a:moveTo>
                <a:cubicBezTo>
                  <a:pt x="5444" y="468086"/>
                  <a:pt x="370114" y="576942"/>
                  <a:pt x="408215" y="963386"/>
                </a:cubicBezTo>
              </a:path>
            </a:pathLst>
          </a:custGeom>
          <a:ln w="57150">
            <a:solidFill>
              <a:srgbClr val="00B050"/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0A916C7B-5911-4CDB-9B02-A57D44C4B2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7785" y="4461182"/>
            <a:ext cx="1070951" cy="651883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0865B06-2D1C-4E80-9692-443EC93780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2111" y="1822606"/>
            <a:ext cx="823875" cy="630942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B6EF7869-EA5A-413D-ACE2-28FF2002B5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3387" y="1791801"/>
            <a:ext cx="823875" cy="630942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5855B5E6-4429-49C4-8F42-CE347FBA15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8358" y="1791801"/>
            <a:ext cx="823875" cy="630942"/>
          </a:xfrm>
          <a:prstGeom prst="rect">
            <a:avLst/>
          </a:prstGeom>
        </p:spPr>
      </p:pic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5AEEEAD5-4B23-4DA5-8FE6-EB0374D5AD23}"/>
              </a:ext>
            </a:extLst>
          </p:cNvPr>
          <p:cNvSpPr/>
          <p:nvPr/>
        </p:nvSpPr>
        <p:spPr>
          <a:xfrm flipH="1" flipV="1">
            <a:off x="2956372" y="3728811"/>
            <a:ext cx="619583" cy="748700"/>
          </a:xfrm>
          <a:custGeom>
            <a:avLst/>
            <a:gdLst>
              <a:gd name="connsiteX0" fmla="*/ 0 w 408215"/>
              <a:gd name="connsiteY0" fmla="*/ 0 h 963386"/>
              <a:gd name="connsiteX1" fmla="*/ 408215 w 408215"/>
              <a:gd name="connsiteY1" fmla="*/ 963386 h 963386"/>
              <a:gd name="connsiteX0" fmla="*/ 0 w 408215"/>
              <a:gd name="connsiteY0" fmla="*/ 0 h 963386"/>
              <a:gd name="connsiteX1" fmla="*/ 408215 w 408215"/>
              <a:gd name="connsiteY1" fmla="*/ 963386 h 963386"/>
              <a:gd name="connsiteX0" fmla="*/ 0 w 408215"/>
              <a:gd name="connsiteY0" fmla="*/ 0 h 963386"/>
              <a:gd name="connsiteX1" fmla="*/ 408215 w 408215"/>
              <a:gd name="connsiteY1" fmla="*/ 963386 h 963386"/>
              <a:gd name="connsiteX0" fmla="*/ 0 w 408215"/>
              <a:gd name="connsiteY0" fmla="*/ 0 h 965937"/>
              <a:gd name="connsiteX1" fmla="*/ 408215 w 408215"/>
              <a:gd name="connsiteY1" fmla="*/ 963386 h 965937"/>
              <a:gd name="connsiteX0" fmla="*/ 0 w 369286"/>
              <a:gd name="connsiteY0" fmla="*/ 0 h 987379"/>
              <a:gd name="connsiteX1" fmla="*/ 369286 w 369286"/>
              <a:gd name="connsiteY1" fmla="*/ 984921 h 987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9286" h="987379">
                <a:moveTo>
                  <a:pt x="0" y="0"/>
                </a:moveTo>
                <a:cubicBezTo>
                  <a:pt x="5444" y="468086"/>
                  <a:pt x="87880" y="1029156"/>
                  <a:pt x="369286" y="984921"/>
                </a:cubicBezTo>
              </a:path>
            </a:pathLst>
          </a:custGeom>
          <a:ln w="5715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吹き出し: 角を丸めた四角形 17">
            <a:extLst>
              <a:ext uri="{FF2B5EF4-FFF2-40B4-BE49-F238E27FC236}">
                <a16:creationId xmlns:a16="http://schemas.microsoft.com/office/drawing/2014/main" id="{32AC1D62-5479-4416-A3E1-40E0C2685EEB}"/>
              </a:ext>
            </a:extLst>
          </p:cNvPr>
          <p:cNvSpPr/>
          <p:nvPr/>
        </p:nvSpPr>
        <p:spPr>
          <a:xfrm>
            <a:off x="5060182" y="1287977"/>
            <a:ext cx="3415989" cy="1533592"/>
          </a:xfrm>
          <a:prstGeom prst="wedgeRoundRectCallout">
            <a:avLst>
              <a:gd name="adj1" fmla="val -77675"/>
              <a:gd name="adj2" fmla="val 3074"/>
              <a:gd name="adj3" fmla="val 16667"/>
            </a:avLst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B0952A8F-1D3B-4A2E-8A14-AC972B68F8EB}"/>
              </a:ext>
            </a:extLst>
          </p:cNvPr>
          <p:cNvGrpSpPr/>
          <p:nvPr/>
        </p:nvGrpSpPr>
        <p:grpSpPr>
          <a:xfrm>
            <a:off x="5394911" y="1479574"/>
            <a:ext cx="3129062" cy="1131078"/>
            <a:chOff x="2312633" y="1824139"/>
            <a:chExt cx="5491340" cy="318167"/>
          </a:xfrm>
        </p:grpSpPr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22300615-63A1-41E3-9B37-49911E986D91}"/>
                </a:ext>
              </a:extLst>
            </p:cNvPr>
            <p:cNvSpPr txBox="1"/>
            <p:nvPr/>
          </p:nvSpPr>
          <p:spPr>
            <a:xfrm>
              <a:off x="2312633" y="1824139"/>
              <a:ext cx="5491340" cy="3181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すときに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はたらくモーターだよ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1A38F141-A20A-4DA5-B9B3-E0ACD07648B3}"/>
                </a:ext>
              </a:extLst>
            </p:cNvPr>
            <p:cNvSpPr txBox="1"/>
            <p:nvPr/>
          </p:nvSpPr>
          <p:spPr>
            <a:xfrm>
              <a:off x="2312633" y="1824139"/>
              <a:ext cx="2030587" cy="692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</a:t>
              </a:r>
            </a:p>
          </p:txBody>
        </p:sp>
      </p:grpSp>
      <p:sp>
        <p:nvSpPr>
          <p:cNvPr id="23" name="吹き出し: 角を丸めた四角形 22">
            <a:extLst>
              <a:ext uri="{FF2B5EF4-FFF2-40B4-BE49-F238E27FC236}">
                <a16:creationId xmlns:a16="http://schemas.microsoft.com/office/drawing/2014/main" id="{0651C767-F099-4514-B13A-88272716688C}"/>
              </a:ext>
            </a:extLst>
          </p:cNvPr>
          <p:cNvSpPr/>
          <p:nvPr/>
        </p:nvSpPr>
        <p:spPr>
          <a:xfrm>
            <a:off x="4944745" y="3844834"/>
            <a:ext cx="3415989" cy="1533592"/>
          </a:xfrm>
          <a:prstGeom prst="wedgeRoundRectCallout">
            <a:avLst>
              <a:gd name="adj1" fmla="val -77675"/>
              <a:gd name="adj2" fmla="val 3074"/>
              <a:gd name="adj3" fmla="val 16667"/>
            </a:avLst>
          </a:prstGeom>
          <a:noFill/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B13AB022-069B-473C-82EF-FCA3D561B84C}"/>
              </a:ext>
            </a:extLst>
          </p:cNvPr>
          <p:cNvGrpSpPr/>
          <p:nvPr/>
        </p:nvGrpSpPr>
        <p:grpSpPr>
          <a:xfrm>
            <a:off x="5175620" y="3940868"/>
            <a:ext cx="3185114" cy="1131079"/>
            <a:chOff x="5175620" y="3940868"/>
            <a:chExt cx="3185114" cy="1131079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738EEEA-0A89-4E44-88E3-7675D996EE14}"/>
                </a:ext>
              </a:extLst>
            </p:cNvPr>
            <p:cNvSpPr txBox="1"/>
            <p:nvPr/>
          </p:nvSpPr>
          <p:spPr>
            <a:xfrm>
              <a:off x="5175620" y="3940868"/>
              <a:ext cx="318511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おかねが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はい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ったか</a:t>
              </a:r>
              <a:b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しらべるセンサーだよ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52F592C4-B4CF-42A6-9D80-6C94C47FE1B3}"/>
                </a:ext>
              </a:extLst>
            </p:cNvPr>
            <p:cNvSpPr txBox="1"/>
            <p:nvPr/>
          </p:nvSpPr>
          <p:spPr>
            <a:xfrm>
              <a:off x="5180491" y="3940868"/>
              <a:ext cx="146257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6A463C0-662C-4B88-926F-48C85A939E3F}"/>
              </a:ext>
            </a:extLst>
          </p:cNvPr>
          <p:cNvSpPr txBox="1"/>
          <p:nvPr/>
        </p:nvSpPr>
        <p:spPr>
          <a:xfrm>
            <a:off x="3089927" y="3174573"/>
            <a:ext cx="20856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コンピューター</a:t>
            </a:r>
            <a:endParaRPr lang="en-US" altLang="ja-JP" sz="20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8425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7" grpId="0" animBg="1"/>
      <p:bldP spid="16" grpId="0" animBg="1"/>
      <p:bldP spid="18" grpId="0" animBg="1"/>
      <p:bldP spid="23" grpId="0" animBg="1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3D708B-6993-4D94-877A-70D83ED3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ぜんぶ</a:t>
            </a:r>
            <a:r>
              <a:rPr kumimoji="1" lang="ja-JP" altLang="en-US" dirty="0"/>
              <a:t>あわせると　ロボット　になるよ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621510C-3679-4FF3-9512-2E44358F5C2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404257" y="1349930"/>
            <a:ext cx="3181213" cy="475695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17B79F2-14E0-4A59-8E8C-13B26A33C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8601" y="3138234"/>
            <a:ext cx="1814771" cy="1377478"/>
          </a:xfrm>
          <a:prstGeom prst="rect">
            <a:avLst/>
          </a:prstGeom>
        </p:spPr>
      </p:pic>
      <p:sp>
        <p:nvSpPr>
          <p:cNvPr id="14" name="フリーフォーム: 図形 13">
            <a:extLst>
              <a:ext uri="{FF2B5EF4-FFF2-40B4-BE49-F238E27FC236}">
                <a16:creationId xmlns:a16="http://schemas.microsoft.com/office/drawing/2014/main" id="{AB0A285F-A4AF-40EA-8CE7-5BF9413A4517}"/>
              </a:ext>
            </a:extLst>
          </p:cNvPr>
          <p:cNvSpPr/>
          <p:nvPr/>
        </p:nvSpPr>
        <p:spPr>
          <a:xfrm>
            <a:off x="1926771" y="2367643"/>
            <a:ext cx="408215" cy="963386"/>
          </a:xfrm>
          <a:custGeom>
            <a:avLst/>
            <a:gdLst>
              <a:gd name="connsiteX0" fmla="*/ 0 w 408215"/>
              <a:gd name="connsiteY0" fmla="*/ 0 h 963386"/>
              <a:gd name="connsiteX1" fmla="*/ 408215 w 408215"/>
              <a:gd name="connsiteY1" fmla="*/ 963386 h 963386"/>
              <a:gd name="connsiteX0" fmla="*/ 0 w 408215"/>
              <a:gd name="connsiteY0" fmla="*/ 0 h 963386"/>
              <a:gd name="connsiteX1" fmla="*/ 408215 w 408215"/>
              <a:gd name="connsiteY1" fmla="*/ 963386 h 963386"/>
              <a:gd name="connsiteX0" fmla="*/ 0 w 408215"/>
              <a:gd name="connsiteY0" fmla="*/ 0 h 963386"/>
              <a:gd name="connsiteX1" fmla="*/ 408215 w 408215"/>
              <a:gd name="connsiteY1" fmla="*/ 963386 h 963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08215" h="963386">
                <a:moveTo>
                  <a:pt x="0" y="0"/>
                </a:moveTo>
                <a:cubicBezTo>
                  <a:pt x="5444" y="468086"/>
                  <a:pt x="370114" y="576942"/>
                  <a:pt x="408215" y="963386"/>
                </a:cubicBezTo>
              </a:path>
            </a:pathLst>
          </a:custGeom>
          <a:ln w="57150">
            <a:solidFill>
              <a:srgbClr val="00B050"/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0B050"/>
              </a:solidFill>
            </a:endParaRPr>
          </a:p>
        </p:txBody>
      </p:sp>
      <p:sp>
        <p:nvSpPr>
          <p:cNvPr id="15" name="フリーフォーム: 図形 14">
            <a:extLst>
              <a:ext uri="{FF2B5EF4-FFF2-40B4-BE49-F238E27FC236}">
                <a16:creationId xmlns:a16="http://schemas.microsoft.com/office/drawing/2014/main" id="{9D905A35-D858-440E-B665-A8CA83D25E7E}"/>
              </a:ext>
            </a:extLst>
          </p:cNvPr>
          <p:cNvSpPr/>
          <p:nvPr/>
        </p:nvSpPr>
        <p:spPr>
          <a:xfrm flipH="1">
            <a:off x="2447082" y="2362780"/>
            <a:ext cx="460642" cy="963386"/>
          </a:xfrm>
          <a:custGeom>
            <a:avLst/>
            <a:gdLst>
              <a:gd name="connsiteX0" fmla="*/ 0 w 408215"/>
              <a:gd name="connsiteY0" fmla="*/ 0 h 963386"/>
              <a:gd name="connsiteX1" fmla="*/ 408215 w 408215"/>
              <a:gd name="connsiteY1" fmla="*/ 963386 h 963386"/>
              <a:gd name="connsiteX0" fmla="*/ 0 w 408215"/>
              <a:gd name="connsiteY0" fmla="*/ 0 h 963386"/>
              <a:gd name="connsiteX1" fmla="*/ 408215 w 408215"/>
              <a:gd name="connsiteY1" fmla="*/ 963386 h 963386"/>
              <a:gd name="connsiteX0" fmla="*/ 0 w 408215"/>
              <a:gd name="connsiteY0" fmla="*/ 0 h 963386"/>
              <a:gd name="connsiteX1" fmla="*/ 408215 w 408215"/>
              <a:gd name="connsiteY1" fmla="*/ 963386 h 963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08215" h="963386">
                <a:moveTo>
                  <a:pt x="0" y="0"/>
                </a:moveTo>
                <a:cubicBezTo>
                  <a:pt x="5444" y="468086"/>
                  <a:pt x="370114" y="576942"/>
                  <a:pt x="408215" y="963386"/>
                </a:cubicBezTo>
              </a:path>
            </a:pathLst>
          </a:custGeom>
          <a:ln w="57150">
            <a:solidFill>
              <a:srgbClr val="00B050"/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00B050"/>
              </a:solidFill>
            </a:endParaRPr>
          </a:p>
        </p:txBody>
      </p:sp>
      <p:sp>
        <p:nvSpPr>
          <p:cNvPr id="17" name="フリーフォーム: 図形 16">
            <a:extLst>
              <a:ext uri="{FF2B5EF4-FFF2-40B4-BE49-F238E27FC236}">
                <a16:creationId xmlns:a16="http://schemas.microsoft.com/office/drawing/2014/main" id="{D46EFEAB-5DE6-4235-84FF-387D40C1EE40}"/>
              </a:ext>
            </a:extLst>
          </p:cNvPr>
          <p:cNvSpPr/>
          <p:nvPr/>
        </p:nvSpPr>
        <p:spPr>
          <a:xfrm flipH="1">
            <a:off x="2689646" y="2399240"/>
            <a:ext cx="1098183" cy="963386"/>
          </a:xfrm>
          <a:custGeom>
            <a:avLst/>
            <a:gdLst>
              <a:gd name="connsiteX0" fmla="*/ 0 w 408215"/>
              <a:gd name="connsiteY0" fmla="*/ 0 h 963386"/>
              <a:gd name="connsiteX1" fmla="*/ 408215 w 408215"/>
              <a:gd name="connsiteY1" fmla="*/ 963386 h 963386"/>
              <a:gd name="connsiteX0" fmla="*/ 0 w 408215"/>
              <a:gd name="connsiteY0" fmla="*/ 0 h 963386"/>
              <a:gd name="connsiteX1" fmla="*/ 408215 w 408215"/>
              <a:gd name="connsiteY1" fmla="*/ 963386 h 963386"/>
              <a:gd name="connsiteX0" fmla="*/ 0 w 408215"/>
              <a:gd name="connsiteY0" fmla="*/ 0 h 963386"/>
              <a:gd name="connsiteX1" fmla="*/ 408215 w 408215"/>
              <a:gd name="connsiteY1" fmla="*/ 963386 h 963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08215" h="963386">
                <a:moveTo>
                  <a:pt x="0" y="0"/>
                </a:moveTo>
                <a:cubicBezTo>
                  <a:pt x="5444" y="468086"/>
                  <a:pt x="370114" y="576942"/>
                  <a:pt x="408215" y="963386"/>
                </a:cubicBezTo>
              </a:path>
            </a:pathLst>
          </a:custGeom>
          <a:ln w="57150">
            <a:solidFill>
              <a:srgbClr val="00B050"/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00B050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0A916C7B-5911-4CDB-9B02-A57D44C4B2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7785" y="4461182"/>
            <a:ext cx="1070951" cy="651883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0865B06-2D1C-4E80-9692-443EC93780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2111" y="1822606"/>
            <a:ext cx="823875" cy="630942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B6EF7869-EA5A-413D-ACE2-28FF2002B5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3387" y="1791801"/>
            <a:ext cx="823875" cy="630942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5855B5E6-4429-49C4-8F42-CE347FBA15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8358" y="1791801"/>
            <a:ext cx="823875" cy="630942"/>
          </a:xfrm>
          <a:prstGeom prst="rect">
            <a:avLst/>
          </a:prstGeom>
        </p:spPr>
      </p:pic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5AEEEAD5-4B23-4DA5-8FE6-EB0374D5AD23}"/>
              </a:ext>
            </a:extLst>
          </p:cNvPr>
          <p:cNvSpPr/>
          <p:nvPr/>
        </p:nvSpPr>
        <p:spPr>
          <a:xfrm flipH="1" flipV="1">
            <a:off x="2956372" y="3728811"/>
            <a:ext cx="619583" cy="748700"/>
          </a:xfrm>
          <a:custGeom>
            <a:avLst/>
            <a:gdLst>
              <a:gd name="connsiteX0" fmla="*/ 0 w 408215"/>
              <a:gd name="connsiteY0" fmla="*/ 0 h 963386"/>
              <a:gd name="connsiteX1" fmla="*/ 408215 w 408215"/>
              <a:gd name="connsiteY1" fmla="*/ 963386 h 963386"/>
              <a:gd name="connsiteX0" fmla="*/ 0 w 408215"/>
              <a:gd name="connsiteY0" fmla="*/ 0 h 963386"/>
              <a:gd name="connsiteX1" fmla="*/ 408215 w 408215"/>
              <a:gd name="connsiteY1" fmla="*/ 963386 h 963386"/>
              <a:gd name="connsiteX0" fmla="*/ 0 w 408215"/>
              <a:gd name="connsiteY0" fmla="*/ 0 h 963386"/>
              <a:gd name="connsiteX1" fmla="*/ 408215 w 408215"/>
              <a:gd name="connsiteY1" fmla="*/ 963386 h 963386"/>
              <a:gd name="connsiteX0" fmla="*/ 0 w 408215"/>
              <a:gd name="connsiteY0" fmla="*/ 0 h 965937"/>
              <a:gd name="connsiteX1" fmla="*/ 408215 w 408215"/>
              <a:gd name="connsiteY1" fmla="*/ 963386 h 965937"/>
              <a:gd name="connsiteX0" fmla="*/ 0 w 369286"/>
              <a:gd name="connsiteY0" fmla="*/ 0 h 987379"/>
              <a:gd name="connsiteX1" fmla="*/ 369286 w 369286"/>
              <a:gd name="connsiteY1" fmla="*/ 984921 h 987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9286" h="987379">
                <a:moveTo>
                  <a:pt x="0" y="0"/>
                </a:moveTo>
                <a:cubicBezTo>
                  <a:pt x="5444" y="468086"/>
                  <a:pt x="87880" y="1029156"/>
                  <a:pt x="369286" y="984921"/>
                </a:cubicBezTo>
              </a:path>
            </a:pathLst>
          </a:custGeom>
          <a:ln w="5715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00B050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6A463C0-662C-4B88-926F-48C85A939E3F}"/>
              </a:ext>
            </a:extLst>
          </p:cNvPr>
          <p:cNvSpPr txBox="1"/>
          <p:nvPr/>
        </p:nvSpPr>
        <p:spPr>
          <a:xfrm>
            <a:off x="3140826" y="3243898"/>
            <a:ext cx="2085693" cy="40011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コンピューター</a:t>
            </a:r>
            <a:endParaRPr lang="en-US" altLang="ja-JP" sz="20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DCE5837-9676-42E9-97BB-E4B2B1709CC1}"/>
              </a:ext>
            </a:extLst>
          </p:cNvPr>
          <p:cNvSpPr txBox="1"/>
          <p:nvPr/>
        </p:nvSpPr>
        <p:spPr>
          <a:xfrm>
            <a:off x="6672337" y="4589845"/>
            <a:ext cx="1610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ロボット</a:t>
            </a:r>
            <a:endParaRPr lang="en-US" altLang="ja-JP" sz="28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06442B7-A452-49F2-867E-9377E1D0DA41}"/>
              </a:ext>
            </a:extLst>
          </p:cNvPr>
          <p:cNvSpPr txBox="1"/>
          <p:nvPr/>
        </p:nvSpPr>
        <p:spPr>
          <a:xfrm>
            <a:off x="4334331" y="4587068"/>
            <a:ext cx="1303589" cy="40011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センサー</a:t>
            </a:r>
            <a:endParaRPr lang="en-US" altLang="ja-JP" sz="20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7" name="グラフィックス 26" descr="ロボット">
            <a:extLst>
              <a:ext uri="{FF2B5EF4-FFF2-40B4-BE49-F238E27FC236}">
                <a16:creationId xmlns:a16="http://schemas.microsoft.com/office/drawing/2014/main" id="{1C70FA17-3E6E-424C-AFB2-D2788536DA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97044" y="2574966"/>
            <a:ext cx="2012102" cy="2012102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22BC343C-7517-4C82-B0F0-DCE89668BBF2}"/>
              </a:ext>
            </a:extLst>
          </p:cNvPr>
          <p:cNvGrpSpPr/>
          <p:nvPr/>
        </p:nvGrpSpPr>
        <p:grpSpPr>
          <a:xfrm>
            <a:off x="990987" y="1157553"/>
            <a:ext cx="6366158" cy="5142516"/>
            <a:chOff x="965820" y="1152939"/>
            <a:chExt cx="6366158" cy="5142516"/>
          </a:xfrm>
        </p:grpSpPr>
        <p:sp>
          <p:nvSpPr>
            <p:cNvPr id="4" name="四角形: 角を丸くする 3">
              <a:extLst>
                <a:ext uri="{FF2B5EF4-FFF2-40B4-BE49-F238E27FC236}">
                  <a16:creationId xmlns:a16="http://schemas.microsoft.com/office/drawing/2014/main" id="{B13F3FD4-83CF-4394-8F33-0BCA35513761}"/>
                </a:ext>
              </a:extLst>
            </p:cNvPr>
            <p:cNvSpPr/>
            <p:nvPr/>
          </p:nvSpPr>
          <p:spPr>
            <a:xfrm>
              <a:off x="965820" y="1152939"/>
              <a:ext cx="4812128" cy="5142516"/>
            </a:xfrm>
            <a:prstGeom prst="roundRect">
              <a:avLst>
                <a:gd name="adj" fmla="val 8648"/>
              </a:avLst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6" name="矢印: 右 5">
              <a:extLst>
                <a:ext uri="{FF2B5EF4-FFF2-40B4-BE49-F238E27FC236}">
                  <a16:creationId xmlns:a16="http://schemas.microsoft.com/office/drawing/2014/main" id="{87C664BE-E3BE-4606-A71E-48299618A566}"/>
                </a:ext>
              </a:extLst>
            </p:cNvPr>
            <p:cNvSpPr/>
            <p:nvPr/>
          </p:nvSpPr>
          <p:spPr>
            <a:xfrm>
              <a:off x="5437880" y="2838895"/>
              <a:ext cx="1046923" cy="1484244"/>
            </a:xfrm>
            <a:prstGeom prst="righ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C00000"/>
                </a:solidFill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890D4077-B07F-4C15-A339-F85A098828D3}"/>
                </a:ext>
              </a:extLst>
            </p:cNvPr>
            <p:cNvSpPr txBox="1"/>
            <p:nvPr/>
          </p:nvSpPr>
          <p:spPr>
            <a:xfrm>
              <a:off x="4918496" y="2232229"/>
              <a:ext cx="241348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ja-JP" altLang="en-US" sz="2400" b="1" dirty="0">
                  <a:solidFill>
                    <a:srgbClr val="0070C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ぜんぶ</a:t>
              </a:r>
              <a:r>
                <a:rPr lang="ja-JP" altLang="en-US" sz="2400" b="1" i="0" dirty="0">
                  <a:solidFill>
                    <a:srgbClr val="0070C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あわせて</a:t>
              </a:r>
              <a:endParaRPr lang="en-US" altLang="ja-JP" sz="2400" b="1" i="0" dirty="0">
                <a:solidFill>
                  <a:srgbClr val="0070C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9896358B-6913-49F4-A6B4-132B01F192FB}"/>
              </a:ext>
            </a:extLst>
          </p:cNvPr>
          <p:cNvSpPr txBox="1"/>
          <p:nvPr/>
        </p:nvSpPr>
        <p:spPr>
          <a:xfrm>
            <a:off x="4252233" y="1289169"/>
            <a:ext cx="2503850" cy="707886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モーターなど</a:t>
            </a:r>
            <a:endParaRPr lang="en-US" altLang="ja-JP" sz="20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はたらきかけるもの</a:t>
            </a:r>
            <a:endParaRPr lang="en-US" altLang="ja-JP" sz="20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9885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2" grpId="0"/>
      <p:bldP spid="24" grpId="0" animBg="1"/>
      <p:bldP spid="3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A047B88-7FAF-4923-87A6-D8E2AD11F6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67" y="4382997"/>
            <a:ext cx="1987951" cy="1726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95FA3CAB-E8B9-4498-880C-898BDF1F77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5448" y="1247882"/>
            <a:ext cx="1401550" cy="235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45177118-2487-4D39-B2DE-F8AF27BE7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このなかでロボットはどれでしょう？</a:t>
            </a:r>
            <a:endParaRPr kumimoji="1" lang="ja-JP" altLang="en-US" dirty="0"/>
          </a:p>
        </p:txBody>
      </p:sp>
      <p:sp>
        <p:nvSpPr>
          <p:cNvPr id="13" name="楕円 12">
            <a:extLst>
              <a:ext uri="{FF2B5EF4-FFF2-40B4-BE49-F238E27FC236}">
                <a16:creationId xmlns:a16="http://schemas.microsoft.com/office/drawing/2014/main" id="{F1B65F6D-A6EA-4DAE-8D69-01A0CE2DA55A}"/>
              </a:ext>
            </a:extLst>
          </p:cNvPr>
          <p:cNvSpPr/>
          <p:nvPr/>
        </p:nvSpPr>
        <p:spPr>
          <a:xfrm>
            <a:off x="6487432" y="1341232"/>
            <a:ext cx="609600" cy="6096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楕円 13">
            <a:extLst>
              <a:ext uri="{FF2B5EF4-FFF2-40B4-BE49-F238E27FC236}">
                <a16:creationId xmlns:a16="http://schemas.microsoft.com/office/drawing/2014/main" id="{1F1EC2D6-D7C1-42D2-8647-EB6618ED0A32}"/>
              </a:ext>
            </a:extLst>
          </p:cNvPr>
          <p:cNvSpPr/>
          <p:nvPr/>
        </p:nvSpPr>
        <p:spPr>
          <a:xfrm>
            <a:off x="607651" y="3897975"/>
            <a:ext cx="609600" cy="6096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" name="楕円 14">
            <a:extLst>
              <a:ext uri="{FF2B5EF4-FFF2-40B4-BE49-F238E27FC236}">
                <a16:creationId xmlns:a16="http://schemas.microsoft.com/office/drawing/2014/main" id="{50FF1C9E-72D6-4DAB-9E69-E088F4658359}"/>
              </a:ext>
            </a:extLst>
          </p:cNvPr>
          <p:cNvSpPr/>
          <p:nvPr/>
        </p:nvSpPr>
        <p:spPr>
          <a:xfrm>
            <a:off x="3483796" y="3885107"/>
            <a:ext cx="609600" cy="6096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741C708C-9393-40D4-9CA0-E243295B0C28}"/>
              </a:ext>
            </a:extLst>
          </p:cNvPr>
          <p:cNvGrpSpPr/>
          <p:nvPr/>
        </p:nvGrpSpPr>
        <p:grpSpPr>
          <a:xfrm>
            <a:off x="7541434" y="3885107"/>
            <a:ext cx="641474" cy="622468"/>
            <a:chOff x="6679096" y="317908"/>
            <a:chExt cx="641474" cy="622468"/>
          </a:xfrm>
        </p:grpSpPr>
        <p:cxnSp>
          <p:nvCxnSpPr>
            <p:cNvPr id="25" name="直線コネクタ 24">
              <a:extLst>
                <a:ext uri="{FF2B5EF4-FFF2-40B4-BE49-F238E27FC236}">
                  <a16:creationId xmlns:a16="http://schemas.microsoft.com/office/drawing/2014/main" id="{6ACF45FE-8A2F-4C4D-80E5-C7E2FE6F1813}"/>
                </a:ext>
              </a:extLst>
            </p:cNvPr>
            <p:cNvCxnSpPr>
              <a:cxnSpLocks/>
            </p:cNvCxnSpPr>
            <p:nvPr/>
          </p:nvCxnSpPr>
          <p:spPr>
            <a:xfrm>
              <a:off x="6679096" y="317908"/>
              <a:ext cx="622468" cy="622468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コネクタ 25">
              <a:extLst>
                <a:ext uri="{FF2B5EF4-FFF2-40B4-BE49-F238E27FC236}">
                  <a16:creationId xmlns:a16="http://schemas.microsoft.com/office/drawing/2014/main" id="{3698841B-67C8-4501-A7E4-76C20F07C14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98102" y="317908"/>
              <a:ext cx="622468" cy="622468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9DE2686D-6599-4F20-ABCF-A9FAEA23357A}"/>
              </a:ext>
            </a:extLst>
          </p:cNvPr>
          <p:cNvGrpSpPr/>
          <p:nvPr/>
        </p:nvGrpSpPr>
        <p:grpSpPr>
          <a:xfrm>
            <a:off x="3609358" y="1363211"/>
            <a:ext cx="641474" cy="622468"/>
            <a:chOff x="6679096" y="317908"/>
            <a:chExt cx="641474" cy="622468"/>
          </a:xfrm>
        </p:grpSpPr>
        <p:cxnSp>
          <p:nvCxnSpPr>
            <p:cNvPr id="28" name="直線コネクタ 27">
              <a:extLst>
                <a:ext uri="{FF2B5EF4-FFF2-40B4-BE49-F238E27FC236}">
                  <a16:creationId xmlns:a16="http://schemas.microsoft.com/office/drawing/2014/main" id="{71653328-9D52-49AF-9BD6-A2A52D86FC04}"/>
                </a:ext>
              </a:extLst>
            </p:cNvPr>
            <p:cNvCxnSpPr>
              <a:cxnSpLocks/>
            </p:cNvCxnSpPr>
            <p:nvPr/>
          </p:nvCxnSpPr>
          <p:spPr>
            <a:xfrm>
              <a:off x="6679096" y="317908"/>
              <a:ext cx="622468" cy="622468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01B418AC-FDC8-4E5A-BFFF-225A04E21D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98102" y="317908"/>
              <a:ext cx="622468" cy="622468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Picture 2">
            <a:extLst>
              <a:ext uri="{FF2B5EF4-FFF2-40B4-BE49-F238E27FC236}">
                <a16:creationId xmlns:a16="http://schemas.microsoft.com/office/drawing/2014/main" id="{16929392-B0E1-4EF0-B0C5-F788612C7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681" y="1247882"/>
            <a:ext cx="1688033" cy="227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BED2A65C-4E28-4CD3-BAA7-28CAF20B69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745" y="1723124"/>
            <a:ext cx="1752163" cy="1752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楕円 4">
            <a:extLst>
              <a:ext uri="{FF2B5EF4-FFF2-40B4-BE49-F238E27FC236}">
                <a16:creationId xmlns:a16="http://schemas.microsoft.com/office/drawing/2014/main" id="{932AADB5-0C51-4200-8F38-9FB89F4CBE77}"/>
              </a:ext>
            </a:extLst>
          </p:cNvPr>
          <p:cNvSpPr/>
          <p:nvPr/>
        </p:nvSpPr>
        <p:spPr>
          <a:xfrm>
            <a:off x="620367" y="1463428"/>
            <a:ext cx="609600" cy="6096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0" name="Picture 10">
            <a:extLst>
              <a:ext uri="{FF2B5EF4-FFF2-40B4-BE49-F238E27FC236}">
                <a16:creationId xmlns:a16="http://schemas.microsoft.com/office/drawing/2014/main" id="{906CAD43-4841-4A45-A211-2B7235F51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492" y="4245129"/>
            <a:ext cx="2143125" cy="1591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8D8DAED6-2F06-4F3C-A3D9-B43AAF9637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000" y="4083166"/>
            <a:ext cx="2090338" cy="1591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3399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2E9EBB-AFED-4FC7-9949-D0AE0D6FB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じどうはんばいきでジュースをかって</a:t>
            </a:r>
            <a:r>
              <a:rPr lang="ja-JP" altLang="en-US" dirty="0"/>
              <a:t>みよう</a:t>
            </a:r>
            <a:endParaRPr kumimoji="1" lang="ja-JP" altLang="en-US" dirty="0"/>
          </a:p>
        </p:txBody>
      </p: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B60D38DB-9917-4AB2-9E85-A05C4BCED23B}"/>
              </a:ext>
            </a:extLst>
          </p:cNvPr>
          <p:cNvGrpSpPr/>
          <p:nvPr/>
        </p:nvGrpSpPr>
        <p:grpSpPr>
          <a:xfrm>
            <a:off x="1" y="1766655"/>
            <a:ext cx="8975116" cy="3324689"/>
            <a:chOff x="204864" y="3655143"/>
            <a:chExt cx="8640381" cy="3324689"/>
          </a:xfrm>
        </p:grpSpPr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D835D3B7-CFE4-415C-9557-05DED083B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4864" y="3655143"/>
              <a:ext cx="8640381" cy="3324689"/>
            </a:xfrm>
            <a:prstGeom prst="rect">
              <a:avLst/>
            </a:prstGeom>
          </p:spPr>
        </p:pic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05BEF29A-3B04-446A-8000-3C44CD05CE1B}"/>
                </a:ext>
              </a:extLst>
            </p:cNvPr>
            <p:cNvSpPr txBox="1"/>
            <p:nvPr/>
          </p:nvSpPr>
          <p:spPr>
            <a:xfrm>
              <a:off x="1719955" y="4358757"/>
              <a:ext cx="5610198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プログラミングとは、</a:t>
              </a:r>
              <a:endParaRPr lang="en-US" altLang="ja-JP" sz="2000" b="1" i="0" dirty="0">
                <a:solidFill>
                  <a:schemeClr val="accent4">
                    <a:lumMod val="7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コンピューター</a:t>
              </a:r>
              <a:r>
                <a:rPr lang="ja-JP" altLang="en-US" sz="2000" b="1" i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にさせたい</a:t>
              </a:r>
              <a:r>
                <a:rPr lang="ja-JP" altLang="en-US" sz="2000" b="1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しごと</a:t>
              </a:r>
              <a:r>
                <a:rPr lang="ja-JP" altLang="en-US" sz="2000" b="1" i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（しょり）</a:t>
              </a: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endParaRPr lang="en-US" altLang="ja-JP" sz="2000" b="1" i="0" dirty="0">
                <a:solidFill>
                  <a:schemeClr val="accent4">
                    <a:lumMod val="7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200000"/>
                </a:lnSpc>
              </a:pPr>
              <a:r>
                <a:rPr lang="ja-JP" altLang="en-US" sz="2000" b="1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じゅんばん</a:t>
              </a:r>
              <a:r>
                <a:rPr lang="ja-JP" altLang="en-US" sz="2000" b="1" i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</a:t>
              </a:r>
              <a:r>
                <a:rPr lang="ja-JP" altLang="en-US" sz="2000" b="1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r>
                <a:rPr lang="ja-JP" altLang="en-US" sz="2000" b="1" i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いて</a:t>
              </a: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いくことだよ！</a:t>
              </a:r>
              <a:endParaRPr kumimoji="1" lang="ja-JP" altLang="en-US" sz="2000" b="1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47347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1611383"/>
            <a:ext cx="8026682" cy="746846"/>
          </a:xfrm>
        </p:spPr>
        <p:txBody>
          <a:bodyPr rtlCol="0"/>
          <a:lstStyle/>
          <a:p>
            <a:pPr rtl="0"/>
            <a:r>
              <a:rPr lang="ja-JP" altLang="en-US"/>
              <a:t>ロボットをうごかす</a:t>
            </a:r>
            <a:r>
              <a:rPr lang="ja-JP" altLang="en-US" dirty="0"/>
              <a:t>ためにはどうしたらいい？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きみならどうする？</a:t>
            </a:r>
          </a:p>
        </p:txBody>
      </p:sp>
    </p:spTree>
    <p:extLst>
      <p:ext uri="{BB962C8B-B14F-4D97-AF65-F5344CB8AC3E}">
        <p14:creationId xmlns:p14="http://schemas.microsoft.com/office/powerpoint/2010/main" val="20664759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3EE2ED26-CDAD-46A8-8A82-A95A64791A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758"/>
          <a:stretch/>
        </p:blipFill>
        <p:spPr>
          <a:xfrm>
            <a:off x="2024109" y="1028827"/>
            <a:ext cx="5095782" cy="360842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リンゴをはこんでほしいん</a:t>
            </a:r>
            <a:r>
              <a:rPr lang="ja-JP" altLang="en-US" dirty="0"/>
              <a:t>だけど・・・</a:t>
            </a:r>
          </a:p>
        </p:txBody>
      </p:sp>
      <p:pic>
        <p:nvPicPr>
          <p:cNvPr id="9" name="グラフィックス 8" descr="ロボット">
            <a:extLst>
              <a:ext uri="{FF2B5EF4-FFF2-40B4-BE49-F238E27FC236}">
                <a16:creationId xmlns:a16="http://schemas.microsoft.com/office/drawing/2014/main" id="{D688B396-6210-4038-89D3-8690B55111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07789" y="2596513"/>
            <a:ext cx="2012102" cy="2012102"/>
          </a:xfrm>
          <a:prstGeom prst="rect">
            <a:avLst/>
          </a:prstGeom>
        </p:spPr>
      </p:pic>
      <p:pic>
        <p:nvPicPr>
          <p:cNvPr id="11" name="グラフィックス 10" descr="りんご">
            <a:extLst>
              <a:ext uri="{FF2B5EF4-FFF2-40B4-BE49-F238E27FC236}">
                <a16:creationId xmlns:a16="http://schemas.microsoft.com/office/drawing/2014/main" id="{2AEBF832-7D08-4874-BDC6-2D1A1634DC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83018" y="2339631"/>
            <a:ext cx="513765" cy="513765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544825" y="5105516"/>
            <a:ext cx="6372689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ロボット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に「もって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きて！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」という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ロボットをテレビの</a:t>
            </a:r>
            <a:r>
              <a:rPr kumimoji="1"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リモコンでそうさする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kumimoji="1"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ロボットがリンゴをはこぶ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ためのプログラミングをする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D04E7AA-A51B-45B4-89FC-8E0A64AAC42C}"/>
              </a:ext>
            </a:extLst>
          </p:cNvPr>
          <p:cNvSpPr txBox="1"/>
          <p:nvPr/>
        </p:nvSpPr>
        <p:spPr>
          <a:xfrm>
            <a:off x="176460" y="4592119"/>
            <a:ext cx="940405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クイズ！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キッチンにあるリンゴを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リビングまではこんで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もらうためには？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BAE6C460-9F92-435B-B378-92BBEFD7E7C9}"/>
              </a:ext>
            </a:extLst>
          </p:cNvPr>
          <p:cNvGrpSpPr/>
          <p:nvPr/>
        </p:nvGrpSpPr>
        <p:grpSpPr>
          <a:xfrm>
            <a:off x="5362832" y="5199684"/>
            <a:ext cx="3355301" cy="1457509"/>
            <a:chOff x="3226646" y="3849198"/>
            <a:chExt cx="6023517" cy="2763462"/>
          </a:xfrm>
        </p:grpSpPr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46B97E27-4C05-4B67-8502-538EF3BFF2B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654128" y="4069208"/>
              <a:ext cx="1596035" cy="2543452"/>
            </a:xfrm>
            <a:prstGeom prst="rect">
              <a:avLst/>
            </a:prstGeom>
          </p:spPr>
        </p:pic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424B8171-5981-4BED-8E62-8907F1C82053}"/>
                </a:ext>
              </a:extLst>
            </p:cNvPr>
            <p:cNvGrpSpPr/>
            <p:nvPr/>
          </p:nvGrpSpPr>
          <p:grpSpPr>
            <a:xfrm>
              <a:off x="3226646" y="3849198"/>
              <a:ext cx="4213927" cy="2216014"/>
              <a:chOff x="2908619" y="699105"/>
              <a:chExt cx="4213927" cy="2216014"/>
            </a:xfrm>
          </p:grpSpPr>
          <p:sp>
            <p:nvSpPr>
              <p:cNvPr id="25" name="吹き出し: 角を丸めた四角形 24">
                <a:extLst>
                  <a:ext uri="{FF2B5EF4-FFF2-40B4-BE49-F238E27FC236}">
                    <a16:creationId xmlns:a16="http://schemas.microsoft.com/office/drawing/2014/main" id="{477F729F-600B-4CB8-8831-BC341B7AD7F3}"/>
                  </a:ext>
                </a:extLst>
              </p:cNvPr>
              <p:cNvSpPr/>
              <p:nvPr/>
            </p:nvSpPr>
            <p:spPr>
              <a:xfrm>
                <a:off x="2908619" y="699105"/>
                <a:ext cx="4067720" cy="2216014"/>
              </a:xfrm>
              <a:prstGeom prst="wedgeRoundRectCallout">
                <a:avLst>
                  <a:gd name="adj1" fmla="val 65740"/>
                  <a:gd name="adj2" fmla="val 22489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ACCDE0BD-E83B-4D73-A0E7-B9740431AA60}"/>
                  </a:ext>
                </a:extLst>
              </p:cNvPr>
              <p:cNvSpPr txBox="1"/>
              <p:nvPr/>
            </p:nvSpPr>
            <p:spPr>
              <a:xfrm>
                <a:off x="3019535" y="748072"/>
                <a:ext cx="4103011" cy="19621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kumimoji="1" lang="ja-JP" altLang="en-US" sz="14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ロボットは、</a:t>
                </a:r>
                <a:endParaRPr kumimoji="1" lang="en-US" altLang="ja-JP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150000"/>
                  </a:lnSpc>
                </a:pPr>
                <a:r>
                  <a:rPr kumimoji="1" lang="ja-JP" altLang="en-US" sz="14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どうすれば</a:t>
                </a:r>
                <a:endParaRPr kumimoji="1" lang="en-US" altLang="ja-JP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150000"/>
                  </a:lnSpc>
                </a:pPr>
                <a:r>
                  <a:rPr kumimoji="1" lang="ja-JP" altLang="en-US" sz="14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うごいてくれるかな？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64329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2B378F10-6223-4A4D-B259-B609EDF592C2}"/>
              </a:ext>
            </a:extLst>
          </p:cNvPr>
          <p:cNvSpPr txBox="1"/>
          <p:nvPr/>
        </p:nvSpPr>
        <p:spPr>
          <a:xfrm>
            <a:off x="1097999" y="1355847"/>
            <a:ext cx="596004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ロボット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に「もって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きて！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」という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リンゴをはこんでほしいん</a:t>
            </a:r>
            <a:r>
              <a:rPr lang="ja-JP" altLang="en-US" dirty="0"/>
              <a:t>だけど・・・</a:t>
            </a: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A616E174-21EC-43E0-A417-B7DCC22A209F}"/>
              </a:ext>
            </a:extLst>
          </p:cNvPr>
          <p:cNvGrpSpPr/>
          <p:nvPr/>
        </p:nvGrpSpPr>
        <p:grpSpPr>
          <a:xfrm>
            <a:off x="281532" y="1306765"/>
            <a:ext cx="7118707" cy="5465746"/>
            <a:chOff x="281532" y="1306765"/>
            <a:chExt cx="7118707" cy="5465746"/>
          </a:xfrm>
        </p:grpSpPr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82F97F0F-0B18-4D5F-AFB1-DB2691DB45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3836" t="-4803" r="-226" b="4803"/>
            <a:stretch/>
          </p:blipFill>
          <p:spPr>
            <a:xfrm>
              <a:off x="2761200" y="4017600"/>
              <a:ext cx="780018" cy="676369"/>
            </a:xfrm>
            <a:prstGeom prst="rect">
              <a:avLst/>
            </a:prstGeom>
          </p:spPr>
        </p:pic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A26E2635-404E-4C75-9642-F422922E4AA1}"/>
                </a:ext>
              </a:extLst>
            </p:cNvPr>
            <p:cNvSpPr txBox="1"/>
            <p:nvPr/>
          </p:nvSpPr>
          <p:spPr>
            <a:xfrm>
              <a:off x="2320324" y="6195430"/>
              <a:ext cx="507991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800" i="0">
                  <a:solidFill>
                    <a:srgbClr val="067F9C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ロボットは</a:t>
              </a:r>
              <a:r>
                <a:rPr lang="ja-JP" altLang="en-US" b="1">
                  <a:solidFill>
                    <a:srgbClr val="067F9C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にんげん</a:t>
              </a:r>
              <a:r>
                <a:rPr lang="ja-JP" altLang="en-US" sz="1800" b="1" i="0">
                  <a:solidFill>
                    <a:srgbClr val="067F9C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のことば</a:t>
              </a:r>
              <a:r>
                <a:rPr lang="ja-JP" altLang="en-US" sz="1800" i="0">
                  <a:solidFill>
                    <a:srgbClr val="067F9C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r>
                <a:rPr lang="ja-JP" altLang="en-US" sz="1800" b="1" i="0" u="sng" dirty="0">
                  <a:solidFill>
                    <a:srgbClr val="067F9C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わかりません</a:t>
              </a:r>
              <a:r>
                <a:rPr lang="ja-JP" altLang="en-US" sz="1800" i="0" dirty="0">
                  <a:solidFill>
                    <a:srgbClr val="067F9C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kumimoji="1" lang="ja-JP" altLang="en-US" sz="1800" dirty="0">
                <a:solidFill>
                  <a:srgbClr val="067F9C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乗算記号 67">
              <a:extLst>
                <a:ext uri="{FF2B5EF4-FFF2-40B4-BE49-F238E27FC236}">
                  <a16:creationId xmlns:a16="http://schemas.microsoft.com/office/drawing/2014/main" id="{71C36138-919C-4D82-9A52-36B2A31D9F2B}"/>
                </a:ext>
              </a:extLst>
            </p:cNvPr>
            <p:cNvSpPr/>
            <p:nvPr/>
          </p:nvSpPr>
          <p:spPr>
            <a:xfrm>
              <a:off x="281532" y="1306765"/>
              <a:ext cx="770122" cy="802491"/>
            </a:xfrm>
            <a:prstGeom prst="mathMultiply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63" name="グラフィックス 62" descr="ロボット">
            <a:extLst>
              <a:ext uri="{FF2B5EF4-FFF2-40B4-BE49-F238E27FC236}">
                <a16:creationId xmlns:a16="http://schemas.microsoft.com/office/drawing/2014/main" id="{DF54522C-A7D4-48A7-9DA8-403EF036A6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94041" y="4307931"/>
            <a:ext cx="1879065" cy="1879065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A304E024-28AD-476C-86F6-0326C4BE24F5}"/>
              </a:ext>
            </a:extLst>
          </p:cNvPr>
          <p:cNvGrpSpPr/>
          <p:nvPr/>
        </p:nvGrpSpPr>
        <p:grpSpPr>
          <a:xfrm>
            <a:off x="2746189" y="2454811"/>
            <a:ext cx="3343893" cy="1351320"/>
            <a:chOff x="2746189" y="2454811"/>
            <a:chExt cx="3343893" cy="1351320"/>
          </a:xfrm>
        </p:grpSpPr>
        <p:pic>
          <p:nvPicPr>
            <p:cNvPr id="72" name="図 71">
              <a:extLst>
                <a:ext uri="{FF2B5EF4-FFF2-40B4-BE49-F238E27FC236}">
                  <a16:creationId xmlns:a16="http://schemas.microsoft.com/office/drawing/2014/main" id="{6EC6E1F4-3D07-45D0-BAAE-747D0CDD91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46189" y="2672818"/>
              <a:ext cx="1057759" cy="1133313"/>
            </a:xfrm>
            <a:prstGeom prst="rect">
              <a:avLst/>
            </a:prstGeom>
          </p:spPr>
        </p:pic>
        <p:pic>
          <p:nvPicPr>
            <p:cNvPr id="73" name="図 72">
              <a:extLst>
                <a:ext uri="{FF2B5EF4-FFF2-40B4-BE49-F238E27FC236}">
                  <a16:creationId xmlns:a16="http://schemas.microsoft.com/office/drawing/2014/main" id="{416CF5A1-4D12-4502-841F-FC7769928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3764458" y="2481246"/>
              <a:ext cx="2191649" cy="721874"/>
            </a:xfrm>
            <a:prstGeom prst="rect">
              <a:avLst/>
            </a:prstGeom>
          </p:spPr>
        </p:pic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70BE5958-28A1-43EB-ADF0-2F8B71804F44}"/>
                </a:ext>
              </a:extLst>
            </p:cNvPr>
            <p:cNvSpPr txBox="1"/>
            <p:nvPr/>
          </p:nvSpPr>
          <p:spPr>
            <a:xfrm>
              <a:off x="4086836" y="2454811"/>
              <a:ext cx="20032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って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きて！</a:t>
              </a:r>
              <a:endParaRPr kumimoji="1"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5355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リンゴをはこんでほしいんだけど・・・</a:t>
            </a:r>
            <a:endParaRPr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1098000" y="1350000"/>
            <a:ext cx="596004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2"/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ロボットをテレビの</a:t>
            </a:r>
            <a:r>
              <a:rPr kumimoji="1"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リモコンでそうさする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1D78BF8A-D36B-41DB-8FA3-23092605CBBF}"/>
              </a:ext>
            </a:extLst>
          </p:cNvPr>
          <p:cNvGrpSpPr/>
          <p:nvPr/>
        </p:nvGrpSpPr>
        <p:grpSpPr>
          <a:xfrm>
            <a:off x="3487146" y="2010753"/>
            <a:ext cx="1492852" cy="1736647"/>
            <a:chOff x="1680129" y="3564012"/>
            <a:chExt cx="1084479" cy="1261583"/>
          </a:xfrm>
        </p:grpSpPr>
        <p:pic>
          <p:nvPicPr>
            <p:cNvPr id="30" name="グラフィックス 29" descr="リモート コントロール">
              <a:extLst>
                <a:ext uri="{FF2B5EF4-FFF2-40B4-BE49-F238E27FC236}">
                  <a16:creationId xmlns:a16="http://schemas.microsoft.com/office/drawing/2014/main" id="{F31D2DE8-38AA-4232-8F45-5A6143E8FA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781253">
              <a:off x="1680129" y="3911195"/>
              <a:ext cx="914400" cy="914400"/>
            </a:xfrm>
            <a:prstGeom prst="rect">
              <a:avLst/>
            </a:prstGeom>
          </p:spPr>
        </p:pic>
        <p:grpSp>
          <p:nvGrpSpPr>
            <p:cNvPr id="38" name="グループ化 37">
              <a:extLst>
                <a:ext uri="{FF2B5EF4-FFF2-40B4-BE49-F238E27FC236}">
                  <a16:creationId xmlns:a16="http://schemas.microsoft.com/office/drawing/2014/main" id="{DEABB4FA-6033-43E4-8C33-F9CFF023858C}"/>
                </a:ext>
              </a:extLst>
            </p:cNvPr>
            <p:cNvGrpSpPr/>
            <p:nvPr/>
          </p:nvGrpSpPr>
          <p:grpSpPr>
            <a:xfrm rot="343904">
              <a:off x="2425873" y="3564012"/>
              <a:ext cx="338735" cy="361515"/>
              <a:chOff x="2942919" y="3672294"/>
              <a:chExt cx="338735" cy="361515"/>
            </a:xfrm>
          </p:grpSpPr>
          <p:sp>
            <p:nvSpPr>
              <p:cNvPr id="34" name="フリーフォーム: 図形 33">
                <a:extLst>
                  <a:ext uri="{FF2B5EF4-FFF2-40B4-BE49-F238E27FC236}">
                    <a16:creationId xmlns:a16="http://schemas.microsoft.com/office/drawing/2014/main" id="{A5E32372-F841-498D-89D5-EE4354149D74}"/>
                  </a:ext>
                </a:extLst>
              </p:cNvPr>
              <p:cNvSpPr/>
              <p:nvPr/>
            </p:nvSpPr>
            <p:spPr>
              <a:xfrm rot="4262062">
                <a:off x="2974836" y="3863367"/>
                <a:ext cx="170442" cy="170442"/>
              </a:xfrm>
              <a:custGeom>
                <a:avLst/>
                <a:gdLst>
                  <a:gd name="connsiteX0" fmla="*/ 32261 w 170442"/>
                  <a:gd name="connsiteY0" fmla="*/ 170443 h 170442"/>
                  <a:gd name="connsiteX1" fmla="*/ 0 w 170442"/>
                  <a:gd name="connsiteY1" fmla="*/ 170443 h 170442"/>
                  <a:gd name="connsiteX2" fmla="*/ 170443 w 170442"/>
                  <a:gd name="connsiteY2" fmla="*/ 0 h 170442"/>
                  <a:gd name="connsiteX3" fmla="*/ 170443 w 170442"/>
                  <a:gd name="connsiteY3" fmla="*/ 32261 h 170442"/>
                  <a:gd name="connsiteX4" fmla="*/ 32261 w 170442"/>
                  <a:gd name="connsiteY4" fmla="*/ 170443 h 17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0442" h="170442">
                    <a:moveTo>
                      <a:pt x="32261" y="170443"/>
                    </a:moveTo>
                    <a:lnTo>
                      <a:pt x="0" y="170443"/>
                    </a:lnTo>
                    <a:cubicBezTo>
                      <a:pt x="118" y="76359"/>
                      <a:pt x="76359" y="118"/>
                      <a:pt x="170443" y="0"/>
                    </a:cubicBezTo>
                    <a:lnTo>
                      <a:pt x="170443" y="32261"/>
                    </a:lnTo>
                    <a:cubicBezTo>
                      <a:pt x="94164" y="32349"/>
                      <a:pt x="32349" y="94164"/>
                      <a:pt x="32261" y="170443"/>
                    </a:cubicBezTo>
                    <a:close/>
                  </a:path>
                </a:pathLst>
              </a:custGeom>
              <a:solidFill>
                <a:srgbClr val="79AE02"/>
              </a:solidFill>
              <a:ln w="53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  <p:sp>
            <p:nvSpPr>
              <p:cNvPr id="35" name="フリーフォーム: 図形 34">
                <a:extLst>
                  <a:ext uri="{FF2B5EF4-FFF2-40B4-BE49-F238E27FC236}">
                    <a16:creationId xmlns:a16="http://schemas.microsoft.com/office/drawing/2014/main" id="{6A858946-7914-4C6B-ABCD-11368DDA5A23}"/>
                  </a:ext>
                </a:extLst>
              </p:cNvPr>
              <p:cNvSpPr/>
              <p:nvPr/>
            </p:nvSpPr>
            <p:spPr>
              <a:xfrm rot="4262062">
                <a:off x="2958775" y="3767972"/>
                <a:ext cx="254589" cy="254374"/>
              </a:xfrm>
              <a:custGeom>
                <a:avLst/>
                <a:gdLst>
                  <a:gd name="connsiteX0" fmla="*/ 32261 w 254589"/>
                  <a:gd name="connsiteY0" fmla="*/ 254374 h 254374"/>
                  <a:gd name="connsiteX1" fmla="*/ 0 w 254589"/>
                  <a:gd name="connsiteY1" fmla="*/ 254374 h 254374"/>
                  <a:gd name="connsiteX2" fmla="*/ 254589 w 254589"/>
                  <a:gd name="connsiteY2" fmla="*/ 0 h 254374"/>
                  <a:gd name="connsiteX3" fmla="*/ 254589 w 254589"/>
                  <a:gd name="connsiteY3" fmla="*/ 32260 h 254374"/>
                  <a:gd name="connsiteX4" fmla="*/ 32261 w 254589"/>
                  <a:gd name="connsiteY4" fmla="*/ 254374 h 2543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4589" h="254374">
                    <a:moveTo>
                      <a:pt x="32261" y="254374"/>
                    </a:moveTo>
                    <a:lnTo>
                      <a:pt x="0" y="254374"/>
                    </a:lnTo>
                    <a:cubicBezTo>
                      <a:pt x="267" y="113914"/>
                      <a:pt x="114129" y="148"/>
                      <a:pt x="254589" y="0"/>
                    </a:cubicBezTo>
                    <a:lnTo>
                      <a:pt x="254589" y="32260"/>
                    </a:lnTo>
                    <a:cubicBezTo>
                      <a:pt x="131945" y="32408"/>
                      <a:pt x="32527" y="131731"/>
                      <a:pt x="32261" y="254374"/>
                    </a:cubicBezTo>
                    <a:close/>
                  </a:path>
                </a:pathLst>
              </a:custGeom>
              <a:solidFill>
                <a:srgbClr val="79AE02"/>
              </a:solidFill>
              <a:ln w="53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  <p:sp>
            <p:nvSpPr>
              <p:cNvPr id="36" name="フリーフォーム: 図形 35">
                <a:extLst>
                  <a:ext uri="{FF2B5EF4-FFF2-40B4-BE49-F238E27FC236}">
                    <a16:creationId xmlns:a16="http://schemas.microsoft.com/office/drawing/2014/main" id="{C7A47741-D35B-4D74-8FD1-FF96B68684FF}"/>
                  </a:ext>
                </a:extLst>
              </p:cNvPr>
              <p:cNvSpPr/>
              <p:nvPr/>
            </p:nvSpPr>
            <p:spPr>
              <a:xfrm rot="4262062">
                <a:off x="2942919" y="3672294"/>
                <a:ext cx="338735" cy="338735"/>
              </a:xfrm>
              <a:custGeom>
                <a:avLst/>
                <a:gdLst>
                  <a:gd name="connsiteX0" fmla="*/ 32261 w 338735"/>
                  <a:gd name="connsiteY0" fmla="*/ 338735 h 338735"/>
                  <a:gd name="connsiteX1" fmla="*/ 0 w 338735"/>
                  <a:gd name="connsiteY1" fmla="*/ 338735 h 338735"/>
                  <a:gd name="connsiteX2" fmla="*/ 338735 w 338735"/>
                  <a:gd name="connsiteY2" fmla="*/ 0 h 338735"/>
                  <a:gd name="connsiteX3" fmla="*/ 338735 w 338735"/>
                  <a:gd name="connsiteY3" fmla="*/ 32261 h 338735"/>
                  <a:gd name="connsiteX4" fmla="*/ 32261 w 338735"/>
                  <a:gd name="connsiteY4" fmla="*/ 338735 h 338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735" h="338735">
                    <a:moveTo>
                      <a:pt x="32261" y="338735"/>
                    </a:moveTo>
                    <a:lnTo>
                      <a:pt x="0" y="338735"/>
                    </a:lnTo>
                    <a:cubicBezTo>
                      <a:pt x="208" y="151743"/>
                      <a:pt x="151743" y="208"/>
                      <a:pt x="338735" y="0"/>
                    </a:cubicBezTo>
                    <a:lnTo>
                      <a:pt x="338735" y="32261"/>
                    </a:lnTo>
                    <a:cubicBezTo>
                      <a:pt x="169548" y="32438"/>
                      <a:pt x="32438" y="169548"/>
                      <a:pt x="32261" y="338735"/>
                    </a:cubicBezTo>
                    <a:close/>
                  </a:path>
                </a:pathLst>
              </a:custGeom>
              <a:solidFill>
                <a:srgbClr val="79AE02"/>
              </a:solidFill>
              <a:ln w="535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ja-JP" altLang="en-US"/>
              </a:p>
            </p:txBody>
          </p:sp>
        </p:grp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A616E174-21EC-43E0-A417-B7DCC22A209F}"/>
              </a:ext>
            </a:extLst>
          </p:cNvPr>
          <p:cNvGrpSpPr/>
          <p:nvPr/>
        </p:nvGrpSpPr>
        <p:grpSpPr>
          <a:xfrm>
            <a:off x="281532" y="1306765"/>
            <a:ext cx="6753034" cy="5457312"/>
            <a:chOff x="281532" y="1306765"/>
            <a:chExt cx="6753034" cy="5457312"/>
          </a:xfrm>
        </p:grpSpPr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82F97F0F-0B18-4D5F-AFB1-DB2691DB45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73836" t="-4803" r="-226" b="4803"/>
            <a:stretch/>
          </p:blipFill>
          <p:spPr>
            <a:xfrm>
              <a:off x="2761200" y="4017600"/>
              <a:ext cx="780018" cy="676369"/>
            </a:xfrm>
            <a:prstGeom prst="rect">
              <a:avLst/>
            </a:prstGeom>
          </p:spPr>
        </p:pic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A26E2635-404E-4C75-9642-F422922E4AA1}"/>
                </a:ext>
              </a:extLst>
            </p:cNvPr>
            <p:cNvSpPr txBox="1"/>
            <p:nvPr/>
          </p:nvSpPr>
          <p:spPr>
            <a:xfrm>
              <a:off x="1377864" y="6186996"/>
              <a:ext cx="565670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067F9C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ロボット</a:t>
              </a:r>
              <a:r>
                <a:rPr lang="ja-JP" altLang="en-US" i="0">
                  <a:solidFill>
                    <a:srgbClr val="067F9C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は</a:t>
              </a:r>
              <a:r>
                <a:rPr lang="ja-JP" altLang="en-US" b="1" i="0">
                  <a:solidFill>
                    <a:srgbClr val="067F9C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テレビ</a:t>
              </a:r>
              <a:r>
                <a:rPr lang="ja-JP" altLang="en-US" b="1">
                  <a:solidFill>
                    <a:srgbClr val="067F9C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そうさ</a:t>
              </a:r>
              <a:r>
                <a:rPr lang="ja-JP" altLang="en-US" b="1" i="0">
                  <a:solidFill>
                    <a:srgbClr val="067F9C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のめいれい</a:t>
              </a:r>
              <a:r>
                <a:rPr lang="ja-JP" altLang="en-US">
                  <a:solidFill>
                    <a:srgbClr val="067F9C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r>
                <a:rPr lang="ja-JP" altLang="en-US" b="1" u="sng">
                  <a:solidFill>
                    <a:srgbClr val="067F9C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</a:t>
              </a:r>
              <a:r>
                <a:rPr lang="ja-JP" altLang="en-US" b="1" u="sng" dirty="0">
                  <a:solidFill>
                    <a:srgbClr val="067F9C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かりません</a:t>
              </a:r>
              <a:r>
                <a:rPr lang="ja-JP" altLang="en-US" dirty="0">
                  <a:solidFill>
                    <a:srgbClr val="067F9C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067F9C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乗算記号 67">
              <a:extLst>
                <a:ext uri="{FF2B5EF4-FFF2-40B4-BE49-F238E27FC236}">
                  <a16:creationId xmlns:a16="http://schemas.microsoft.com/office/drawing/2014/main" id="{71C36138-919C-4D82-9A52-36B2A31D9F2B}"/>
                </a:ext>
              </a:extLst>
            </p:cNvPr>
            <p:cNvSpPr/>
            <p:nvPr/>
          </p:nvSpPr>
          <p:spPr>
            <a:xfrm>
              <a:off x="281532" y="1306765"/>
              <a:ext cx="770122" cy="802491"/>
            </a:xfrm>
            <a:prstGeom prst="mathMultiply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63" name="グラフィックス 62" descr="ロボット">
            <a:extLst>
              <a:ext uri="{FF2B5EF4-FFF2-40B4-BE49-F238E27FC236}">
                <a16:creationId xmlns:a16="http://schemas.microsoft.com/office/drawing/2014/main" id="{DF54522C-A7D4-48A7-9DA8-403EF036A6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94041" y="4307931"/>
            <a:ext cx="1879065" cy="1879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180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リンゴをはこんでほしいんだけど・・・</a:t>
            </a:r>
            <a:endParaRPr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5D145F1-4677-4502-9CB1-9594981B071D}"/>
              </a:ext>
            </a:extLst>
          </p:cNvPr>
          <p:cNvSpPr txBox="1"/>
          <p:nvPr/>
        </p:nvSpPr>
        <p:spPr>
          <a:xfrm>
            <a:off x="1049688" y="1325162"/>
            <a:ext cx="69507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3"/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ロボット</a:t>
            </a:r>
            <a:r>
              <a:rPr kumimoji="1"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にリンゴをはこぶため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のプログラミングをする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9" name="グラフィックス 48" descr="ロボット">
            <a:extLst>
              <a:ext uri="{FF2B5EF4-FFF2-40B4-BE49-F238E27FC236}">
                <a16:creationId xmlns:a16="http://schemas.microsoft.com/office/drawing/2014/main" id="{0B67F16B-1A89-45AD-B887-CA524ED567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94041" y="4307931"/>
            <a:ext cx="1879065" cy="1879065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19C78D8-239F-40B5-A452-1DE39ED9BE9E}"/>
              </a:ext>
            </a:extLst>
          </p:cNvPr>
          <p:cNvGrpSpPr/>
          <p:nvPr/>
        </p:nvGrpSpPr>
        <p:grpSpPr>
          <a:xfrm>
            <a:off x="334735" y="1372806"/>
            <a:ext cx="6803454" cy="5399705"/>
            <a:chOff x="334735" y="1372806"/>
            <a:chExt cx="6803454" cy="5399705"/>
          </a:xfrm>
        </p:grpSpPr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5A4FBF7F-236E-4D8C-B964-AA6175BDC7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8784" t="-6920" r="24826" b="6920"/>
            <a:stretch/>
          </p:blipFill>
          <p:spPr>
            <a:xfrm>
              <a:off x="2760953" y="4016712"/>
              <a:ext cx="789217" cy="684354"/>
            </a:xfrm>
            <a:prstGeom prst="rect">
              <a:avLst/>
            </a:prstGeom>
          </p:spPr>
        </p:pic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B6A9A44F-9661-4FA3-87AD-8FC60EADD63A}"/>
                </a:ext>
              </a:extLst>
            </p:cNvPr>
            <p:cNvSpPr txBox="1"/>
            <p:nvPr/>
          </p:nvSpPr>
          <p:spPr>
            <a:xfrm>
              <a:off x="1651248" y="6195430"/>
              <a:ext cx="548694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ロボットは</a:t>
              </a:r>
              <a:r>
                <a:rPr lang="ja-JP" altLang="en-US" b="1" i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リンゴをはこぶめいれい</a:t>
              </a:r>
              <a:r>
                <a:rPr lang="ja-JP" altLang="en-US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r>
                <a:rPr lang="ja-JP" altLang="en-US" b="1" u="sng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わかります！</a:t>
              </a:r>
              <a:endParaRPr lang="en-US" altLang="ja-JP" b="1" i="0" u="sng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円: 塗りつぶしなし 65">
              <a:extLst>
                <a:ext uri="{FF2B5EF4-FFF2-40B4-BE49-F238E27FC236}">
                  <a16:creationId xmlns:a16="http://schemas.microsoft.com/office/drawing/2014/main" id="{92852C34-5116-46E5-9FEA-214BCAD88174}"/>
                </a:ext>
              </a:extLst>
            </p:cNvPr>
            <p:cNvSpPr/>
            <p:nvPr/>
          </p:nvSpPr>
          <p:spPr>
            <a:xfrm>
              <a:off x="334735" y="1372806"/>
              <a:ext cx="611810" cy="611810"/>
            </a:xfrm>
            <a:prstGeom prst="donu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BBA64384-2B27-40D0-A8A2-45C70DC8C84F}"/>
              </a:ext>
            </a:extLst>
          </p:cNvPr>
          <p:cNvGrpSpPr/>
          <p:nvPr/>
        </p:nvGrpSpPr>
        <p:grpSpPr>
          <a:xfrm>
            <a:off x="1651248" y="2269591"/>
            <a:ext cx="5841504" cy="1849648"/>
            <a:chOff x="1651248" y="2269591"/>
            <a:chExt cx="5841504" cy="1849648"/>
          </a:xfrm>
        </p:grpSpPr>
        <p:sp>
          <p:nvSpPr>
            <p:cNvPr id="64" name="吹き出し: 角を丸めた四角形 63">
              <a:extLst>
                <a:ext uri="{FF2B5EF4-FFF2-40B4-BE49-F238E27FC236}">
                  <a16:creationId xmlns:a16="http://schemas.microsoft.com/office/drawing/2014/main" id="{3503A482-3CD1-48A3-B323-C8484BB0614F}"/>
                </a:ext>
              </a:extLst>
            </p:cNvPr>
            <p:cNvSpPr/>
            <p:nvPr/>
          </p:nvSpPr>
          <p:spPr>
            <a:xfrm>
              <a:off x="3951999" y="2269591"/>
              <a:ext cx="3540753" cy="1849648"/>
            </a:xfrm>
            <a:prstGeom prst="wedgeRoundRectCallout">
              <a:avLst>
                <a:gd name="adj1" fmla="val -60431"/>
                <a:gd name="adj2" fmla="val -9669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72" name="図 71">
              <a:extLst>
                <a:ext uri="{FF2B5EF4-FFF2-40B4-BE49-F238E27FC236}">
                  <a16:creationId xmlns:a16="http://schemas.microsoft.com/office/drawing/2014/main" id="{D924A515-B4AB-4107-897A-E6EA55DC3D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51248" y="2473262"/>
              <a:ext cx="1743733" cy="1323557"/>
            </a:xfrm>
            <a:prstGeom prst="rect">
              <a:avLst/>
            </a:prstGeom>
          </p:spPr>
        </p:pic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CE92BD46-16C5-41D3-A1DA-8E028D854724}"/>
                </a:ext>
              </a:extLst>
            </p:cNvPr>
            <p:cNvSpPr txBox="1"/>
            <p:nvPr/>
          </p:nvSpPr>
          <p:spPr>
            <a:xfrm>
              <a:off x="4001240" y="2336170"/>
              <a:ext cx="3402737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リンゴの</a:t>
              </a:r>
              <a:r>
                <a:rPr kumimoji="1"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ところまでいどうして</a:t>
              </a: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リンゴをつかんで、</a:t>
              </a:r>
              <a:endPara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もどってくる！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4986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C8F48F3-BBA4-45AD-BC99-71075A74B6A5}"/>
              </a:ext>
            </a:extLst>
          </p:cNvPr>
          <p:cNvSpPr txBox="1"/>
          <p:nvPr/>
        </p:nvSpPr>
        <p:spPr>
          <a:xfrm>
            <a:off x="569462" y="1441719"/>
            <a:ext cx="5960047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おもいどおりに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ロボットをうごかすためには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ロボット</a:t>
            </a:r>
            <a:r>
              <a:rPr kumimoji="1" lang="ja-JP" altLang="en-US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やコンピューターがわかることば</a:t>
            </a:r>
            <a:r>
              <a:rPr kumimoji="1"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めいれいすることがひつようです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F573DC7B-F035-473B-A48E-DF341D7A2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ロボットをうごかすためには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995B94F8-F937-4E27-82A5-A8A223EF01C1}"/>
              </a:ext>
            </a:extLst>
          </p:cNvPr>
          <p:cNvGrpSpPr/>
          <p:nvPr/>
        </p:nvGrpSpPr>
        <p:grpSpPr>
          <a:xfrm>
            <a:off x="4224094" y="2803116"/>
            <a:ext cx="4526274" cy="1651095"/>
            <a:chOff x="2304876" y="3451670"/>
            <a:chExt cx="4526274" cy="1651095"/>
          </a:xfrm>
        </p:grpSpPr>
        <p:sp>
          <p:nvSpPr>
            <p:cNvPr id="6" name="吹き出し: 角を丸めた四角形 5">
              <a:extLst>
                <a:ext uri="{FF2B5EF4-FFF2-40B4-BE49-F238E27FC236}">
                  <a16:creationId xmlns:a16="http://schemas.microsoft.com/office/drawing/2014/main" id="{20119F8C-CA2A-4236-B59E-7BC8733EC392}"/>
                </a:ext>
              </a:extLst>
            </p:cNvPr>
            <p:cNvSpPr/>
            <p:nvPr/>
          </p:nvSpPr>
          <p:spPr>
            <a:xfrm>
              <a:off x="3782841" y="3451670"/>
              <a:ext cx="3013313" cy="1651095"/>
            </a:xfrm>
            <a:prstGeom prst="wedgeRoundRectCallout">
              <a:avLst>
                <a:gd name="adj1" fmla="val -60431"/>
                <a:gd name="adj2" fmla="val -20960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0E143B72-D2B1-439E-ADE2-DB38F28667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04876" y="3541738"/>
              <a:ext cx="1252153" cy="950430"/>
            </a:xfrm>
            <a:prstGeom prst="rect">
              <a:avLst/>
            </a:prstGeom>
          </p:spPr>
        </p:pic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0DFCFB6D-41EB-4655-BFB2-7750A4459716}"/>
                </a:ext>
              </a:extLst>
            </p:cNvPr>
            <p:cNvSpPr txBox="1"/>
            <p:nvPr/>
          </p:nvSpPr>
          <p:spPr>
            <a:xfrm>
              <a:off x="3747527" y="3541738"/>
              <a:ext cx="3083623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リンゴの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ところまでいどうして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リンゴをつかんで、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もどってくる！</a:t>
              </a:r>
            </a:p>
          </p:txBody>
        </p:sp>
      </p:grp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4BDCE309-80EA-4921-9689-6B90497F8589}"/>
              </a:ext>
            </a:extLst>
          </p:cNvPr>
          <p:cNvGrpSpPr/>
          <p:nvPr/>
        </p:nvGrpSpPr>
        <p:grpSpPr>
          <a:xfrm>
            <a:off x="2229145" y="2467627"/>
            <a:ext cx="4889636" cy="3827828"/>
            <a:chOff x="3473791" y="-348377"/>
            <a:chExt cx="4889636" cy="3827828"/>
          </a:xfrm>
        </p:grpSpPr>
        <p:cxnSp>
          <p:nvCxnSpPr>
            <p:cNvPr id="19" name="直線矢印コネクタ 18">
              <a:extLst>
                <a:ext uri="{FF2B5EF4-FFF2-40B4-BE49-F238E27FC236}">
                  <a16:creationId xmlns:a16="http://schemas.microsoft.com/office/drawing/2014/main" id="{49AF3789-D0E8-4B6D-91A9-0F6FDE4A8B3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20213" y="-348377"/>
              <a:ext cx="0" cy="3348331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矢印コネクタ 19">
              <a:extLst>
                <a:ext uri="{FF2B5EF4-FFF2-40B4-BE49-F238E27FC236}">
                  <a16:creationId xmlns:a16="http://schemas.microsoft.com/office/drawing/2014/main" id="{32611EBC-CA59-4A3D-96C7-857F71106ED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90626" y="1638207"/>
              <a:ext cx="1618075" cy="1319993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3CB7B0B5-8E63-4120-B3FF-B5A3E2C8A7E9}"/>
                </a:ext>
              </a:extLst>
            </p:cNvPr>
            <p:cNvSpPr txBox="1"/>
            <p:nvPr/>
          </p:nvSpPr>
          <p:spPr>
            <a:xfrm>
              <a:off x="3473791" y="2902370"/>
              <a:ext cx="488963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これを</a:t>
              </a:r>
              <a:r>
                <a:rPr kumimoji="1" lang="ja-JP" altLang="en-US" b="1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「プログラミングげんご」</a:t>
              </a: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といいます。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02998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573DC7B-F035-473B-A48E-DF341D7A2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ロボットをうごかすためには</a:t>
            </a:r>
          </a:p>
        </p:txBody>
      </p: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E1EC96E8-3BAC-4992-9BA5-E14611772699}"/>
              </a:ext>
            </a:extLst>
          </p:cNvPr>
          <p:cNvGrpSpPr/>
          <p:nvPr/>
        </p:nvGrpSpPr>
        <p:grpSpPr>
          <a:xfrm>
            <a:off x="204864" y="1922438"/>
            <a:ext cx="8640381" cy="3324689"/>
            <a:chOff x="74994" y="3529296"/>
            <a:chExt cx="8640381" cy="3324689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93615E25-5A1E-472D-9685-A7E7C73654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4994" y="3529296"/>
              <a:ext cx="8640381" cy="3324689"/>
            </a:xfrm>
            <a:prstGeom prst="rect">
              <a:avLst/>
            </a:prstGeom>
          </p:spPr>
        </p:pic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47ED9CF5-A35B-4D7D-8404-1A1914A3E0A6}"/>
                </a:ext>
              </a:extLst>
            </p:cNvPr>
            <p:cNvSpPr txBox="1"/>
            <p:nvPr/>
          </p:nvSpPr>
          <p:spPr>
            <a:xfrm>
              <a:off x="1590085" y="4232910"/>
              <a:ext cx="5610198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プログラミング</a:t>
              </a:r>
              <a:r>
                <a:rPr lang="ja-JP" altLang="en-US" sz="2000" b="1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げんご</a:t>
              </a:r>
              <a:r>
                <a:rPr lang="ja-JP" altLang="en-US" sz="2000" b="1" i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は、</a:t>
              </a:r>
              <a:endParaRPr lang="en-US" altLang="ja-JP" sz="2000" b="1" i="0" dirty="0">
                <a:solidFill>
                  <a:schemeClr val="accent4">
                    <a:lumMod val="7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ロボットやコンピューターが</a:t>
              </a:r>
              <a:endParaRPr lang="en-US" altLang="ja-JP" sz="2000" b="1" i="0" dirty="0">
                <a:solidFill>
                  <a:schemeClr val="accent4">
                    <a:lumMod val="75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200000"/>
                </a:lnSpc>
              </a:pPr>
              <a:r>
                <a:rPr kumimoji="1" lang="ja-JP" altLang="en-US" sz="2000" b="1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めいれいをりかいできることばの</a:t>
              </a:r>
              <a:r>
                <a:rPr kumimoji="1" lang="ja-JP" altLang="en-US" sz="2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ことだよ！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51172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1611383"/>
            <a:ext cx="8026682" cy="746846"/>
          </a:xfrm>
        </p:spPr>
        <p:txBody>
          <a:bodyPr rtlCol="0"/>
          <a:lstStyle/>
          <a:p>
            <a:pPr rtl="0"/>
            <a:r>
              <a:rPr lang="en-US" altLang="ja-JP" dirty="0" err="1"/>
              <a:t>CodeyRocky</a:t>
            </a:r>
            <a:r>
              <a:rPr lang="ja-JP" altLang="en-US"/>
              <a:t>のきほん</a:t>
            </a:r>
            <a:endParaRPr lang="ja-JP" altLang="en-US" dirty="0"/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がくしゅうでつかうロボットのせつめい</a:t>
            </a:r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D6933CC-3D80-45C5-A8EB-D6BB8ABB437E}"/>
              </a:ext>
            </a:extLst>
          </p:cNvPr>
          <p:cNvSpPr txBox="1"/>
          <p:nvPr/>
        </p:nvSpPr>
        <p:spPr>
          <a:xfrm>
            <a:off x="693936" y="1409252"/>
            <a:ext cx="25996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</p:spTree>
    <p:extLst>
      <p:ext uri="{BB962C8B-B14F-4D97-AF65-F5344CB8AC3E}">
        <p14:creationId xmlns:p14="http://schemas.microsoft.com/office/powerpoint/2010/main" val="9393765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CodeyRockey</a:t>
            </a:r>
            <a:r>
              <a:rPr lang="ja-JP" altLang="en-US" dirty="0"/>
              <a:t>とは？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0B49A5EB-53CD-4FDB-9953-C57BE5AE12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1826" y="1613810"/>
            <a:ext cx="3772530" cy="4639326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6AA17AE-1CAF-435E-86E1-E5EA66241F8F}"/>
              </a:ext>
            </a:extLst>
          </p:cNvPr>
          <p:cNvSpPr txBox="1"/>
          <p:nvPr/>
        </p:nvSpPr>
        <p:spPr>
          <a:xfrm>
            <a:off x="700201" y="6072318"/>
            <a:ext cx="1578200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000" b="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引用：</a:t>
            </a:r>
            <a:r>
              <a:rPr lang="en-US" altLang="ja-JP" sz="1000" b="0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hlinkClick r:id="rId3"/>
              </a:rPr>
              <a:t>Makeblock</a:t>
            </a:r>
            <a:r>
              <a:rPr lang="ja-JP" altLang="en-US" sz="1000" b="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hlinkClick r:id="rId3"/>
              </a:rPr>
              <a:t>社</a:t>
            </a:r>
            <a:r>
              <a:rPr lang="en-US" altLang="ja-JP" sz="1000" b="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hlinkClick r:id="rId3"/>
              </a:rPr>
              <a:t>HP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9A2D85C-04A3-420A-A654-D21EC482587E}"/>
              </a:ext>
            </a:extLst>
          </p:cNvPr>
          <p:cNvGrpSpPr/>
          <p:nvPr/>
        </p:nvGrpSpPr>
        <p:grpSpPr>
          <a:xfrm>
            <a:off x="428625" y="1016433"/>
            <a:ext cx="6922086" cy="577081"/>
            <a:chOff x="428625" y="1016433"/>
            <a:chExt cx="6922086" cy="577081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637C7131-9D21-4C5E-B0B5-F4BFBA5A826F}"/>
                </a:ext>
              </a:extLst>
            </p:cNvPr>
            <p:cNvSpPr txBox="1"/>
            <p:nvPr/>
          </p:nvSpPr>
          <p:spPr>
            <a:xfrm>
              <a:off x="428625" y="1016433"/>
              <a:ext cx="692208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Rocky</a:t>
              </a:r>
              <a:r>
                <a:rPr lang="ja-JP" altLang="en-US" b="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ja-JP" altLang="en-US" b="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２つのぶぶんで</a:t>
              </a:r>
              <a:r>
                <a:rPr lang="ja-JP" altLang="en-US" b="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できているよ。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577DAB3-C252-4379-9A6B-09C61F4876F5}"/>
                </a:ext>
              </a:extLst>
            </p:cNvPr>
            <p:cNvSpPr txBox="1"/>
            <p:nvPr/>
          </p:nvSpPr>
          <p:spPr>
            <a:xfrm>
              <a:off x="730468" y="1097994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307B8A5B-39AF-4F70-8CE5-F20283678F3D}"/>
                </a:ext>
              </a:extLst>
            </p:cNvPr>
            <p:cNvSpPr txBox="1"/>
            <p:nvPr/>
          </p:nvSpPr>
          <p:spPr>
            <a:xfrm>
              <a:off x="1683597" y="1097994"/>
              <a:ext cx="9531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ロッキー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9841246-1F3E-4F3E-8625-16EF884B887A}"/>
              </a:ext>
            </a:extLst>
          </p:cNvPr>
          <p:cNvSpPr txBox="1"/>
          <p:nvPr/>
        </p:nvSpPr>
        <p:spPr>
          <a:xfrm>
            <a:off x="428625" y="424045"/>
            <a:ext cx="23323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</p:spTree>
    <p:extLst>
      <p:ext uri="{BB962C8B-B14F-4D97-AF65-F5344CB8AC3E}">
        <p14:creationId xmlns:p14="http://schemas.microsoft.com/office/powerpoint/2010/main" val="8900562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CodeyRockey</a:t>
            </a:r>
            <a:r>
              <a:rPr lang="ja-JP" altLang="en-US" dirty="0"/>
              <a:t>とは？</a:t>
            </a: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658A499-F3F5-4E15-A707-53B41F6D1B20}"/>
              </a:ext>
            </a:extLst>
          </p:cNvPr>
          <p:cNvGrpSpPr/>
          <p:nvPr/>
        </p:nvGrpSpPr>
        <p:grpSpPr>
          <a:xfrm>
            <a:off x="316117" y="947390"/>
            <a:ext cx="8039126" cy="577081"/>
            <a:chOff x="261495" y="1291477"/>
            <a:chExt cx="8039126" cy="577081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8BD5770-ED1D-4DC5-9567-E8FBF7D0C185}"/>
                </a:ext>
              </a:extLst>
            </p:cNvPr>
            <p:cNvSpPr txBox="1"/>
            <p:nvPr/>
          </p:nvSpPr>
          <p:spPr>
            <a:xfrm>
              <a:off x="261495" y="1291477"/>
              <a:ext cx="803912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はコンピュータといろいろなセンサーがついているよ。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4FEED78-65DA-45CF-985D-787D737A8CEE}"/>
                </a:ext>
              </a:extLst>
            </p:cNvPr>
            <p:cNvSpPr txBox="1"/>
            <p:nvPr/>
          </p:nvSpPr>
          <p:spPr>
            <a:xfrm>
              <a:off x="571905" y="13626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1D7DA68F-D7AD-43E6-871E-4C9BDA5D0840}"/>
              </a:ext>
            </a:extLst>
          </p:cNvPr>
          <p:cNvGrpSpPr/>
          <p:nvPr/>
        </p:nvGrpSpPr>
        <p:grpSpPr>
          <a:xfrm>
            <a:off x="280292" y="3953578"/>
            <a:ext cx="8457207" cy="577081"/>
            <a:chOff x="258168" y="4350704"/>
            <a:chExt cx="8457207" cy="577081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6A374B02-66AC-43CE-92A8-B630817AF0C7}"/>
                </a:ext>
              </a:extLst>
            </p:cNvPr>
            <p:cNvSpPr txBox="1"/>
            <p:nvPr/>
          </p:nvSpPr>
          <p:spPr>
            <a:xfrm>
              <a:off x="258168" y="4350704"/>
              <a:ext cx="845720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Rocky</a:t>
              </a:r>
              <a:r>
                <a:rPr lang="ja-JP" altLang="en-US" b="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はモーターとライトセンサーがついているよ。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BEC7EF86-9793-4A53-8BC6-B5C46BE826DF}"/>
                </a:ext>
              </a:extLst>
            </p:cNvPr>
            <p:cNvSpPr txBox="1"/>
            <p:nvPr/>
          </p:nvSpPr>
          <p:spPr>
            <a:xfrm>
              <a:off x="683308" y="4423815"/>
              <a:ext cx="7218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ロッキー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9841246-1F3E-4F3E-8625-16EF884B887A}"/>
              </a:ext>
            </a:extLst>
          </p:cNvPr>
          <p:cNvSpPr txBox="1"/>
          <p:nvPr/>
        </p:nvSpPr>
        <p:spPr>
          <a:xfrm>
            <a:off x="428625" y="424045"/>
            <a:ext cx="23323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9A33748A-0F0E-4663-A252-89CC66296920}"/>
              </a:ext>
            </a:extLst>
          </p:cNvPr>
          <p:cNvGrpSpPr/>
          <p:nvPr/>
        </p:nvGrpSpPr>
        <p:grpSpPr>
          <a:xfrm>
            <a:off x="3073627" y="4515216"/>
            <a:ext cx="4988192" cy="2284186"/>
            <a:chOff x="4355718" y="4422637"/>
            <a:chExt cx="4988192" cy="2284186"/>
          </a:xfrm>
        </p:grpSpPr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1DDD05B1-BBFB-4F6F-9F27-9B91D3C1B6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55718" y="4812245"/>
              <a:ext cx="4397577" cy="1894578"/>
            </a:xfrm>
            <a:prstGeom prst="rect">
              <a:avLst/>
            </a:prstGeom>
          </p:spPr>
        </p:pic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57400467-FD99-46A0-A6D0-057145FBEBCA}"/>
                </a:ext>
              </a:extLst>
            </p:cNvPr>
            <p:cNvGrpSpPr/>
            <p:nvPr/>
          </p:nvGrpSpPr>
          <p:grpSpPr>
            <a:xfrm>
              <a:off x="6951365" y="4422637"/>
              <a:ext cx="2392545" cy="1523494"/>
              <a:chOff x="6951365" y="4422637"/>
              <a:chExt cx="2392545" cy="1523494"/>
            </a:xfrm>
          </p:grpSpPr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56A11003-F09A-44F6-A333-864D97D8F0FB}"/>
                  </a:ext>
                </a:extLst>
              </p:cNvPr>
              <p:cNvSpPr txBox="1"/>
              <p:nvPr/>
            </p:nvSpPr>
            <p:spPr>
              <a:xfrm>
                <a:off x="6951365" y="4422637"/>
                <a:ext cx="2392545" cy="15234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2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たきのうセンサー</a:t>
                </a: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2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・いろしきべつセンサー</a:t>
                </a: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2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・グレースケースセンサー</a:t>
                </a: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2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・</a:t>
                </a:r>
                <a:r>
                  <a:rPr kumimoji="1" lang="en-US" altLang="ja-JP" sz="12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IR</a:t>
                </a:r>
                <a:r>
                  <a:rPr kumimoji="1" lang="ja-JP" altLang="en-US" sz="12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きょりしきべつセンサー</a:t>
                </a:r>
                <a:endParaRPr kumimoji="1" lang="ja-JP" altLang="en-US" sz="12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04B98627-CD48-4525-878A-E1801F60D0BD}"/>
                  </a:ext>
                </a:extLst>
              </p:cNvPr>
              <p:cNvSpPr txBox="1"/>
              <p:nvPr/>
            </p:nvSpPr>
            <p:spPr>
              <a:xfrm>
                <a:off x="7091530" y="5558003"/>
                <a:ext cx="154386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70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アイアール</a:t>
                </a:r>
                <a:endParaRPr kumimoji="1" lang="ja-JP" altLang="en-US" sz="7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CB09FCC4-73B8-49F7-877D-0F5EB333F654}"/>
              </a:ext>
            </a:extLst>
          </p:cNvPr>
          <p:cNvGrpSpPr/>
          <p:nvPr/>
        </p:nvGrpSpPr>
        <p:grpSpPr>
          <a:xfrm>
            <a:off x="1309866" y="1651234"/>
            <a:ext cx="6222062" cy="2245746"/>
            <a:chOff x="3628770" y="1566996"/>
            <a:chExt cx="6222062" cy="2245746"/>
          </a:xfrm>
        </p:grpSpPr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61DF452E-5364-4E04-8378-8879BD5A44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68433" y="1713899"/>
              <a:ext cx="4518735" cy="2098843"/>
            </a:xfrm>
            <a:prstGeom prst="rect">
              <a:avLst/>
            </a:prstGeom>
          </p:spPr>
        </p:pic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73FA9F20-A372-46BC-A102-14D980585D66}"/>
                </a:ext>
              </a:extLst>
            </p:cNvPr>
            <p:cNvSpPr txBox="1"/>
            <p:nvPr/>
          </p:nvSpPr>
          <p:spPr>
            <a:xfrm>
              <a:off x="4127580" y="1566996"/>
              <a:ext cx="19789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TW" altLang="en-US" sz="12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せきが</a:t>
              </a:r>
              <a:r>
                <a:rPr kumimoji="1" lang="ja-JP" altLang="en-US" sz="12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いせんじゅしんき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8FABA680-8ED3-4F2B-823D-F69C7D22E089}"/>
                </a:ext>
              </a:extLst>
            </p:cNvPr>
            <p:cNvSpPr txBox="1"/>
            <p:nvPr/>
          </p:nvSpPr>
          <p:spPr>
            <a:xfrm>
              <a:off x="3628770" y="2073204"/>
              <a:ext cx="23076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kumimoji="1" lang="ja-JP" altLang="en-US" sz="11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ギアポテンショメーター</a:t>
              </a:r>
              <a:endParaRPr kumimoji="1"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597036EC-504F-44D7-80E6-E98A7FC2FC1A}"/>
                </a:ext>
              </a:extLst>
            </p:cNvPr>
            <p:cNvSpPr txBox="1"/>
            <p:nvPr/>
          </p:nvSpPr>
          <p:spPr>
            <a:xfrm>
              <a:off x="4489584" y="2592563"/>
              <a:ext cx="145258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2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ジャイロセンサー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6A570858-E440-4EA0-9953-CC824336754D}"/>
                </a:ext>
              </a:extLst>
            </p:cNvPr>
            <p:cNvSpPr txBox="1"/>
            <p:nvPr/>
          </p:nvSpPr>
          <p:spPr>
            <a:xfrm>
              <a:off x="4517158" y="2991255"/>
              <a:ext cx="11208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2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スピーカー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D1905686-80C7-44FC-90DD-965E8F55ED9E}"/>
                </a:ext>
              </a:extLst>
            </p:cNvPr>
            <p:cNvSpPr txBox="1"/>
            <p:nvPr/>
          </p:nvSpPr>
          <p:spPr>
            <a:xfrm>
              <a:off x="4517158" y="3433777"/>
              <a:ext cx="9260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2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67D2EAC7-06D3-46B9-AF56-692E0A6DF023}"/>
                </a:ext>
              </a:extLst>
            </p:cNvPr>
            <p:cNvSpPr txBox="1"/>
            <p:nvPr/>
          </p:nvSpPr>
          <p:spPr>
            <a:xfrm>
              <a:off x="8093380" y="2893629"/>
              <a:ext cx="1530014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2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ひかりセンサー</a:t>
              </a:r>
            </a:p>
            <a:p>
              <a:pPr>
                <a:lnSpc>
                  <a:spcPct val="200000"/>
                </a:lnSpc>
              </a:pPr>
              <a:r>
                <a:rPr kumimoji="1" lang="ja-JP" altLang="en-US" sz="12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おんせいセンサー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40D72849-8F34-4EFE-A33D-4968FCDDCE12}"/>
                </a:ext>
              </a:extLst>
            </p:cNvPr>
            <p:cNvGrpSpPr/>
            <p:nvPr/>
          </p:nvGrpSpPr>
          <p:grpSpPr>
            <a:xfrm>
              <a:off x="7711180" y="2044348"/>
              <a:ext cx="1621194" cy="400887"/>
              <a:chOff x="7844306" y="2029560"/>
              <a:chExt cx="1621194" cy="400887"/>
            </a:xfrm>
          </p:grpSpPr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8F838BEA-43B3-43C7-BE2B-06007E24F569}"/>
                  </a:ext>
                </a:extLst>
              </p:cNvPr>
              <p:cNvSpPr txBox="1"/>
              <p:nvPr/>
            </p:nvSpPr>
            <p:spPr>
              <a:xfrm>
                <a:off x="7844306" y="2168837"/>
                <a:ext cx="162119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11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LED</a:t>
                </a:r>
                <a:r>
                  <a:rPr kumimoji="1" lang="ja-JP" altLang="en-US" sz="11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ディスプレイ</a:t>
                </a:r>
                <a:endParaRPr kumimoji="1" lang="ja-JP" altLang="en-US" sz="11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667C862B-06AD-42D0-8904-3B42CFE78AF6}"/>
                  </a:ext>
                </a:extLst>
              </p:cNvPr>
              <p:cNvSpPr txBox="1"/>
              <p:nvPr/>
            </p:nvSpPr>
            <p:spPr>
              <a:xfrm>
                <a:off x="7964951" y="2029560"/>
                <a:ext cx="132109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8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エルイーディー</a:t>
                </a:r>
              </a:p>
            </p:txBody>
          </p:sp>
        </p:grpSp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D6D7D55A-7F50-43BE-A5AB-F5B634493494}"/>
                </a:ext>
              </a:extLst>
            </p:cNvPr>
            <p:cNvGrpSpPr/>
            <p:nvPr/>
          </p:nvGrpSpPr>
          <p:grpSpPr>
            <a:xfrm>
              <a:off x="7545136" y="2499403"/>
              <a:ext cx="1938119" cy="369332"/>
              <a:chOff x="7703030" y="2422930"/>
              <a:chExt cx="1938119" cy="369332"/>
            </a:xfrm>
          </p:grpSpPr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12D0AA1F-D793-42BB-94A7-6E97ACF7D068}"/>
                  </a:ext>
                </a:extLst>
              </p:cNvPr>
              <p:cNvSpPr txBox="1"/>
              <p:nvPr/>
            </p:nvSpPr>
            <p:spPr>
              <a:xfrm>
                <a:off x="7703030" y="2530652"/>
                <a:ext cx="193811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11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RGB</a:t>
                </a:r>
                <a:r>
                  <a:rPr kumimoji="1" lang="ja-JP" altLang="en-US" sz="11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インジケーター</a:t>
                </a:r>
                <a:endParaRPr kumimoji="1" lang="ja-JP" altLang="en-US" sz="11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D77905C7-DEA4-4CDF-9BF3-67FD73121E8E}"/>
                  </a:ext>
                </a:extLst>
              </p:cNvPr>
              <p:cNvSpPr txBox="1"/>
              <p:nvPr/>
            </p:nvSpPr>
            <p:spPr>
              <a:xfrm>
                <a:off x="7916053" y="2422930"/>
                <a:ext cx="139475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8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アールジービー</a:t>
                </a:r>
              </a:p>
            </p:txBody>
          </p:sp>
        </p:grp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6FEAE8A7-54A3-48E6-BAAF-55B2939F77A8}"/>
                </a:ext>
              </a:extLst>
            </p:cNvPr>
            <p:cNvSpPr txBox="1"/>
            <p:nvPr/>
          </p:nvSpPr>
          <p:spPr>
            <a:xfrm>
              <a:off x="7871878" y="1623498"/>
              <a:ext cx="19789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TW" altLang="en-US" sz="12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せきが</a:t>
              </a:r>
              <a:r>
                <a:rPr kumimoji="1" lang="ja-JP" altLang="en-US" sz="12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いせんじゅしんき</a:t>
              </a:r>
              <a:endPara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26358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1611383"/>
            <a:ext cx="8026682" cy="746846"/>
          </a:xfrm>
        </p:spPr>
        <p:txBody>
          <a:bodyPr rtlCol="0"/>
          <a:lstStyle/>
          <a:p>
            <a:pPr rtl="0"/>
            <a:r>
              <a:rPr lang="en-US" altLang="ja-JP" dirty="0" err="1"/>
              <a:t>mBlock</a:t>
            </a:r>
            <a:r>
              <a:rPr lang="ja-JP" altLang="en-US"/>
              <a:t>のきほん</a:t>
            </a:r>
            <a:endParaRPr lang="ja-JP" altLang="en-US" dirty="0"/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がくしゅうでつかうプログラムげんごのせつめい</a:t>
            </a:r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D6933CC-3D80-45C5-A8EB-D6BB8ABB437E}"/>
              </a:ext>
            </a:extLst>
          </p:cNvPr>
          <p:cNvSpPr txBox="1"/>
          <p:nvPr/>
        </p:nvSpPr>
        <p:spPr>
          <a:xfrm>
            <a:off x="693936" y="1409252"/>
            <a:ext cx="1596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</p:spTree>
    <p:extLst>
      <p:ext uri="{BB962C8B-B14F-4D97-AF65-F5344CB8AC3E}">
        <p14:creationId xmlns:p14="http://schemas.microsoft.com/office/powerpoint/2010/main" val="28006800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 dirty="0"/>
              <a:t>とは？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7F3300C6-0F95-4DAC-8F23-B1CF2CD6941B}"/>
              </a:ext>
            </a:extLst>
          </p:cNvPr>
          <p:cNvGrpSpPr/>
          <p:nvPr/>
        </p:nvGrpSpPr>
        <p:grpSpPr>
          <a:xfrm>
            <a:off x="334735" y="1124270"/>
            <a:ext cx="8684761" cy="1131079"/>
            <a:chOff x="610002" y="1167326"/>
            <a:chExt cx="7830106" cy="1131079"/>
          </a:xfrm>
        </p:grpSpPr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E6A5674D-BF5C-4CB8-B410-DCDAE1DFFC05}"/>
                </a:ext>
              </a:extLst>
            </p:cNvPr>
            <p:cNvSpPr txBox="1"/>
            <p:nvPr/>
          </p:nvSpPr>
          <p:spPr>
            <a:xfrm>
              <a:off x="610002" y="1167326"/>
              <a:ext cx="783010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CodeyRocky</a:t>
              </a:r>
              <a:r>
                <a:rPr lang="ja-JP" altLang="en-US" b="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をうごかすためのめいれいを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r>
                <a:rPr lang="ja-JP" altLang="en-US" b="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くプログラミング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げんご</a:t>
              </a:r>
              <a:r>
                <a:rPr lang="ja-JP" altLang="en-US" b="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ja-JP" altLang="en-US" b="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ことだよ。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233115F3-CE3D-44E4-916F-D027A2FD4DD3}"/>
                </a:ext>
              </a:extLst>
            </p:cNvPr>
            <p:cNvSpPr txBox="1"/>
            <p:nvPr/>
          </p:nvSpPr>
          <p:spPr>
            <a:xfrm>
              <a:off x="932156" y="1260250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コーディーロッキー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2126941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992424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3194320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2228709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」のアイコンをダブルクリックしてみよう！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41C5CE72-CB83-4AE4-B30C-A9EC87EAED77}"/>
              </a:ext>
            </a:extLst>
          </p:cNvPr>
          <p:cNvGrpSpPr/>
          <p:nvPr/>
        </p:nvGrpSpPr>
        <p:grpSpPr>
          <a:xfrm>
            <a:off x="5484718" y="4639437"/>
            <a:ext cx="3388176" cy="577081"/>
            <a:chOff x="5494300" y="4639437"/>
            <a:chExt cx="2833889" cy="577081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BDA9EA5-F65D-4D7B-AF8B-DC91021FDAB4}"/>
                </a:ext>
              </a:extLst>
            </p:cNvPr>
            <p:cNvSpPr txBox="1"/>
            <p:nvPr/>
          </p:nvSpPr>
          <p:spPr>
            <a:xfrm>
              <a:off x="5785998" y="4639437"/>
              <a:ext cx="254219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します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4EB85BE-F564-4F05-9F85-649C6A1AE7BC}"/>
                </a:ext>
              </a:extLst>
            </p:cNvPr>
            <p:cNvSpPr txBox="1"/>
            <p:nvPr/>
          </p:nvSpPr>
          <p:spPr>
            <a:xfrm>
              <a:off x="5494300" y="4681756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48534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F4DBDE8-DB6B-4B05-957C-0894C98B2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「ことば」について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1CBAC530-A0FE-4A92-99AF-6EBA452DC8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9" t="3961" r="-479" b="54455"/>
          <a:stretch/>
        </p:blipFill>
        <p:spPr>
          <a:xfrm>
            <a:off x="4474970" y="1882066"/>
            <a:ext cx="1872572" cy="376513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84A31CC2-41FA-4348-AE77-AA858D23B8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333" b="9535"/>
          <a:stretch/>
        </p:blipFill>
        <p:spPr>
          <a:xfrm>
            <a:off x="4488596" y="2262681"/>
            <a:ext cx="2932912" cy="1789456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878DFA56-8D68-4DE3-A35D-C851A442FE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" t="50000" r="-24" b="8416"/>
          <a:stretch/>
        </p:blipFill>
        <p:spPr>
          <a:xfrm>
            <a:off x="4474970" y="4385401"/>
            <a:ext cx="1872572" cy="376513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6617FCD0-C764-471E-A26F-6E3F2A76981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194" b="5474"/>
          <a:stretch/>
        </p:blipFill>
        <p:spPr>
          <a:xfrm>
            <a:off x="4559618" y="4761914"/>
            <a:ext cx="3909060" cy="1778359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E4F92BD-942B-4D4A-82DB-1C7008747D3A}"/>
              </a:ext>
            </a:extLst>
          </p:cNvPr>
          <p:cNvSpPr txBox="1"/>
          <p:nvPr/>
        </p:nvSpPr>
        <p:spPr>
          <a:xfrm>
            <a:off x="428625" y="990534"/>
            <a:ext cx="859614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マークをおす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と、プログラミングする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ときの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ことば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ぶことができます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3E8E0E4A-7772-4D44-ABFD-BE3633EFE9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023" y="1173144"/>
            <a:ext cx="457200" cy="428625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FA8B024-9C55-412B-964B-3AADAAE35957}"/>
              </a:ext>
            </a:extLst>
          </p:cNvPr>
          <p:cNvSpPr txBox="1"/>
          <p:nvPr/>
        </p:nvSpPr>
        <p:spPr>
          <a:xfrm>
            <a:off x="6347087" y="1736312"/>
            <a:ext cx="212159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をえらんだ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975BE44-30E2-4441-BF88-4503125080C7}"/>
              </a:ext>
            </a:extLst>
          </p:cNvPr>
          <p:cNvSpPr txBox="1"/>
          <p:nvPr/>
        </p:nvSpPr>
        <p:spPr>
          <a:xfrm>
            <a:off x="6347087" y="4239647"/>
            <a:ext cx="212159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をえらんだ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BD3165A2-383E-6C46-A815-7DFA9DE0FA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455" y="2054610"/>
            <a:ext cx="3141511" cy="2681778"/>
          </a:xfrm>
          <a:prstGeom prst="rect">
            <a:avLst/>
          </a:prstGeom>
        </p:spPr>
      </p:pic>
      <p:sp>
        <p:nvSpPr>
          <p:cNvPr id="8" name="円/楕円 7">
            <a:extLst>
              <a:ext uri="{FF2B5EF4-FFF2-40B4-BE49-F238E27FC236}">
                <a16:creationId xmlns:a16="http://schemas.microsoft.com/office/drawing/2014/main" id="{C11093E8-95A9-C44E-AD14-0E99C7A872D9}"/>
              </a:ext>
            </a:extLst>
          </p:cNvPr>
          <p:cNvSpPr/>
          <p:nvPr/>
        </p:nvSpPr>
        <p:spPr>
          <a:xfrm>
            <a:off x="2027210" y="2085022"/>
            <a:ext cx="333954" cy="32302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" name="下矢印 19">
            <a:extLst>
              <a:ext uri="{FF2B5EF4-FFF2-40B4-BE49-F238E27FC236}">
                <a16:creationId xmlns:a16="http://schemas.microsoft.com/office/drawing/2014/main" id="{EA8D1A2E-607D-B049-8AD3-7FCC1240CBA8}"/>
              </a:ext>
            </a:extLst>
          </p:cNvPr>
          <p:cNvSpPr/>
          <p:nvPr/>
        </p:nvSpPr>
        <p:spPr>
          <a:xfrm>
            <a:off x="3548971" y="2451851"/>
            <a:ext cx="572579" cy="2352352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936F526-78DD-9A43-9EC1-2454ED225AE9}"/>
              </a:ext>
            </a:extLst>
          </p:cNvPr>
          <p:cNvSpPr txBox="1"/>
          <p:nvPr/>
        </p:nvSpPr>
        <p:spPr>
          <a:xfrm>
            <a:off x="1637327" y="4829729"/>
            <a:ext cx="325582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「日本語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にほんご」は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したにスクロールすると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でてくるよ！</a:t>
            </a:r>
            <a:endParaRPr kumimoji="1" lang="ja-JP" altLang="en-US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288CA163-1390-CD4B-A2EC-FADAEE73513D}"/>
              </a:ext>
            </a:extLst>
          </p:cNvPr>
          <p:cNvGrpSpPr/>
          <p:nvPr/>
        </p:nvGrpSpPr>
        <p:grpSpPr>
          <a:xfrm>
            <a:off x="131850" y="4875057"/>
            <a:ext cx="4327468" cy="1799925"/>
            <a:chOff x="106954" y="4761914"/>
            <a:chExt cx="4327468" cy="1799925"/>
          </a:xfrm>
        </p:grpSpPr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869D51EC-3D7E-7946-B52F-EC0E7E73AA5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6954" y="5445676"/>
              <a:ext cx="1470500" cy="1116163"/>
            </a:xfrm>
            <a:prstGeom prst="rect">
              <a:avLst/>
            </a:prstGeom>
          </p:spPr>
        </p:pic>
        <p:sp>
          <p:nvSpPr>
            <p:cNvPr id="28" name="吹き出し: 角を丸めた四角形 31">
              <a:extLst>
                <a:ext uri="{FF2B5EF4-FFF2-40B4-BE49-F238E27FC236}">
                  <a16:creationId xmlns:a16="http://schemas.microsoft.com/office/drawing/2014/main" id="{A3793202-2A65-7145-A2D0-52701BBA5FAC}"/>
                </a:ext>
              </a:extLst>
            </p:cNvPr>
            <p:cNvSpPr/>
            <p:nvPr/>
          </p:nvSpPr>
          <p:spPr>
            <a:xfrm>
              <a:off x="1527104" y="4761914"/>
              <a:ext cx="2907318" cy="1528700"/>
            </a:xfrm>
            <a:prstGeom prst="wedgeRoundRectCallout">
              <a:avLst>
                <a:gd name="adj1" fmla="val -60431"/>
                <a:gd name="adj2" fmla="val -9669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 sz="2800">
                <a:solidFill>
                  <a:schemeClr val="tx1"/>
                </a:solidFill>
              </a:endParaRPr>
            </a:p>
          </p:txBody>
        </p:sp>
      </p:grpSp>
      <p:sp>
        <p:nvSpPr>
          <p:cNvPr id="29" name="角丸四角形 28">
            <a:extLst>
              <a:ext uri="{FF2B5EF4-FFF2-40B4-BE49-F238E27FC236}">
                <a16:creationId xmlns:a16="http://schemas.microsoft.com/office/drawing/2014/main" id="{B01B975B-C92B-034C-96AD-6027CE060642}"/>
              </a:ext>
            </a:extLst>
          </p:cNvPr>
          <p:cNvSpPr/>
          <p:nvPr/>
        </p:nvSpPr>
        <p:spPr>
          <a:xfrm>
            <a:off x="2142878" y="3806687"/>
            <a:ext cx="1455088" cy="57871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5952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F4DBDE8-DB6B-4B05-957C-0894C98B2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98" y="263119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「ことば」について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1CBAC530-A0FE-4A92-99AF-6EBA452DC8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9" t="3961" r="-479" b="54455"/>
          <a:stretch/>
        </p:blipFill>
        <p:spPr>
          <a:xfrm>
            <a:off x="4474970" y="1882066"/>
            <a:ext cx="1872572" cy="376513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84A31CC2-41FA-4348-AE77-AA858D23B8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333" b="9535"/>
          <a:stretch/>
        </p:blipFill>
        <p:spPr>
          <a:xfrm>
            <a:off x="4488596" y="2262681"/>
            <a:ext cx="2932912" cy="1789456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878DFA56-8D68-4DE3-A35D-C851A442FE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" t="50000" r="-24" b="8416"/>
          <a:stretch/>
        </p:blipFill>
        <p:spPr>
          <a:xfrm>
            <a:off x="4474970" y="4385401"/>
            <a:ext cx="1872572" cy="376513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6617FCD0-C764-471E-A26F-6E3F2A76981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194" b="5474"/>
          <a:stretch/>
        </p:blipFill>
        <p:spPr>
          <a:xfrm>
            <a:off x="4559618" y="4761914"/>
            <a:ext cx="3909060" cy="1778359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E4F92BD-942B-4D4A-82DB-1C7008747D3A}"/>
              </a:ext>
            </a:extLst>
          </p:cNvPr>
          <p:cNvSpPr txBox="1"/>
          <p:nvPr/>
        </p:nvSpPr>
        <p:spPr>
          <a:xfrm>
            <a:off x="369298" y="730535"/>
            <a:ext cx="859614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「日本語」と「にほんご」ではいちぶひょうじがかわるかしょがあります。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とちゅうでひょうじをかえたときは、ちゅういしてください。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FA8B024-9C55-412B-964B-3AADAAE35957}"/>
              </a:ext>
            </a:extLst>
          </p:cNvPr>
          <p:cNvSpPr txBox="1"/>
          <p:nvPr/>
        </p:nvSpPr>
        <p:spPr>
          <a:xfrm>
            <a:off x="6347087" y="1736312"/>
            <a:ext cx="212159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をえらんだ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975BE44-30E2-4441-BF88-4503125080C7}"/>
              </a:ext>
            </a:extLst>
          </p:cNvPr>
          <p:cNvSpPr txBox="1"/>
          <p:nvPr/>
        </p:nvSpPr>
        <p:spPr>
          <a:xfrm>
            <a:off x="6347087" y="4239647"/>
            <a:ext cx="212159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をえらんだ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角丸四角形 11">
            <a:extLst>
              <a:ext uri="{FF2B5EF4-FFF2-40B4-BE49-F238E27FC236}">
                <a16:creationId xmlns:a16="http://schemas.microsoft.com/office/drawing/2014/main" id="{386020B0-5FFA-D94F-93C9-FD28A96D8E62}"/>
              </a:ext>
            </a:extLst>
          </p:cNvPr>
          <p:cNvSpPr/>
          <p:nvPr/>
        </p:nvSpPr>
        <p:spPr>
          <a:xfrm>
            <a:off x="4799772" y="3395499"/>
            <a:ext cx="2306705" cy="33326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AC7A2BC-B596-8B4B-85ED-B435254EE40B}"/>
              </a:ext>
            </a:extLst>
          </p:cNvPr>
          <p:cNvSpPr txBox="1"/>
          <p:nvPr/>
        </p:nvSpPr>
        <p:spPr>
          <a:xfrm>
            <a:off x="1652979" y="2916661"/>
            <a:ext cx="325582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やさしいにほんごで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プログラミングしたいひとは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「にほんご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」をえらんでね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685F4EAF-FDEF-B741-AF98-22DB32EDF624}"/>
              </a:ext>
            </a:extLst>
          </p:cNvPr>
          <p:cNvGrpSpPr/>
          <p:nvPr/>
        </p:nvGrpSpPr>
        <p:grpSpPr>
          <a:xfrm>
            <a:off x="147502" y="2961989"/>
            <a:ext cx="4327468" cy="1799925"/>
            <a:chOff x="106954" y="4761914"/>
            <a:chExt cx="4327468" cy="1799925"/>
          </a:xfrm>
        </p:grpSpPr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CAD81097-A17E-5A44-B99F-C552592C98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6954" y="5445676"/>
              <a:ext cx="1470500" cy="1116163"/>
            </a:xfrm>
            <a:prstGeom prst="rect">
              <a:avLst/>
            </a:prstGeom>
          </p:spPr>
        </p:pic>
        <p:sp>
          <p:nvSpPr>
            <p:cNvPr id="29" name="吹き出し: 角を丸めた四角形 31">
              <a:extLst>
                <a:ext uri="{FF2B5EF4-FFF2-40B4-BE49-F238E27FC236}">
                  <a16:creationId xmlns:a16="http://schemas.microsoft.com/office/drawing/2014/main" id="{A4B16E9B-0D63-E748-AB0F-405992977350}"/>
                </a:ext>
              </a:extLst>
            </p:cNvPr>
            <p:cNvSpPr/>
            <p:nvPr/>
          </p:nvSpPr>
          <p:spPr>
            <a:xfrm>
              <a:off x="1527104" y="4761914"/>
              <a:ext cx="2907318" cy="1528700"/>
            </a:xfrm>
            <a:prstGeom prst="wedgeRoundRectCallout">
              <a:avLst>
                <a:gd name="adj1" fmla="val -60431"/>
                <a:gd name="adj2" fmla="val -9669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 sz="2800">
                <a:solidFill>
                  <a:schemeClr val="tx1"/>
                </a:solidFill>
              </a:endParaRPr>
            </a:p>
          </p:txBody>
        </p:sp>
      </p:grpSp>
      <p:sp>
        <p:nvSpPr>
          <p:cNvPr id="30" name="角丸四角形 29">
            <a:extLst>
              <a:ext uri="{FF2B5EF4-FFF2-40B4-BE49-F238E27FC236}">
                <a16:creationId xmlns:a16="http://schemas.microsoft.com/office/drawing/2014/main" id="{119B2767-A4F8-F943-83A9-126EB1BA8FAF}"/>
              </a:ext>
            </a:extLst>
          </p:cNvPr>
          <p:cNvSpPr/>
          <p:nvPr/>
        </p:nvSpPr>
        <p:spPr>
          <a:xfrm>
            <a:off x="4799771" y="5867466"/>
            <a:ext cx="3429829" cy="33326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7648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0652B36-3708-EB4F-9DE6-8098681632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212" y="1382810"/>
            <a:ext cx="8096021" cy="4556614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98FCC07A-7FAE-4A56-A61C-9AD33A891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プログラムのつくりかた</a:t>
            </a:r>
            <a:endParaRPr kumimoji="1" lang="ja-JP" altLang="en-US" dirty="0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BD619AF9-58DA-4C30-ACE0-0621ECB8EE4C}"/>
              </a:ext>
            </a:extLst>
          </p:cNvPr>
          <p:cNvGrpSpPr/>
          <p:nvPr/>
        </p:nvGrpSpPr>
        <p:grpSpPr>
          <a:xfrm>
            <a:off x="-19329" y="3499722"/>
            <a:ext cx="5355417" cy="2857873"/>
            <a:chOff x="544838" y="4189146"/>
            <a:chExt cx="4787253" cy="2857873"/>
          </a:xfrm>
        </p:grpSpPr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A275C193-A89D-4B70-A6D7-5D7331EA8A3C}"/>
                </a:ext>
              </a:extLst>
            </p:cNvPr>
            <p:cNvGrpSpPr/>
            <p:nvPr/>
          </p:nvGrpSpPr>
          <p:grpSpPr>
            <a:xfrm>
              <a:off x="544838" y="4189146"/>
              <a:ext cx="4787253" cy="2624368"/>
              <a:chOff x="544838" y="4189146"/>
              <a:chExt cx="4787253" cy="2624368"/>
            </a:xfrm>
          </p:grpSpPr>
          <p:pic>
            <p:nvPicPr>
              <p:cNvPr id="16" name="図 15">
                <a:extLst>
                  <a:ext uri="{FF2B5EF4-FFF2-40B4-BE49-F238E27FC236}">
                    <a16:creationId xmlns:a16="http://schemas.microsoft.com/office/drawing/2014/main" id="{DE302822-DDC9-4C55-A997-A28E3E104D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4838" y="4189146"/>
                <a:ext cx="1549054" cy="2624368"/>
              </a:xfrm>
              <a:prstGeom prst="rect">
                <a:avLst/>
              </a:prstGeom>
            </p:spPr>
          </p:pic>
          <p:grpSp>
            <p:nvGrpSpPr>
              <p:cNvPr id="22" name="グループ化 21">
                <a:extLst>
                  <a:ext uri="{FF2B5EF4-FFF2-40B4-BE49-F238E27FC236}">
                    <a16:creationId xmlns:a16="http://schemas.microsoft.com/office/drawing/2014/main" id="{17FDAECA-D91C-47C3-A5DE-D963DC744003}"/>
                  </a:ext>
                </a:extLst>
              </p:cNvPr>
              <p:cNvGrpSpPr/>
              <p:nvPr/>
            </p:nvGrpSpPr>
            <p:grpSpPr>
              <a:xfrm>
                <a:off x="2045613" y="4313064"/>
                <a:ext cx="3286478" cy="1015663"/>
                <a:chOff x="3468472" y="325067"/>
                <a:chExt cx="3286478" cy="1015663"/>
              </a:xfrm>
            </p:grpSpPr>
            <p:sp>
              <p:nvSpPr>
                <p:cNvPr id="23" name="吹き出し: 角を丸めた四角形 22">
                  <a:extLst>
                    <a:ext uri="{FF2B5EF4-FFF2-40B4-BE49-F238E27FC236}">
                      <a16:creationId xmlns:a16="http://schemas.microsoft.com/office/drawing/2014/main" id="{EC9851D4-9C11-4A86-A3A2-DAC1B0802124}"/>
                    </a:ext>
                  </a:extLst>
                </p:cNvPr>
                <p:cNvSpPr/>
                <p:nvPr/>
              </p:nvSpPr>
              <p:spPr>
                <a:xfrm>
                  <a:off x="3468472" y="373906"/>
                  <a:ext cx="2268096" cy="966824"/>
                </a:xfrm>
                <a:prstGeom prst="wedgeRoundRectCallout">
                  <a:avLst>
                    <a:gd name="adj1" fmla="val -60431"/>
                    <a:gd name="adj2" fmla="val -9669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" name="テキスト ボックス 23">
                  <a:extLst>
                    <a:ext uri="{FF2B5EF4-FFF2-40B4-BE49-F238E27FC236}">
                      <a16:creationId xmlns:a16="http://schemas.microsoft.com/office/drawing/2014/main" id="{7F8FA9C0-7421-458A-854F-54B0DB2770FF}"/>
                    </a:ext>
                  </a:extLst>
                </p:cNvPr>
                <p:cNvSpPr txBox="1"/>
                <p:nvPr/>
              </p:nvSpPr>
              <p:spPr>
                <a:xfrm>
                  <a:off x="3468472" y="325067"/>
                  <a:ext cx="3286478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 b="1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ブロックエリア</a:t>
                  </a:r>
                  <a:r>
                    <a:rPr kumimoji="1" lang="en-US" altLang="ja-JP" sz="1600" b="1" dirty="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(</a:t>
                  </a:r>
                  <a:r>
                    <a:rPr kumimoji="1" lang="ja-JP" altLang="en-US" sz="1600" b="1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ひだり</a:t>
                  </a:r>
                  <a:r>
                    <a:rPr kumimoji="1" lang="en-US" altLang="ja-JP" sz="1600" b="1" dirty="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)</a:t>
                  </a:r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からめいれいを</a:t>
                  </a:r>
                  <a:r>
                    <a:rPr kumimoji="1" lang="ja-JP" altLang="en-US" sz="1600" b="1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えらぶ</a:t>
                  </a:r>
                  <a:r>
                    <a:rPr kumimoji="1" lang="ja-JP" altLang="en-US" sz="160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よ</a:t>
                  </a:r>
                  <a:r>
                    <a:rPr kumimoji="1" lang="ja-JP" altLang="en-US" sz="1600" dirty="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！</a:t>
                  </a:r>
                </a:p>
              </p:txBody>
            </p:sp>
          </p:grpSp>
        </p:grp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B9F229F4-E708-4D78-A4ED-94D8C4A090B5}"/>
                </a:ext>
              </a:extLst>
            </p:cNvPr>
            <p:cNvSpPr txBox="1"/>
            <p:nvPr/>
          </p:nvSpPr>
          <p:spPr>
            <a:xfrm>
              <a:off x="2467040" y="6677687"/>
              <a:ext cx="1800493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ja-JP" altLang="en-US" u="sng" dirty="0">
                  <a:solidFill>
                    <a:srgbClr val="FF0000"/>
                  </a:solidFill>
                </a:rPr>
                <a:t>ブロックエリア</a:t>
              </a:r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ABE0E5F6-A8E3-41F2-B960-A91510883F4B}"/>
              </a:ext>
            </a:extLst>
          </p:cNvPr>
          <p:cNvGrpSpPr/>
          <p:nvPr/>
        </p:nvGrpSpPr>
        <p:grpSpPr>
          <a:xfrm>
            <a:off x="4414642" y="3429000"/>
            <a:ext cx="4772308" cy="3182092"/>
            <a:chOff x="4411524" y="3441845"/>
            <a:chExt cx="4187638" cy="3182092"/>
          </a:xfrm>
        </p:grpSpPr>
        <p:grpSp>
          <p:nvGrpSpPr>
            <p:cNvPr id="32" name="グループ化 31">
              <a:extLst>
                <a:ext uri="{FF2B5EF4-FFF2-40B4-BE49-F238E27FC236}">
                  <a16:creationId xmlns:a16="http://schemas.microsoft.com/office/drawing/2014/main" id="{AF3A323E-DE8A-48FF-992D-E34C4D0B7DF6}"/>
                </a:ext>
              </a:extLst>
            </p:cNvPr>
            <p:cNvGrpSpPr/>
            <p:nvPr/>
          </p:nvGrpSpPr>
          <p:grpSpPr>
            <a:xfrm>
              <a:off x="4411524" y="3441845"/>
              <a:ext cx="4187638" cy="3182092"/>
              <a:chOff x="4468537" y="3441845"/>
              <a:chExt cx="4187638" cy="3182092"/>
            </a:xfrm>
          </p:grpSpPr>
          <p:pic>
            <p:nvPicPr>
              <p:cNvPr id="14" name="図 13">
                <a:extLst>
                  <a:ext uri="{FF2B5EF4-FFF2-40B4-BE49-F238E27FC236}">
                    <a16:creationId xmlns:a16="http://schemas.microsoft.com/office/drawing/2014/main" id="{3B78779E-B90C-4BD5-8573-CE249BEE06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060140" y="4080483"/>
                <a:ext cx="1596035" cy="2543454"/>
              </a:xfrm>
              <a:prstGeom prst="rect">
                <a:avLst/>
              </a:prstGeom>
            </p:spPr>
          </p:pic>
          <p:grpSp>
            <p:nvGrpSpPr>
              <p:cNvPr id="28" name="グループ化 27">
                <a:extLst>
                  <a:ext uri="{FF2B5EF4-FFF2-40B4-BE49-F238E27FC236}">
                    <a16:creationId xmlns:a16="http://schemas.microsoft.com/office/drawing/2014/main" id="{B870338D-D4E7-4E15-BDE0-0454606ED34B}"/>
                  </a:ext>
                </a:extLst>
              </p:cNvPr>
              <p:cNvGrpSpPr/>
              <p:nvPr/>
            </p:nvGrpSpPr>
            <p:grpSpPr>
              <a:xfrm>
                <a:off x="4468537" y="3441845"/>
                <a:ext cx="3105671" cy="2000548"/>
                <a:chOff x="4150510" y="291752"/>
                <a:chExt cx="3105671" cy="2000548"/>
              </a:xfrm>
            </p:grpSpPr>
            <p:sp>
              <p:nvSpPr>
                <p:cNvPr id="17" name="吹き出し: 角を丸めた四角形 16">
                  <a:extLst>
                    <a:ext uri="{FF2B5EF4-FFF2-40B4-BE49-F238E27FC236}">
                      <a16:creationId xmlns:a16="http://schemas.microsoft.com/office/drawing/2014/main" id="{A8FAF925-52A6-47F3-8D64-B70B86CAC39A}"/>
                    </a:ext>
                  </a:extLst>
                </p:cNvPr>
                <p:cNvSpPr/>
                <p:nvPr/>
              </p:nvSpPr>
              <p:spPr>
                <a:xfrm>
                  <a:off x="4150510" y="345902"/>
                  <a:ext cx="2989455" cy="1441110"/>
                </a:xfrm>
                <a:prstGeom prst="wedgeRoundRectCallout">
                  <a:avLst>
                    <a:gd name="adj1" fmla="val 56666"/>
                    <a:gd name="adj2" fmla="val 38997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" name="テキスト ボックス 17">
                  <a:extLst>
                    <a:ext uri="{FF2B5EF4-FFF2-40B4-BE49-F238E27FC236}">
                      <a16:creationId xmlns:a16="http://schemas.microsoft.com/office/drawing/2014/main" id="{B80FF89A-9268-4768-8D9F-3D0CF067270A}"/>
                    </a:ext>
                  </a:extLst>
                </p:cNvPr>
                <p:cNvSpPr txBox="1"/>
                <p:nvPr/>
              </p:nvSpPr>
              <p:spPr>
                <a:xfrm>
                  <a:off x="4184366" y="291752"/>
                  <a:ext cx="3071815" cy="200054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 b="1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プログラミングエリア</a:t>
                  </a:r>
                  <a:r>
                    <a:rPr kumimoji="1" lang="en-US" altLang="ja-JP" sz="1600" b="1" dirty="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(</a:t>
                  </a:r>
                  <a:r>
                    <a:rPr kumimoji="1" lang="ja-JP" altLang="en-US" sz="1600" b="1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みぎ</a:t>
                  </a:r>
                  <a:r>
                    <a:rPr kumimoji="1" lang="en-US" altLang="ja-JP" sz="1600" b="1" dirty="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)</a:t>
                  </a:r>
                  <a:r>
                    <a:rPr kumimoji="1" lang="ja-JP" altLang="en-US" sz="1600" dirty="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に</a:t>
                  </a:r>
                  <a:endParaRPr kumimoji="1" lang="en-US" altLang="ja-JP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めいれいを</a:t>
                  </a:r>
                  <a:r>
                    <a:rPr kumimoji="1" lang="ja-JP" altLang="en-US" sz="1600" b="1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ならべる</a:t>
                  </a:r>
                  <a:r>
                    <a:rPr kumimoji="1" lang="ja-JP" altLang="en-US" sz="160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よ</a:t>
                  </a:r>
                  <a:r>
                    <a:rPr kumimoji="1" lang="ja-JP" altLang="en-US" sz="1600" dirty="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！</a:t>
                  </a:r>
                  <a:endParaRPr kumimoji="1" lang="en-US" altLang="ja-JP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 b="1" dirty="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クリック</a:t>
                  </a:r>
                  <a:r>
                    <a:rPr kumimoji="1" lang="ja-JP" altLang="en-US" sz="1600" b="1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したままみぎにはこぼう</a:t>
                  </a:r>
                  <a:r>
                    <a:rPr kumimoji="1" lang="ja-JP" altLang="en-US" sz="1600" b="1" dirty="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！</a:t>
                  </a:r>
                  <a:endPara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</p:grp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06B27D30-698D-48B1-83C7-79A95EC59D53}"/>
                </a:ext>
              </a:extLst>
            </p:cNvPr>
            <p:cNvSpPr txBox="1"/>
            <p:nvPr/>
          </p:nvSpPr>
          <p:spPr>
            <a:xfrm>
              <a:off x="4830875" y="6001108"/>
              <a:ext cx="2492990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kumimoji="1" lang="ja-JP" altLang="en-US" u="sng" dirty="0">
                  <a:solidFill>
                    <a:srgbClr val="00B050"/>
                  </a:solidFill>
                </a:rPr>
                <a:t>プログラミングエリア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67421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1611383"/>
            <a:ext cx="8026682" cy="746846"/>
          </a:xfrm>
        </p:spPr>
        <p:txBody>
          <a:bodyPr rtlCol="0"/>
          <a:lstStyle/>
          <a:p>
            <a:pPr rtl="0"/>
            <a:r>
              <a:rPr lang="en-US" altLang="ja-JP" dirty="0"/>
              <a:t>Codey</a:t>
            </a:r>
            <a:r>
              <a:rPr lang="ja-JP" altLang="en-US"/>
              <a:t>をうごかして</a:t>
            </a:r>
            <a:r>
              <a:rPr lang="ja-JP" altLang="en-US" dirty="0"/>
              <a:t>みよう！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めいれいを</a:t>
            </a:r>
            <a:r>
              <a:rPr lang="en-US" altLang="ja-JP" dirty="0"/>
              <a:t>Codey</a:t>
            </a:r>
            <a:r>
              <a:rPr lang="ja-JP" altLang="en-US"/>
              <a:t>におぼえさせよう</a:t>
            </a:r>
            <a:r>
              <a:rPr lang="ja-JP" altLang="en-US" dirty="0"/>
              <a:t>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D6933CC-3D80-45C5-A8EB-D6BB8ABB437E}"/>
              </a:ext>
            </a:extLst>
          </p:cNvPr>
          <p:cNvSpPr txBox="1"/>
          <p:nvPr/>
        </p:nvSpPr>
        <p:spPr>
          <a:xfrm>
            <a:off x="693937" y="1409252"/>
            <a:ext cx="13479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41543B5-66FE-4512-86D3-43A2DAE89028}"/>
              </a:ext>
            </a:extLst>
          </p:cNvPr>
          <p:cNvSpPr txBox="1"/>
          <p:nvPr/>
        </p:nvSpPr>
        <p:spPr>
          <a:xfrm>
            <a:off x="1367901" y="2331450"/>
            <a:ext cx="7827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800" dirty="0">
              <a:solidFill>
                <a:schemeClr val="accent3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802086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645874B2-4BCC-A34B-9D1F-F998E08479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378" y="3081279"/>
            <a:ext cx="3606800" cy="35687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/>
              <a:t>をわらわせよう</a:t>
            </a:r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BCE8FC-BE01-4AAE-A135-5D097FC36BBC}"/>
              </a:ext>
            </a:extLst>
          </p:cNvPr>
          <p:cNvSpPr txBox="1"/>
          <p:nvPr/>
        </p:nvSpPr>
        <p:spPr>
          <a:xfrm>
            <a:off x="428625" y="424045"/>
            <a:ext cx="1080579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1311597" y="3252680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1302719" y="3872344"/>
            <a:ext cx="939549" cy="96205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E7D8B74-55E4-4FDC-854F-E0F2F20AD8CE}"/>
              </a:ext>
            </a:extLst>
          </p:cNvPr>
          <p:cNvGrpSpPr/>
          <p:nvPr/>
        </p:nvGrpSpPr>
        <p:grpSpPr>
          <a:xfrm>
            <a:off x="610002" y="1301938"/>
            <a:ext cx="8533996" cy="630942"/>
            <a:chOff x="610002" y="1301938"/>
            <a:chExt cx="8170014" cy="630942"/>
          </a:xfrm>
        </p:grpSpPr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2768F177-3834-434C-881D-8990776C35CC}"/>
                </a:ext>
              </a:extLst>
            </p:cNvPr>
            <p:cNvSpPr txBox="1"/>
            <p:nvPr/>
          </p:nvSpPr>
          <p:spPr>
            <a:xfrm>
              <a:off x="610002" y="1301938"/>
              <a:ext cx="817001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sz="2000" b="1" i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</a:t>
              </a:r>
              <a:r>
                <a:rPr lang="en-US" altLang="ja-JP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lang="ja-JP" altLang="en-US" sz="2000" b="1" i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をおす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と、</a:t>
              </a:r>
              <a:r>
                <a:rPr lang="en-US" altLang="ja-JP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がわらう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sz="2000" b="1" i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プログラムをつくって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みよう！</a:t>
              </a:r>
              <a:endPara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CE603B10-D38A-488D-8BBF-70B9117EA856}"/>
                </a:ext>
              </a:extLst>
            </p:cNvPr>
            <p:cNvSpPr txBox="1"/>
            <p:nvPr/>
          </p:nvSpPr>
          <p:spPr>
            <a:xfrm>
              <a:off x="3153052" y="1353095"/>
              <a:ext cx="80302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CDCEBF9-E8A0-49C3-9D2F-B0A4E0321881}"/>
              </a:ext>
            </a:extLst>
          </p:cNvPr>
          <p:cNvGrpSpPr/>
          <p:nvPr/>
        </p:nvGrpSpPr>
        <p:grpSpPr>
          <a:xfrm>
            <a:off x="968914" y="2212247"/>
            <a:ext cx="5594724" cy="1131079"/>
            <a:chOff x="968914" y="2212247"/>
            <a:chExt cx="5234830" cy="1131079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968914" y="2212247"/>
              <a:ext cx="523483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「デバイス」タブから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しよう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2D2E78C0-8162-4D21-AFD3-00997D755944}"/>
                </a:ext>
              </a:extLst>
            </p:cNvPr>
            <p:cNvSpPr txBox="1"/>
            <p:nvPr/>
          </p:nvSpPr>
          <p:spPr>
            <a:xfrm>
              <a:off x="3432470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3FFF342-C729-4D8B-B473-49A0DA4D2983}"/>
              </a:ext>
            </a:extLst>
          </p:cNvPr>
          <p:cNvGrpSpPr/>
          <p:nvPr/>
        </p:nvGrpSpPr>
        <p:grpSpPr>
          <a:xfrm>
            <a:off x="1817000" y="2933720"/>
            <a:ext cx="3060000" cy="283159"/>
            <a:chOff x="1509204" y="2270526"/>
            <a:chExt cx="3060000" cy="283159"/>
          </a:xfrm>
        </p:grpSpPr>
        <p:cxnSp>
          <p:nvCxnSpPr>
            <p:cNvPr id="22" name="直線矢印コネクタ 21">
              <a:extLst>
                <a:ext uri="{FF2B5EF4-FFF2-40B4-BE49-F238E27FC236}">
                  <a16:creationId xmlns:a16="http://schemas.microsoft.com/office/drawing/2014/main" id="{F2A71519-6031-438A-BBF5-4273E38095A1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矢印コネクタ 25">
              <a:extLst>
                <a:ext uri="{FF2B5EF4-FFF2-40B4-BE49-F238E27FC236}">
                  <a16:creationId xmlns:a16="http://schemas.microsoft.com/office/drawing/2014/main" id="{546EA746-B271-4537-BB8D-35FC0848E3C1}"/>
                </a:ext>
              </a:extLst>
            </p:cNvPr>
            <p:cNvCxnSpPr>
              <a:cxnSpLocks/>
            </p:cNvCxnSpPr>
            <p:nvPr/>
          </p:nvCxnSpPr>
          <p:spPr>
            <a:xfrm>
              <a:off x="2428716" y="2285568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線矢印コネクタ 26">
              <a:extLst>
                <a:ext uri="{FF2B5EF4-FFF2-40B4-BE49-F238E27FC236}">
                  <a16:creationId xmlns:a16="http://schemas.microsoft.com/office/drawing/2014/main" id="{EE0C868F-B377-4901-B3C8-DECB09A2041A}"/>
                </a:ext>
              </a:extLst>
            </p:cNvPr>
            <p:cNvCxnSpPr>
              <a:cxnSpLocks/>
            </p:cNvCxnSpPr>
            <p:nvPr/>
          </p:nvCxnSpPr>
          <p:spPr>
            <a:xfrm>
              <a:off x="3468883" y="2270526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0842F94E-011A-42C5-A4EB-963F91E7DB67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250799BC-2A28-493D-8E25-D23039E4C5C6}"/>
              </a:ext>
            </a:extLst>
          </p:cNvPr>
          <p:cNvCxnSpPr>
            <a:cxnSpLocks/>
          </p:cNvCxnSpPr>
          <p:nvPr/>
        </p:nvCxnSpPr>
        <p:spPr>
          <a:xfrm flipH="1" flipV="1">
            <a:off x="2390327" y="4403953"/>
            <a:ext cx="2676623" cy="62105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DA6A634-8149-49BF-A482-5B0040977DE8}"/>
              </a:ext>
            </a:extLst>
          </p:cNvPr>
          <p:cNvSpPr txBox="1"/>
          <p:nvPr/>
        </p:nvSpPr>
        <p:spPr>
          <a:xfrm>
            <a:off x="5344289" y="2683324"/>
            <a:ext cx="3799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（クリック</a:t>
            </a:r>
            <a:r>
              <a:rPr lang="ja-JP" altLang="en-US" sz="160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するときりかわります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。）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2F76325-76C1-4FD2-B360-96AF09D6DD2C}"/>
              </a:ext>
            </a:extLst>
          </p:cNvPr>
          <p:cNvGrpSpPr/>
          <p:nvPr/>
        </p:nvGrpSpPr>
        <p:grpSpPr>
          <a:xfrm>
            <a:off x="4618947" y="4675493"/>
            <a:ext cx="4864423" cy="1569660"/>
            <a:chOff x="4913736" y="4757624"/>
            <a:chExt cx="3915121" cy="1569660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B08343C0-5B90-4545-A5E5-81A3A739EB57}"/>
                </a:ext>
              </a:extLst>
            </p:cNvPr>
            <p:cNvSpPr txBox="1"/>
            <p:nvPr/>
          </p:nvSpPr>
          <p:spPr>
            <a:xfrm>
              <a:off x="4913736" y="4757624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（クリックするとわくが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くなり、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せんたく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されたじょうたいとなります。）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354EB401-C462-443C-A77F-BB5001E8AAAD}"/>
                </a:ext>
              </a:extLst>
            </p:cNvPr>
            <p:cNvSpPr txBox="1"/>
            <p:nvPr/>
          </p:nvSpPr>
          <p:spPr>
            <a:xfrm>
              <a:off x="5405351" y="4785616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07040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図 24">
            <a:extLst>
              <a:ext uri="{FF2B5EF4-FFF2-40B4-BE49-F238E27FC236}">
                <a16:creationId xmlns:a16="http://schemas.microsoft.com/office/drawing/2014/main" id="{F1F5C47E-274A-B846-A950-3A71CFAF0D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548" y="1041734"/>
            <a:ext cx="3327648" cy="570591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C05942B9-202C-4687-9BE5-1C4992CBCD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4556" b="36225"/>
          <a:stretch/>
        </p:blipFill>
        <p:spPr>
          <a:xfrm>
            <a:off x="3710459" y="832455"/>
            <a:ext cx="5433542" cy="602554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/>
              <a:t>をわらわせよう</a:t>
            </a:r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BCE8FC-BE01-4AAE-A135-5D097FC36BBC}"/>
              </a:ext>
            </a:extLst>
          </p:cNvPr>
          <p:cNvSpPr txBox="1"/>
          <p:nvPr/>
        </p:nvSpPr>
        <p:spPr>
          <a:xfrm>
            <a:off x="428625" y="424045"/>
            <a:ext cx="1080579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4371552" y="1641085"/>
            <a:ext cx="4648402" cy="11310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「イベント」から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「ボタン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がおされた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92864" y="1618115"/>
            <a:ext cx="626851" cy="58121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D3F84208-E429-432C-A0C6-F669B96F9B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8364" y="4837880"/>
            <a:ext cx="1267639" cy="2020120"/>
          </a:xfrm>
          <a:prstGeom prst="rect">
            <a:avLst/>
          </a:prstGeom>
        </p:spPr>
      </p:pic>
      <p:sp>
        <p:nvSpPr>
          <p:cNvPr id="29" name="吹き出し: 角を丸めた四角形 28">
            <a:extLst>
              <a:ext uri="{FF2B5EF4-FFF2-40B4-BE49-F238E27FC236}">
                <a16:creationId xmlns:a16="http://schemas.microsoft.com/office/drawing/2014/main" id="{D47242F1-FB60-49FA-A661-AA0E3B6151E7}"/>
              </a:ext>
            </a:extLst>
          </p:cNvPr>
          <p:cNvSpPr/>
          <p:nvPr/>
        </p:nvSpPr>
        <p:spPr>
          <a:xfrm>
            <a:off x="4096871" y="4870229"/>
            <a:ext cx="3464848" cy="1583373"/>
          </a:xfrm>
          <a:prstGeom prst="wedgeRoundRectCallout">
            <a:avLst>
              <a:gd name="adj1" fmla="val 56808"/>
              <a:gd name="adj2" fmla="val -27505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0C754A7-C89D-45D5-A510-8CD436F59A75}"/>
              </a:ext>
            </a:extLst>
          </p:cNvPr>
          <p:cNvSpPr txBox="1"/>
          <p:nvPr/>
        </p:nvSpPr>
        <p:spPr>
          <a:xfrm>
            <a:off x="4163730" y="4878265"/>
            <a:ext cx="346484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ひだりがわでめいれいをえらんで、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クリックしたまま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マウスを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うごかしてみぎがわにはこぼう！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115F317C-608C-4351-ADFA-E426B132BC5E}"/>
              </a:ext>
            </a:extLst>
          </p:cNvPr>
          <p:cNvSpPr txBox="1"/>
          <p:nvPr/>
        </p:nvSpPr>
        <p:spPr>
          <a:xfrm>
            <a:off x="4395759" y="3678409"/>
            <a:ext cx="4456590" cy="11310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②「かんじょう」から「えがお」を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えらび、つなげる。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A37FC5F1-CDF0-4C30-8576-18CDF8EDCBC3}"/>
              </a:ext>
            </a:extLst>
          </p:cNvPr>
          <p:cNvSpPr txBox="1"/>
          <p:nvPr/>
        </p:nvSpPr>
        <p:spPr>
          <a:xfrm>
            <a:off x="3882872" y="452436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A8F368B-9648-4AE6-B78F-B5C272484EB1}"/>
              </a:ext>
            </a:extLst>
          </p:cNvPr>
          <p:cNvSpPr txBox="1"/>
          <p:nvPr/>
        </p:nvSpPr>
        <p:spPr>
          <a:xfrm>
            <a:off x="57556" y="581149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74AF3CB-48C5-450A-B5CC-C25D78C72F51}"/>
              </a:ext>
            </a:extLst>
          </p:cNvPr>
          <p:cNvSpPr txBox="1"/>
          <p:nvPr/>
        </p:nvSpPr>
        <p:spPr>
          <a:xfrm>
            <a:off x="75557" y="1408823"/>
            <a:ext cx="415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</a:rPr>
              <a:t>②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6238BCCA-9B67-284D-9594-E6B36ADEB3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6671" y="2772164"/>
            <a:ext cx="2503961" cy="993822"/>
          </a:xfrm>
          <a:prstGeom prst="rect">
            <a:avLst/>
          </a:prstGeom>
        </p:spPr>
      </p:pic>
      <p:sp>
        <p:nvSpPr>
          <p:cNvPr id="44" name="四角形: 角を丸くする 21">
            <a:extLst>
              <a:ext uri="{FF2B5EF4-FFF2-40B4-BE49-F238E27FC236}">
                <a16:creationId xmlns:a16="http://schemas.microsoft.com/office/drawing/2014/main" id="{5AAE2C3A-1B66-1444-B2AF-98215F9B31A4}"/>
              </a:ext>
            </a:extLst>
          </p:cNvPr>
          <p:cNvSpPr/>
          <p:nvPr/>
        </p:nvSpPr>
        <p:spPr>
          <a:xfrm>
            <a:off x="1260116" y="3562445"/>
            <a:ext cx="1897895" cy="40407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F23AC534-EB5B-AB43-A27F-6DBDB0FA6354}"/>
              </a:ext>
            </a:extLst>
          </p:cNvPr>
          <p:cNvCxnSpPr>
            <a:cxnSpLocks/>
          </p:cNvCxnSpPr>
          <p:nvPr/>
        </p:nvCxnSpPr>
        <p:spPr>
          <a:xfrm flipH="1" flipV="1">
            <a:off x="5476370" y="3562445"/>
            <a:ext cx="315979" cy="309199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5AF29753-9312-5042-91ED-2C19D19ABD09}"/>
              </a:ext>
            </a:extLst>
          </p:cNvPr>
          <p:cNvCxnSpPr>
            <a:cxnSpLocks/>
          </p:cNvCxnSpPr>
          <p:nvPr/>
        </p:nvCxnSpPr>
        <p:spPr>
          <a:xfrm flipV="1">
            <a:off x="3167275" y="3186147"/>
            <a:ext cx="1663824" cy="6403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四角形: 角を丸くする 21">
            <a:extLst>
              <a:ext uri="{FF2B5EF4-FFF2-40B4-BE49-F238E27FC236}">
                <a16:creationId xmlns:a16="http://schemas.microsoft.com/office/drawing/2014/main" id="{86CBE631-7519-4F46-99F3-1811E830A5EB}"/>
              </a:ext>
            </a:extLst>
          </p:cNvPr>
          <p:cNvSpPr/>
          <p:nvPr/>
        </p:nvSpPr>
        <p:spPr>
          <a:xfrm>
            <a:off x="492864" y="6095764"/>
            <a:ext cx="626851" cy="58121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3053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2E0DA09C-1851-DE41-A385-9C6FB7541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1479" y="3194568"/>
            <a:ext cx="2857500" cy="9271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85D67F9C-0F87-2C4B-B849-4ADBBE07C6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8" y="3127488"/>
            <a:ext cx="4778801" cy="219566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715CC0F1-AA07-514D-BC72-135FDA62B8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68" y="1255406"/>
            <a:ext cx="3390900" cy="14986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85B47706-8DE4-4F06-B430-D2B1DE63C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メモ：まちがえたときは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DBF0872-5190-40AB-A594-38AA316B5D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4666" y="960467"/>
            <a:ext cx="1267639" cy="2020120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99E975AF-318A-4486-A0D5-3E16560F5CE9}"/>
              </a:ext>
            </a:extLst>
          </p:cNvPr>
          <p:cNvGrpSpPr/>
          <p:nvPr/>
        </p:nvGrpSpPr>
        <p:grpSpPr>
          <a:xfrm>
            <a:off x="3289055" y="1265070"/>
            <a:ext cx="3608520" cy="1583373"/>
            <a:chOff x="3949643" y="4841517"/>
            <a:chExt cx="3608520" cy="1583373"/>
          </a:xfrm>
        </p:grpSpPr>
        <p:sp>
          <p:nvSpPr>
            <p:cNvPr id="6" name="吹き出し: 角を丸めた四角形 5">
              <a:extLst>
                <a:ext uri="{FF2B5EF4-FFF2-40B4-BE49-F238E27FC236}">
                  <a16:creationId xmlns:a16="http://schemas.microsoft.com/office/drawing/2014/main" id="{19CB5FEE-C63F-491C-A69A-12A747CC9CDE}"/>
                </a:ext>
              </a:extLst>
            </p:cNvPr>
            <p:cNvSpPr/>
            <p:nvPr/>
          </p:nvSpPr>
          <p:spPr>
            <a:xfrm>
              <a:off x="3949643" y="4841517"/>
              <a:ext cx="3464848" cy="1583373"/>
            </a:xfrm>
            <a:prstGeom prst="wedgeRoundRectCallout">
              <a:avLst>
                <a:gd name="adj1" fmla="val 56808"/>
                <a:gd name="adj2" fmla="val -2750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26E451B2-767B-4FE1-8540-4FE744BB2B0B}"/>
                </a:ext>
              </a:extLst>
            </p:cNvPr>
            <p:cNvSpPr txBox="1"/>
            <p:nvPr/>
          </p:nvSpPr>
          <p:spPr>
            <a:xfrm>
              <a:off x="4141956" y="4879152"/>
              <a:ext cx="3416207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わらわせたい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のに「うわー」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をおいちゃった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でもかんたんになおせるん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4" name="矢印: 下 13">
            <a:extLst>
              <a:ext uri="{FF2B5EF4-FFF2-40B4-BE49-F238E27FC236}">
                <a16:creationId xmlns:a16="http://schemas.microsoft.com/office/drawing/2014/main" id="{033B0059-40F2-4153-B5FD-D556EFC4A34E}"/>
              </a:ext>
            </a:extLst>
          </p:cNvPr>
          <p:cNvSpPr/>
          <p:nvPr/>
        </p:nvSpPr>
        <p:spPr>
          <a:xfrm rot="8028776" flipH="1">
            <a:off x="819469" y="4026669"/>
            <a:ext cx="88089" cy="272358"/>
          </a:xfrm>
          <a:prstGeom prst="downArrow">
            <a:avLst>
              <a:gd name="adj1" fmla="val 50000"/>
              <a:gd name="adj2" fmla="val 8028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17B1609E-3D34-4880-900C-B4DEEAAEAA63}"/>
              </a:ext>
            </a:extLst>
          </p:cNvPr>
          <p:cNvSpPr/>
          <p:nvPr/>
        </p:nvSpPr>
        <p:spPr>
          <a:xfrm>
            <a:off x="978050" y="4426844"/>
            <a:ext cx="1615735" cy="25212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54EDC9A4-7ED9-4AA3-9F6E-EB1A96CE8D97}"/>
              </a:ext>
            </a:extLst>
          </p:cNvPr>
          <p:cNvCxnSpPr>
            <a:cxnSpLocks/>
          </p:cNvCxnSpPr>
          <p:nvPr/>
        </p:nvCxnSpPr>
        <p:spPr>
          <a:xfrm flipV="1">
            <a:off x="3397273" y="3804592"/>
            <a:ext cx="1841173" cy="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06ECCCD5-AD2E-4821-8694-271620F0C495}"/>
              </a:ext>
            </a:extLst>
          </p:cNvPr>
          <p:cNvCxnSpPr/>
          <p:nvPr/>
        </p:nvCxnSpPr>
        <p:spPr>
          <a:xfrm>
            <a:off x="4361793" y="3429000"/>
            <a:ext cx="0" cy="24673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5E90C3EB-530F-4B42-93EC-DD3FD22DCF64}"/>
              </a:ext>
            </a:extLst>
          </p:cNvPr>
          <p:cNvSpPr/>
          <p:nvPr/>
        </p:nvSpPr>
        <p:spPr>
          <a:xfrm>
            <a:off x="5331385" y="3951888"/>
            <a:ext cx="938207" cy="421919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1C6FD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F421585-3A4C-4965-84D8-ECDFF896A538}"/>
              </a:ext>
            </a:extLst>
          </p:cNvPr>
          <p:cNvSpPr txBox="1"/>
          <p:nvPr/>
        </p:nvSpPr>
        <p:spPr>
          <a:xfrm>
            <a:off x="4774071" y="4646048"/>
            <a:ext cx="415602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みぎクリック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をして、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ブロックをさくじょ」するとけせる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なんどでも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やりなおせるね。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79198F7-70F2-4763-BA00-06229E1DCE37}"/>
              </a:ext>
            </a:extLst>
          </p:cNvPr>
          <p:cNvSpPr txBox="1"/>
          <p:nvPr/>
        </p:nvSpPr>
        <p:spPr>
          <a:xfrm>
            <a:off x="5238446" y="6952913"/>
            <a:ext cx="6788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け</a:t>
            </a:r>
          </a:p>
        </p:txBody>
      </p:sp>
    </p:spTree>
    <p:extLst>
      <p:ext uri="{BB962C8B-B14F-4D97-AF65-F5344CB8AC3E}">
        <p14:creationId xmlns:p14="http://schemas.microsoft.com/office/powerpoint/2010/main" val="19294062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B118462-A333-7A47-9C33-9C58250F2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298" y="3012662"/>
            <a:ext cx="5676900" cy="33909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/>
              <a:t>をわらわせよう</a:t>
            </a:r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BCE8FC-BE01-4AAE-A135-5D097FC36BBC}"/>
              </a:ext>
            </a:extLst>
          </p:cNvPr>
          <p:cNvSpPr txBox="1"/>
          <p:nvPr/>
        </p:nvSpPr>
        <p:spPr>
          <a:xfrm>
            <a:off x="428625" y="424045"/>
            <a:ext cx="1080579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678169" y="927031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パソコンに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3960650" y="3066689"/>
            <a:ext cx="1128809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053015" y="5251736"/>
            <a:ext cx="2508423" cy="40765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37BC138-55E3-41B2-9BEB-4F0F18F96484}"/>
              </a:ext>
            </a:extLst>
          </p:cNvPr>
          <p:cNvSpPr txBox="1"/>
          <p:nvPr/>
        </p:nvSpPr>
        <p:spPr>
          <a:xfrm>
            <a:off x="1074298" y="1294071"/>
            <a:ext cx="6446494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「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コンピュータに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」をえらぶ</a:t>
            </a:r>
            <a:b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とぎれているけど、「ファ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」とかいているところをクリックしてね。</a:t>
            </a:r>
            <a:b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62772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/>
              <a:t>をわらわせよう</a:t>
            </a:r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BCE8FC-BE01-4AAE-A135-5D097FC36BBC}"/>
              </a:ext>
            </a:extLst>
          </p:cNvPr>
          <p:cNvSpPr txBox="1"/>
          <p:nvPr/>
        </p:nvSpPr>
        <p:spPr>
          <a:xfrm>
            <a:off x="428625" y="424045"/>
            <a:ext cx="1080579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AB45F2A3-2F0B-48A1-868E-BE80EFCAED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409" y="2104008"/>
            <a:ext cx="6959182" cy="3888420"/>
          </a:xfrm>
          <a:prstGeom prst="rect">
            <a:avLst/>
          </a:prstGeom>
        </p:spPr>
      </p:pic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098F5C8-3E07-42FB-9127-343723748181}"/>
              </a:ext>
            </a:extLst>
          </p:cNvPr>
          <p:cNvSpPr txBox="1"/>
          <p:nvPr/>
        </p:nvSpPr>
        <p:spPr>
          <a:xfrm>
            <a:off x="428625" y="949262"/>
            <a:ext cx="871537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ファイルめいを「（じぶんのなまえ）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０１わらう」に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して「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保存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」ボタンをおす</a:t>
            </a:r>
            <a:endParaRPr lang="ja-JP" altLang="en-US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86F30DED-E5D7-4AFB-BBDE-066B17F55605}"/>
              </a:ext>
            </a:extLst>
          </p:cNvPr>
          <p:cNvSpPr/>
          <p:nvPr/>
        </p:nvSpPr>
        <p:spPr>
          <a:xfrm>
            <a:off x="5708822" y="5528273"/>
            <a:ext cx="1039687" cy="36649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5D36FB4-449A-4E07-8763-AF1E946E8616}"/>
              </a:ext>
            </a:extLst>
          </p:cNvPr>
          <p:cNvGrpSpPr/>
          <p:nvPr/>
        </p:nvGrpSpPr>
        <p:grpSpPr>
          <a:xfrm>
            <a:off x="2528053" y="4672668"/>
            <a:ext cx="2043947" cy="312868"/>
            <a:chOff x="8678506" y="4048218"/>
            <a:chExt cx="2122695" cy="324922"/>
          </a:xfrm>
        </p:grpSpPr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4BFBB4D5-71AA-47D3-9286-EBAD30E72309}"/>
                </a:ext>
              </a:extLst>
            </p:cNvPr>
            <p:cNvSpPr txBox="1"/>
            <p:nvPr/>
          </p:nvSpPr>
          <p:spPr>
            <a:xfrm>
              <a:off x="8715375" y="4066347"/>
              <a:ext cx="2048959" cy="276999"/>
            </a:xfrm>
            <a:prstGeom prst="rect">
              <a:avLst/>
            </a:prstGeom>
            <a:solidFill>
              <a:schemeClr val="bg2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b="1" dirty="0"/>
                <a:t>(</a:t>
              </a:r>
              <a:r>
                <a:rPr kumimoji="1" lang="ja-JP" altLang="en-US" sz="1200" b="1" dirty="0"/>
                <a:t>じぶんのなまえ</a:t>
              </a:r>
              <a:r>
                <a:rPr kumimoji="1" lang="en-US" altLang="ja-JP" sz="1200" b="1" dirty="0"/>
                <a:t>) 01</a:t>
              </a:r>
              <a:r>
                <a:rPr kumimoji="1" lang="ja-JP" altLang="en-US" sz="1200" b="1" dirty="0"/>
                <a:t>わらう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8678506" y="4048218"/>
              <a:ext cx="2122695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0859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D7E063A-A509-4B30-BB22-13D908B96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/>
              <a:t>をわらわせよう</a:t>
            </a:r>
            <a:endParaRPr kumimoji="1" lang="ja-JP" alt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1FE7A17-0C8E-4F0D-AA16-104B4B3495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08" y="2092632"/>
            <a:ext cx="3277769" cy="334050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D8F376FF-ECF0-4C5C-83F7-35F813C89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8273" y="2092632"/>
            <a:ext cx="4027201" cy="3340502"/>
          </a:xfrm>
          <a:prstGeom prst="round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32D2845-84A0-4781-8813-135C173ACF55}"/>
              </a:ext>
            </a:extLst>
          </p:cNvPr>
          <p:cNvSpPr txBox="1"/>
          <p:nvPr/>
        </p:nvSpPr>
        <p:spPr>
          <a:xfrm>
            <a:off x="428625" y="424045"/>
            <a:ext cx="1080579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5B6C7E77-29D5-4F39-9675-1C18B32F2638}"/>
              </a:ext>
            </a:extLst>
          </p:cNvPr>
          <p:cNvSpPr/>
          <p:nvPr/>
        </p:nvSpPr>
        <p:spPr>
          <a:xfrm>
            <a:off x="2417992" y="3240349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楕円 12">
            <a:extLst>
              <a:ext uri="{FF2B5EF4-FFF2-40B4-BE49-F238E27FC236}">
                <a16:creationId xmlns:a16="http://schemas.microsoft.com/office/drawing/2014/main" id="{A206B472-406C-4FBF-9E6A-866BA13078C7}"/>
              </a:ext>
            </a:extLst>
          </p:cNvPr>
          <p:cNvSpPr/>
          <p:nvPr/>
        </p:nvSpPr>
        <p:spPr>
          <a:xfrm>
            <a:off x="6491873" y="3881020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220BCD83-0ADA-4038-8CDF-204361368F21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F447327-7068-4E40-A2C4-506201BEED03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ケーブルで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とパソコンをつなげよう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82AFF7ED-D519-4B62-9647-22B7692275D6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6456C3C7-8594-4CFB-922D-B8A75B2EE7FB}"/>
                </a:ext>
              </a:extLst>
            </p:cNvPr>
            <p:cNvSpPr txBox="1"/>
            <p:nvPr/>
          </p:nvSpPr>
          <p:spPr>
            <a:xfrm>
              <a:off x="2246051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83597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/>
              <a:t>をわらわせよう</a:t>
            </a:r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BCE8FC-BE01-4AAE-A135-5D097FC36BBC}"/>
              </a:ext>
            </a:extLst>
          </p:cNvPr>
          <p:cNvSpPr txBox="1"/>
          <p:nvPr/>
        </p:nvSpPr>
        <p:spPr>
          <a:xfrm>
            <a:off x="428625" y="424045"/>
            <a:ext cx="1080579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F03096D0-95DE-46E8-8ABE-889D07AE8385}"/>
              </a:ext>
            </a:extLst>
          </p:cNvPr>
          <p:cNvGrpSpPr/>
          <p:nvPr/>
        </p:nvGrpSpPr>
        <p:grpSpPr>
          <a:xfrm>
            <a:off x="2962211" y="1401925"/>
            <a:ext cx="5489331" cy="1320191"/>
            <a:chOff x="2962211" y="1401925"/>
            <a:chExt cx="5489331" cy="1320191"/>
          </a:xfrm>
        </p:grpSpPr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9B68A845-8B0D-442B-8F7C-A2081922A3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62211" y="1401925"/>
              <a:ext cx="779253" cy="1320191"/>
            </a:xfrm>
            <a:prstGeom prst="rect">
              <a:avLst/>
            </a:prstGeom>
          </p:spPr>
        </p:pic>
        <p:sp>
          <p:nvSpPr>
            <p:cNvPr id="29" name="吹き出し: 角を丸めた四角形 28">
              <a:extLst>
                <a:ext uri="{FF2B5EF4-FFF2-40B4-BE49-F238E27FC236}">
                  <a16:creationId xmlns:a16="http://schemas.microsoft.com/office/drawing/2014/main" id="{9DFDFD62-1FD3-4258-BDD3-A396107DB097}"/>
                </a:ext>
              </a:extLst>
            </p:cNvPr>
            <p:cNvSpPr/>
            <p:nvPr/>
          </p:nvSpPr>
          <p:spPr>
            <a:xfrm>
              <a:off x="4181107" y="1565309"/>
              <a:ext cx="4270435" cy="1124017"/>
            </a:xfrm>
            <a:prstGeom prst="wedgeRoundRectCallout">
              <a:avLst>
                <a:gd name="adj1" fmla="val -60431"/>
                <a:gd name="adj2" fmla="val -966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C9A1F1E8-D763-4E8F-A1F4-4AFA76561277}"/>
                </a:ext>
              </a:extLst>
            </p:cNvPr>
            <p:cNvSpPr txBox="1"/>
            <p:nvPr/>
          </p:nvSpPr>
          <p:spPr>
            <a:xfrm>
              <a:off x="4372511" y="1622039"/>
              <a:ext cx="382345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</a:t>
              </a:r>
              <a:r>
                <a:rPr lang="ja-JP" altLang="en-US" sz="1600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プログラムをかきこむ</a:t>
              </a: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こと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アップロード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というよ！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5F842E64-674E-4154-8DB9-F15746E11FE8}"/>
                </a:ext>
              </a:extLst>
            </p:cNvPr>
            <p:cNvSpPr txBox="1"/>
            <p:nvPr/>
          </p:nvSpPr>
          <p:spPr>
            <a:xfrm>
              <a:off x="4496388" y="1694877"/>
              <a:ext cx="64942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8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89141F4-3FD6-448D-848D-12FE9745DDB1}"/>
              </a:ext>
            </a:extLst>
          </p:cNvPr>
          <p:cNvGrpSpPr/>
          <p:nvPr/>
        </p:nvGrpSpPr>
        <p:grpSpPr>
          <a:xfrm>
            <a:off x="2737365" y="3217982"/>
            <a:ext cx="1951601" cy="3538115"/>
            <a:chOff x="181821" y="3268693"/>
            <a:chExt cx="1553301" cy="2795942"/>
          </a:xfrm>
        </p:grpSpPr>
        <p:pic>
          <p:nvPicPr>
            <p:cNvPr id="8194" name="Picture 2">
              <a:extLst>
                <a:ext uri="{FF2B5EF4-FFF2-40B4-BE49-F238E27FC236}">
                  <a16:creationId xmlns:a16="http://schemas.microsoft.com/office/drawing/2014/main" id="{0B83FB34-03BA-47C1-8E7C-8B18AC3F77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楕円 37">
              <a:extLst>
                <a:ext uri="{FF2B5EF4-FFF2-40B4-BE49-F238E27FC236}">
                  <a16:creationId xmlns:a16="http://schemas.microsoft.com/office/drawing/2014/main" id="{83E363F4-ED6A-44D3-91D0-4CC01CA3761F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D550C7E0-5DB5-4A81-AFCC-6CE289050AF9}"/>
              </a:ext>
            </a:extLst>
          </p:cNvPr>
          <p:cNvGrpSpPr/>
          <p:nvPr/>
        </p:nvGrpSpPr>
        <p:grpSpPr>
          <a:xfrm>
            <a:off x="618635" y="2640901"/>
            <a:ext cx="7134975" cy="1131079"/>
            <a:chOff x="514176" y="1733490"/>
            <a:chExt cx="6703370" cy="1131079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0967D-92D6-4244-961F-84150ED9973A}"/>
                </a:ext>
              </a:extLst>
            </p:cNvPr>
            <p:cNvSpPr txBox="1"/>
            <p:nvPr/>
          </p:nvSpPr>
          <p:spPr>
            <a:xfrm>
              <a:off x="514176" y="1733490"/>
              <a:ext cx="670337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でんげん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ランプがあおに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なっている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ことをたしかめる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F77B6A6E-A068-439D-A52D-9A4BD6CFA0F9}"/>
                </a:ext>
              </a:extLst>
            </p:cNvPr>
            <p:cNvSpPr txBox="1"/>
            <p:nvPr/>
          </p:nvSpPr>
          <p:spPr>
            <a:xfrm>
              <a:off x="912327" y="1797830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267639DF-7A73-4221-B4B4-964D823B1F58}"/>
              </a:ext>
            </a:extLst>
          </p:cNvPr>
          <p:cNvCxnSpPr>
            <a:cxnSpLocks/>
          </p:cNvCxnSpPr>
          <p:nvPr/>
        </p:nvCxnSpPr>
        <p:spPr>
          <a:xfrm flipH="1">
            <a:off x="3854745" y="4878482"/>
            <a:ext cx="1340620" cy="63476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3FFF1ECC-720B-4442-93F2-275A305AC532}"/>
              </a:ext>
            </a:extLst>
          </p:cNvPr>
          <p:cNvGrpSpPr/>
          <p:nvPr/>
        </p:nvGrpSpPr>
        <p:grpSpPr>
          <a:xfrm>
            <a:off x="5419143" y="4151360"/>
            <a:ext cx="3156686" cy="900246"/>
            <a:chOff x="5419143" y="4151360"/>
            <a:chExt cx="3156686" cy="900246"/>
          </a:xfrm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BF118199-23E6-4996-8396-D8C7AFE04774}"/>
                </a:ext>
              </a:extLst>
            </p:cNvPr>
            <p:cNvSpPr txBox="1"/>
            <p:nvPr/>
          </p:nvSpPr>
          <p:spPr>
            <a:xfrm>
              <a:off x="5419143" y="4151360"/>
              <a:ext cx="3156686" cy="900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4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でんげんランプがきえていたら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4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ボタンをおして</a:t>
              </a:r>
              <a:r>
                <a:rPr kumimoji="1" lang="en-US" altLang="ja-JP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ON</a:t>
              </a: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にしよう。</a:t>
              </a: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747F3D6C-6639-446C-9D86-903D31776AA6}"/>
                </a:ext>
              </a:extLst>
            </p:cNvPr>
            <p:cNvSpPr txBox="1"/>
            <p:nvPr/>
          </p:nvSpPr>
          <p:spPr>
            <a:xfrm>
              <a:off x="5443696" y="4177163"/>
              <a:ext cx="28661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F22E6A1-7B1A-4D21-BC73-6D2C49CAE255}"/>
              </a:ext>
            </a:extLst>
          </p:cNvPr>
          <p:cNvGrpSpPr/>
          <p:nvPr/>
        </p:nvGrpSpPr>
        <p:grpSpPr>
          <a:xfrm>
            <a:off x="618636" y="985598"/>
            <a:ext cx="7293426" cy="630942"/>
            <a:chOff x="618636" y="985598"/>
            <a:chExt cx="7293426" cy="630942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72934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en-US" altLang="ja-JP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にアップロードしよう！</a:t>
              </a:r>
              <a:endParaRPr lang="en-US" altLang="ja-JP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536A151-3779-4B66-A843-0B62FE76E449}"/>
                </a:ext>
              </a:extLst>
            </p:cNvPr>
            <p:cNvSpPr txBox="1"/>
            <p:nvPr/>
          </p:nvSpPr>
          <p:spPr>
            <a:xfrm>
              <a:off x="2181375" y="1084572"/>
              <a:ext cx="10366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E5A5BD8-6ACA-C648-BCA0-96BA76915E48}"/>
              </a:ext>
            </a:extLst>
          </p:cNvPr>
          <p:cNvSpPr txBox="1"/>
          <p:nvPr/>
        </p:nvSpPr>
        <p:spPr>
          <a:xfrm>
            <a:off x="6674670" y="4613840"/>
            <a:ext cx="4391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オン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79864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4E07C97-06D4-9F44-BA6B-F6D887BC7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9222" y="1575015"/>
            <a:ext cx="3359665" cy="521948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/>
              <a:t>をわらわせよう</a:t>
            </a:r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BCE8FC-BE01-4AAE-A135-5D097FC36BBC}"/>
              </a:ext>
            </a:extLst>
          </p:cNvPr>
          <p:cNvSpPr txBox="1"/>
          <p:nvPr/>
        </p:nvSpPr>
        <p:spPr>
          <a:xfrm>
            <a:off x="428625" y="424045"/>
            <a:ext cx="1080579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9AC80FA7-84A1-42AD-A2CC-BE101A712552}"/>
              </a:ext>
            </a:extLst>
          </p:cNvPr>
          <p:cNvSpPr txBox="1"/>
          <p:nvPr/>
        </p:nvSpPr>
        <p:spPr>
          <a:xfrm>
            <a:off x="641020" y="1028826"/>
            <a:ext cx="40108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2"/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00FE4BBA-FC93-422A-9A77-04277C41D3AB}"/>
              </a:ext>
            </a:extLst>
          </p:cNvPr>
          <p:cNvSpPr/>
          <p:nvPr/>
        </p:nvSpPr>
        <p:spPr>
          <a:xfrm>
            <a:off x="3978876" y="6116595"/>
            <a:ext cx="1940011" cy="432486"/>
          </a:xfrm>
          <a:prstGeom prst="roundRect">
            <a:avLst>
              <a:gd name="adj" fmla="val 2864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9585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AF2DBF2C-CB12-8244-A1A3-300A88AF5F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042" y="1612831"/>
            <a:ext cx="2784769" cy="497395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/>
              <a:t>をわらわせよう</a:t>
            </a:r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BCE8FC-BE01-4AAE-A135-5D097FC36BBC}"/>
              </a:ext>
            </a:extLst>
          </p:cNvPr>
          <p:cNvSpPr txBox="1"/>
          <p:nvPr/>
        </p:nvSpPr>
        <p:spPr>
          <a:xfrm>
            <a:off x="428625" y="424045"/>
            <a:ext cx="1080579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D15C2E1E-5C03-4CA8-8E8A-8A73427DFB60}"/>
              </a:ext>
            </a:extLst>
          </p:cNvPr>
          <p:cNvSpPr txBox="1"/>
          <p:nvPr/>
        </p:nvSpPr>
        <p:spPr>
          <a:xfrm>
            <a:off x="641021" y="1035750"/>
            <a:ext cx="42942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lnSpc>
                <a:spcPct val="200000"/>
              </a:lnSpc>
              <a:buFont typeface="+mj-lt"/>
              <a:buAutoNum type="arabicPeriod" startAt="3"/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ダイアログの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B62F1979-C861-40B0-AFD3-4E8F08A280EB}"/>
              </a:ext>
            </a:extLst>
          </p:cNvPr>
          <p:cNvSpPr/>
          <p:nvPr/>
        </p:nvSpPr>
        <p:spPr>
          <a:xfrm>
            <a:off x="2970991" y="4109671"/>
            <a:ext cx="2476870" cy="3504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9545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D16FCE3-50C0-B54B-B806-AFDC5A9F73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442" y="1728058"/>
            <a:ext cx="3227368" cy="489096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/>
              <a:t>をわらわせよう</a:t>
            </a:r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BCE8FC-BE01-4AAE-A135-5D097FC36BBC}"/>
              </a:ext>
            </a:extLst>
          </p:cNvPr>
          <p:cNvSpPr txBox="1"/>
          <p:nvPr/>
        </p:nvSpPr>
        <p:spPr>
          <a:xfrm>
            <a:off x="428625" y="424045"/>
            <a:ext cx="1080579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EDA6463-770F-4407-BC4F-A00281C7053C}"/>
              </a:ext>
            </a:extLst>
          </p:cNvPr>
          <p:cNvSpPr txBox="1"/>
          <p:nvPr/>
        </p:nvSpPr>
        <p:spPr>
          <a:xfrm>
            <a:off x="598780" y="1026099"/>
            <a:ext cx="40108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4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アップロードボタン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）をおす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29511B46-7A91-4AA3-8790-620802BBD50B}"/>
              </a:ext>
            </a:extLst>
          </p:cNvPr>
          <p:cNvSpPr/>
          <p:nvPr/>
        </p:nvSpPr>
        <p:spPr>
          <a:xfrm>
            <a:off x="2022637" y="5303616"/>
            <a:ext cx="1615735" cy="38824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030F931-219C-4EA1-BAC8-F447F416BDE7}"/>
              </a:ext>
            </a:extLst>
          </p:cNvPr>
          <p:cNvGrpSpPr/>
          <p:nvPr/>
        </p:nvGrpSpPr>
        <p:grpSpPr>
          <a:xfrm>
            <a:off x="4926113" y="2798502"/>
            <a:ext cx="3789262" cy="2000548"/>
            <a:chOff x="4525055" y="1527635"/>
            <a:chExt cx="3789262" cy="2000548"/>
          </a:xfrm>
        </p:grpSpPr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77C6ABC4-69A3-4D6C-9292-B4B3FBF524BE}"/>
                </a:ext>
              </a:extLst>
            </p:cNvPr>
            <p:cNvSpPr txBox="1"/>
            <p:nvPr/>
          </p:nvSpPr>
          <p:spPr>
            <a:xfrm>
              <a:off x="4608271" y="1527635"/>
              <a:ext cx="3706046" cy="2000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にプログラムが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かきこまれる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しゅうりょうしたらせつだんボタン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②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をおそう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6A378C19-2386-45B2-8BA9-786F5C9E4EC7}"/>
                </a:ext>
              </a:extLst>
            </p:cNvPr>
            <p:cNvSpPr txBox="1"/>
            <p:nvPr/>
          </p:nvSpPr>
          <p:spPr>
            <a:xfrm>
              <a:off x="4525055" y="1578643"/>
              <a:ext cx="91745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10FD93A3-EDD4-4C35-A3AC-9CA7AC2EE3E3}"/>
              </a:ext>
            </a:extLst>
          </p:cNvPr>
          <p:cNvSpPr/>
          <p:nvPr/>
        </p:nvSpPr>
        <p:spPr>
          <a:xfrm>
            <a:off x="2022637" y="5767194"/>
            <a:ext cx="1615735" cy="38824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2208FE5-2DDD-4C32-A3CA-EBCDC69B9C50}"/>
              </a:ext>
            </a:extLst>
          </p:cNvPr>
          <p:cNvSpPr txBox="1"/>
          <p:nvPr/>
        </p:nvSpPr>
        <p:spPr>
          <a:xfrm>
            <a:off x="1592608" y="5018324"/>
            <a:ext cx="415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ADF3BC8-78EA-4037-95B2-7566E88DC3E3}"/>
              </a:ext>
            </a:extLst>
          </p:cNvPr>
          <p:cNvSpPr txBox="1"/>
          <p:nvPr/>
        </p:nvSpPr>
        <p:spPr>
          <a:xfrm>
            <a:off x="1590257" y="5524987"/>
            <a:ext cx="415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</a:p>
        </p:txBody>
      </p: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AF502BAD-8712-2247-B60C-72578D615A76}"/>
              </a:ext>
            </a:extLst>
          </p:cNvPr>
          <p:cNvCxnSpPr>
            <a:cxnSpLocks/>
          </p:cNvCxnSpPr>
          <p:nvPr/>
        </p:nvCxnSpPr>
        <p:spPr>
          <a:xfrm flipH="1">
            <a:off x="3651706" y="4799050"/>
            <a:ext cx="1380861" cy="1070202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40589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/>
              <a:t>をわらわせよう</a:t>
            </a:r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BCE8FC-BE01-4AAE-A135-5D097FC36BBC}"/>
              </a:ext>
            </a:extLst>
          </p:cNvPr>
          <p:cNvSpPr txBox="1"/>
          <p:nvPr/>
        </p:nvSpPr>
        <p:spPr>
          <a:xfrm>
            <a:off x="428625" y="424045"/>
            <a:ext cx="1080579" cy="28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2F11BD8-3D3B-49E4-A488-26BAE2F1B1DE}"/>
              </a:ext>
            </a:extLst>
          </p:cNvPr>
          <p:cNvSpPr txBox="1"/>
          <p:nvPr/>
        </p:nvSpPr>
        <p:spPr>
          <a:xfrm>
            <a:off x="618636" y="985598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プログラムをうごかそう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515A12A-C907-484D-BDF7-48B03CBFCD07}"/>
              </a:ext>
            </a:extLst>
          </p:cNvPr>
          <p:cNvGrpSpPr/>
          <p:nvPr/>
        </p:nvGrpSpPr>
        <p:grpSpPr>
          <a:xfrm>
            <a:off x="0" y="2053703"/>
            <a:ext cx="9263032" cy="1272269"/>
            <a:chOff x="306853" y="1997024"/>
            <a:chExt cx="8785130" cy="1131079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C83015C3-A4E3-4ED9-9631-9CDE022B99DE}"/>
                </a:ext>
              </a:extLst>
            </p:cNvPr>
            <p:cNvSpPr txBox="1"/>
            <p:nvPr/>
          </p:nvSpPr>
          <p:spPr>
            <a:xfrm>
              <a:off x="428625" y="1997024"/>
              <a:ext cx="866335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ケーブルをぬき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、アップロードした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プログラムがうごくか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かめよう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ACDC080C-5428-4CC5-94F3-DC8821C93616}"/>
                </a:ext>
              </a:extLst>
            </p:cNvPr>
            <p:cNvSpPr txBox="1"/>
            <p:nvPr/>
          </p:nvSpPr>
          <p:spPr>
            <a:xfrm>
              <a:off x="1221708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DCBCA22C-33D7-4DDB-B1E1-C829AA44CB14}"/>
                </a:ext>
              </a:extLst>
            </p:cNvPr>
            <p:cNvSpPr txBox="1"/>
            <p:nvPr/>
          </p:nvSpPr>
          <p:spPr>
            <a:xfrm>
              <a:off x="306853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9218" name="Picture 2">
            <a:extLst>
              <a:ext uri="{FF2B5EF4-FFF2-40B4-BE49-F238E27FC236}">
                <a16:creationId xmlns:a16="http://schemas.microsoft.com/office/drawing/2014/main" id="{3BCCA268-819B-4C2B-9B06-302657C1E7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783" y="3008450"/>
            <a:ext cx="5012434" cy="2819494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47506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D8F2D3C4-93E5-494C-80A6-9BE91B3B11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2380" y="2113230"/>
            <a:ext cx="2489200" cy="110490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829DCF8F-023C-B44F-A031-B4CFE2C486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3261" y="2100530"/>
            <a:ext cx="2501900" cy="11303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C9249E4-9F0A-7F45-8830-B32521472F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495" y="3759454"/>
            <a:ext cx="2295319" cy="173014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E1724E99-9D13-FF4C-8C06-A99F04DF20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855" y="2119580"/>
            <a:ext cx="2540000" cy="10922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FD83BB92-73BC-4284-8D88-7FDB490E8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チャレンジ！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E3FA09B-5EB6-42EA-A75A-C6825915B3E0}"/>
              </a:ext>
            </a:extLst>
          </p:cNvPr>
          <p:cNvSpPr txBox="1"/>
          <p:nvPr/>
        </p:nvSpPr>
        <p:spPr>
          <a:xfrm>
            <a:off x="187678" y="981574"/>
            <a:ext cx="82607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して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みよう！</a:t>
            </a: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CC2B83E0-C234-47D5-90B3-FC18130043AD}"/>
              </a:ext>
            </a:extLst>
          </p:cNvPr>
          <p:cNvGrpSpPr/>
          <p:nvPr/>
        </p:nvGrpSpPr>
        <p:grpSpPr>
          <a:xfrm>
            <a:off x="527960" y="1544822"/>
            <a:ext cx="2571895" cy="2212091"/>
            <a:chOff x="792980" y="4083364"/>
            <a:chExt cx="2571895" cy="2212091"/>
          </a:xfrm>
        </p:grpSpPr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18663514-952D-429A-AB9D-23E8C7366990}"/>
                </a:ext>
              </a:extLst>
            </p:cNvPr>
            <p:cNvSpPr/>
            <p:nvPr/>
          </p:nvSpPr>
          <p:spPr>
            <a:xfrm>
              <a:off x="792980" y="4083364"/>
              <a:ext cx="2571895" cy="221209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A4780D4E-1326-4517-88F6-60AFB09E6D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83639" y="5104718"/>
              <a:ext cx="1342120" cy="1018718"/>
            </a:xfrm>
            <a:prstGeom prst="rect">
              <a:avLst/>
            </a:prstGeom>
          </p:spPr>
        </p:pic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AD49D065-AE27-48D3-AF97-C4B307CEAD72}"/>
                </a:ext>
              </a:extLst>
            </p:cNvPr>
            <p:cNvSpPr txBox="1"/>
            <p:nvPr/>
          </p:nvSpPr>
          <p:spPr>
            <a:xfrm>
              <a:off x="950111" y="4376808"/>
              <a:ext cx="2257632" cy="8887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ja-JP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lang="ja-JP" altLang="en-US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ボタンをおす</a:t>
              </a:r>
              <a:r>
                <a:rPr lang="ja-JP" altLang="en-US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endParaRPr lang="en-US" altLang="ja-JP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ウインクする</a:t>
              </a:r>
            </a:p>
          </p:txBody>
        </p:sp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E4CC0E61-BAE0-4D4A-9903-44B7358B52A7}"/>
              </a:ext>
            </a:extLst>
          </p:cNvPr>
          <p:cNvGrpSpPr/>
          <p:nvPr/>
        </p:nvGrpSpPr>
        <p:grpSpPr>
          <a:xfrm>
            <a:off x="3363560" y="1544822"/>
            <a:ext cx="2571895" cy="2212091"/>
            <a:chOff x="3559202" y="4083363"/>
            <a:chExt cx="2571895" cy="2212091"/>
          </a:xfrm>
        </p:grpSpPr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305EA9CC-0BF2-47CD-9496-6CEBD108AE05}"/>
                </a:ext>
              </a:extLst>
            </p:cNvPr>
            <p:cNvSpPr/>
            <p:nvPr/>
          </p:nvSpPr>
          <p:spPr>
            <a:xfrm>
              <a:off x="3559202" y="4083363"/>
              <a:ext cx="2571895" cy="221209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46D61525-9EDF-497B-8EE3-E868005BD7B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149861" y="5104717"/>
              <a:ext cx="1342120" cy="1018718"/>
            </a:xfrm>
            <a:prstGeom prst="rect">
              <a:avLst/>
            </a:prstGeom>
          </p:spPr>
        </p:pic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79F289BF-E980-47E5-9196-74757BEC8FF3}"/>
                </a:ext>
              </a:extLst>
            </p:cNvPr>
            <p:cNvSpPr txBox="1"/>
            <p:nvPr/>
          </p:nvSpPr>
          <p:spPr>
            <a:xfrm>
              <a:off x="3716333" y="4376807"/>
              <a:ext cx="2257632" cy="8887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ja-JP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  <a:r>
                <a:rPr lang="ja-JP" altLang="en-US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ボタンをおす</a:t>
              </a:r>
              <a:r>
                <a:rPr lang="ja-JP" altLang="en-US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endParaRPr lang="en-US" altLang="ja-JP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かなしく</a:t>
              </a:r>
              <a:r>
                <a:rPr lang="ja-JP" altLang="en-US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なる</a:t>
              </a:r>
            </a:p>
          </p:txBody>
        </p:sp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324F290A-59CB-4C96-9A93-46F297304780}"/>
              </a:ext>
            </a:extLst>
          </p:cNvPr>
          <p:cNvGrpSpPr/>
          <p:nvPr/>
        </p:nvGrpSpPr>
        <p:grpSpPr>
          <a:xfrm>
            <a:off x="6105346" y="1544822"/>
            <a:ext cx="2571895" cy="2212091"/>
            <a:chOff x="792980" y="4083364"/>
            <a:chExt cx="2571895" cy="2212091"/>
          </a:xfrm>
        </p:grpSpPr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594B842C-314C-4C95-AC8C-7CE9C780DAAB}"/>
                </a:ext>
              </a:extLst>
            </p:cNvPr>
            <p:cNvSpPr/>
            <p:nvPr/>
          </p:nvSpPr>
          <p:spPr>
            <a:xfrm>
              <a:off x="792980" y="4083364"/>
              <a:ext cx="2571895" cy="2212091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908300EF-BD2A-483E-AC1B-E8F49709FB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83639" y="5104718"/>
              <a:ext cx="1342120" cy="1018718"/>
            </a:xfrm>
            <a:prstGeom prst="rect">
              <a:avLst/>
            </a:prstGeom>
          </p:spPr>
        </p:pic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0E410787-A706-4112-84C9-0DFF2DCEAA46}"/>
                </a:ext>
              </a:extLst>
            </p:cNvPr>
            <p:cNvSpPr txBox="1"/>
            <p:nvPr/>
          </p:nvSpPr>
          <p:spPr>
            <a:xfrm>
              <a:off x="950111" y="4376808"/>
              <a:ext cx="2257632" cy="8887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ja-JP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</a:t>
              </a:r>
              <a:r>
                <a:rPr lang="ja-JP" altLang="en-US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ボタンをおす</a:t>
              </a:r>
              <a:r>
                <a:rPr lang="ja-JP" altLang="en-US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endParaRPr lang="en-US" altLang="ja-JP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あくびをする</a:t>
              </a:r>
            </a:p>
          </p:txBody>
        </p:sp>
      </p:grp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0C653BF-6F6C-4C4D-A2F4-AA843D5A0530}"/>
              </a:ext>
            </a:extLst>
          </p:cNvPr>
          <p:cNvSpPr txBox="1"/>
          <p:nvPr/>
        </p:nvSpPr>
        <p:spPr>
          <a:xfrm>
            <a:off x="0" y="5440108"/>
            <a:ext cx="931936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（ファイルめい：「（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のなまえ）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01 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チャレンジ」）</a:t>
            </a:r>
          </a:p>
        </p:txBody>
      </p: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008D03E7-B2F4-495D-972E-6A5627AF5798}"/>
              </a:ext>
            </a:extLst>
          </p:cNvPr>
          <p:cNvGrpSpPr/>
          <p:nvPr/>
        </p:nvGrpSpPr>
        <p:grpSpPr>
          <a:xfrm>
            <a:off x="0" y="6206311"/>
            <a:ext cx="8260772" cy="577081"/>
            <a:chOff x="551663" y="4869656"/>
            <a:chExt cx="8260772" cy="577081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4595D9AC-9FB5-44EE-B76B-F707CFA90E61}"/>
                </a:ext>
              </a:extLst>
            </p:cNvPr>
            <p:cNvSpPr txBox="1"/>
            <p:nvPr/>
          </p:nvSpPr>
          <p:spPr>
            <a:xfrm>
              <a:off x="551663" y="4869656"/>
              <a:ext cx="826077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して、うごくか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かめて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みよう！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FA3F69A1-82F9-433D-A3A3-5036971554DC}"/>
                </a:ext>
              </a:extLst>
            </p:cNvPr>
            <p:cNvSpPr txBox="1"/>
            <p:nvPr/>
          </p:nvSpPr>
          <p:spPr>
            <a:xfrm>
              <a:off x="782625" y="4951259"/>
              <a:ext cx="108104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BCC0EA10-11A3-4E24-A74B-8698E34707C6}"/>
              </a:ext>
            </a:extLst>
          </p:cNvPr>
          <p:cNvSpPr/>
          <p:nvPr/>
        </p:nvSpPr>
        <p:spPr>
          <a:xfrm>
            <a:off x="1129573" y="4445104"/>
            <a:ext cx="1564199" cy="9663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57" name="直線矢印コネクタ 56">
            <a:extLst>
              <a:ext uri="{FF2B5EF4-FFF2-40B4-BE49-F238E27FC236}">
                <a16:creationId xmlns:a16="http://schemas.microsoft.com/office/drawing/2014/main" id="{8DD4A866-BA88-406E-8D71-1508A475DAB8}"/>
              </a:ext>
            </a:extLst>
          </p:cNvPr>
          <p:cNvCxnSpPr>
            <a:cxnSpLocks/>
          </p:cNvCxnSpPr>
          <p:nvPr/>
        </p:nvCxnSpPr>
        <p:spPr>
          <a:xfrm flipH="1" flipV="1">
            <a:off x="1982695" y="4259275"/>
            <a:ext cx="1084819" cy="233972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楕円 57">
            <a:extLst>
              <a:ext uri="{FF2B5EF4-FFF2-40B4-BE49-F238E27FC236}">
                <a16:creationId xmlns:a16="http://schemas.microsoft.com/office/drawing/2014/main" id="{4716CDAE-3C50-47B1-8D05-CC8F56279F29}"/>
              </a:ext>
            </a:extLst>
          </p:cNvPr>
          <p:cNvSpPr/>
          <p:nvPr/>
        </p:nvSpPr>
        <p:spPr>
          <a:xfrm>
            <a:off x="1892441" y="4009751"/>
            <a:ext cx="180508" cy="18050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FE017B9-E147-4C8E-B871-701ADB5863E9}"/>
              </a:ext>
            </a:extLst>
          </p:cNvPr>
          <p:cNvGrpSpPr/>
          <p:nvPr/>
        </p:nvGrpSpPr>
        <p:grpSpPr>
          <a:xfrm>
            <a:off x="3671837" y="3784602"/>
            <a:ext cx="5166724" cy="1747415"/>
            <a:chOff x="3671837" y="3784602"/>
            <a:chExt cx="5166724" cy="1747415"/>
          </a:xfrm>
        </p:grpSpPr>
        <p:pic>
          <p:nvPicPr>
            <p:cNvPr id="65" name="図 64">
              <a:extLst>
                <a:ext uri="{FF2B5EF4-FFF2-40B4-BE49-F238E27FC236}">
                  <a16:creationId xmlns:a16="http://schemas.microsoft.com/office/drawing/2014/main" id="{98FD9396-D777-4BA0-BCCA-B90D5C4125B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742046" y="3784602"/>
              <a:ext cx="1096515" cy="1747415"/>
            </a:xfrm>
            <a:prstGeom prst="rect">
              <a:avLst/>
            </a:prstGeom>
          </p:spPr>
        </p:pic>
        <p:sp>
          <p:nvSpPr>
            <p:cNvPr id="68" name="吹き出し: 角を丸めた四角形 67">
              <a:extLst>
                <a:ext uri="{FF2B5EF4-FFF2-40B4-BE49-F238E27FC236}">
                  <a16:creationId xmlns:a16="http://schemas.microsoft.com/office/drawing/2014/main" id="{6842F28A-6E40-4C67-8E29-C2F66BF3800D}"/>
                </a:ext>
              </a:extLst>
            </p:cNvPr>
            <p:cNvSpPr/>
            <p:nvPr/>
          </p:nvSpPr>
          <p:spPr>
            <a:xfrm>
              <a:off x="3671837" y="4109357"/>
              <a:ext cx="3642308" cy="1047692"/>
            </a:xfrm>
            <a:prstGeom prst="wedgeRoundRectCallout">
              <a:avLst>
                <a:gd name="adj1" fmla="val 58373"/>
                <a:gd name="adj2" fmla="val -12854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586F2F19-02D3-466A-BD3E-57647CC8456F}"/>
                </a:ext>
              </a:extLst>
            </p:cNvPr>
            <p:cNvSpPr txBox="1"/>
            <p:nvPr/>
          </p:nvSpPr>
          <p:spPr>
            <a:xfrm>
              <a:off x="3739439" y="4055395"/>
              <a:ext cx="366959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▼マークをクリックすると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せっていするボタンをかえられるよ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8287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1365</Words>
  <Application>Microsoft Office PowerPoint</Application>
  <PresentationFormat>画面に合わせる (4:3)</PresentationFormat>
  <Paragraphs>274</Paragraphs>
  <Slides>40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40</vt:i4>
      </vt:variant>
    </vt:vector>
  </HeadingPairs>
  <TitlesOfParts>
    <vt:vector size="47" baseType="lpstr">
      <vt:lpstr>Meiryo UI</vt:lpstr>
      <vt:lpstr>UD デジタル 教科書体 NP-R</vt:lpstr>
      <vt:lpstr>メイリオ</vt:lpstr>
      <vt:lpstr>Arial</vt:lpstr>
      <vt:lpstr>Century Gothic</vt:lpstr>
      <vt:lpstr>Wingdings</vt:lpstr>
      <vt:lpstr>曲線</vt:lpstr>
      <vt:lpstr>だい1かい　CodeyRockyってなあに？</vt:lpstr>
      <vt:lpstr>もくじ</vt:lpstr>
      <vt:lpstr>プログラミングってなんだろう？</vt:lpstr>
      <vt:lpstr>じどうはんばいきはどうやってうごくのかな</vt:lpstr>
      <vt:lpstr>じどうはんばいきはどうやってうごくのかな</vt:lpstr>
      <vt:lpstr>じどうはんばいきでジュースをかってみよう</vt:lpstr>
      <vt:lpstr>じどうはんばいきはどうやってうごくのかな</vt:lpstr>
      <vt:lpstr>コンピュータのほかにセンサーやモーターがついているよ</vt:lpstr>
      <vt:lpstr>ぜんぶあわせると　ロボット　になるよ</vt:lpstr>
      <vt:lpstr>このなかでロボットはどれでしょう？</vt:lpstr>
      <vt:lpstr>じどうはんばいきでジュースをかってみよう</vt:lpstr>
      <vt:lpstr>ロボットをうごかすためにはどうしたらいい？</vt:lpstr>
      <vt:lpstr>リンゴをはこんでほしいんだけど・・・</vt:lpstr>
      <vt:lpstr>リンゴをはこんでほしいんだけど・・・</vt:lpstr>
      <vt:lpstr>リンゴをはこんでほしいんだけど・・・</vt:lpstr>
      <vt:lpstr>リンゴをはこんでほしいんだけど・・・</vt:lpstr>
      <vt:lpstr>ロボットをうごかすためには</vt:lpstr>
      <vt:lpstr>ロボットをうごかすためには</vt:lpstr>
      <vt:lpstr>CodeyRockyのきほん</vt:lpstr>
      <vt:lpstr>CodeyRockeyとは？</vt:lpstr>
      <vt:lpstr>CodeyRockeyとは？</vt:lpstr>
      <vt:lpstr>mBlockのきほん</vt:lpstr>
      <vt:lpstr>mBlockとは？</vt:lpstr>
      <vt:lpstr>「ことば」について</vt:lpstr>
      <vt:lpstr>「ことば」について</vt:lpstr>
      <vt:lpstr>プログラムのつくりかた</vt:lpstr>
      <vt:lpstr>Codeyをうごかしてみよう！</vt:lpstr>
      <vt:lpstr>Codeyをわらわせよう</vt:lpstr>
      <vt:lpstr>Codeyをわらわせよう</vt:lpstr>
      <vt:lpstr>メモ：まちがえたときは</vt:lpstr>
      <vt:lpstr>Codeyをわらわせよう</vt:lpstr>
      <vt:lpstr>Codeyをわらわせよう</vt:lpstr>
      <vt:lpstr>Codeyをわらわせよう</vt:lpstr>
      <vt:lpstr>Codeyをわらわせよう</vt:lpstr>
      <vt:lpstr>Codeyをわらわせよう</vt:lpstr>
      <vt:lpstr>Codeyをわらわせよう</vt:lpstr>
      <vt:lpstr>Codeyをわらわせよう</vt:lpstr>
      <vt:lpstr>Codeyをわらわせよう</vt:lpstr>
      <vt:lpstr>チャレンジ！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2022-07-18T05:51:48Z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